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5"/>
  </p:notesMasterIdLst>
  <p:sldIdLst>
    <p:sldId id="256" r:id="rId2"/>
    <p:sldId id="529" r:id="rId3"/>
    <p:sldId id="257" r:id="rId4"/>
    <p:sldId id="604" r:id="rId5"/>
    <p:sldId id="267" r:id="rId6"/>
    <p:sldId id="611" r:id="rId7"/>
    <p:sldId id="288" r:id="rId8"/>
    <p:sldId id="289" r:id="rId9"/>
    <p:sldId id="290" r:id="rId10"/>
    <p:sldId id="291" r:id="rId11"/>
    <p:sldId id="292" r:id="rId12"/>
    <p:sldId id="293" r:id="rId13"/>
    <p:sldId id="294" r:id="rId14"/>
    <p:sldId id="268" r:id="rId15"/>
    <p:sldId id="269" r:id="rId16"/>
    <p:sldId id="270" r:id="rId17"/>
    <p:sldId id="271" r:id="rId18"/>
    <p:sldId id="621" r:id="rId19"/>
    <p:sldId id="622" r:id="rId20"/>
    <p:sldId id="623" r:id="rId21"/>
    <p:sldId id="258" r:id="rId22"/>
    <p:sldId id="272" r:id="rId23"/>
    <p:sldId id="612" r:id="rId24"/>
    <p:sldId id="277" r:id="rId25"/>
    <p:sldId id="278" r:id="rId26"/>
    <p:sldId id="279" r:id="rId27"/>
    <p:sldId id="283" r:id="rId28"/>
    <p:sldId id="284" r:id="rId29"/>
    <p:sldId id="280" r:id="rId30"/>
    <p:sldId id="281" r:id="rId31"/>
    <p:sldId id="282" r:id="rId32"/>
    <p:sldId id="359" r:id="rId33"/>
    <p:sldId id="373" r:id="rId34"/>
    <p:sldId id="527" r:id="rId35"/>
    <p:sldId id="295" r:id="rId36"/>
    <p:sldId id="285" r:id="rId37"/>
    <p:sldId id="287" r:id="rId38"/>
    <p:sldId id="286" r:id="rId39"/>
    <p:sldId id="613" r:id="rId40"/>
    <p:sldId id="615" r:id="rId41"/>
    <p:sldId id="614" r:id="rId42"/>
    <p:sldId id="616" r:id="rId43"/>
    <p:sldId id="301" r:id="rId44"/>
    <p:sldId id="302" r:id="rId45"/>
    <p:sldId id="303" r:id="rId46"/>
    <p:sldId id="305" r:id="rId47"/>
    <p:sldId id="306" r:id="rId48"/>
    <p:sldId id="307" r:id="rId49"/>
    <p:sldId id="308" r:id="rId50"/>
    <p:sldId id="309" r:id="rId51"/>
    <p:sldId id="317" r:id="rId52"/>
    <p:sldId id="311" r:id="rId53"/>
    <p:sldId id="312" r:id="rId54"/>
    <p:sldId id="313" r:id="rId55"/>
    <p:sldId id="314" r:id="rId56"/>
    <p:sldId id="318" r:id="rId57"/>
    <p:sldId id="319" r:id="rId58"/>
    <p:sldId id="320" r:id="rId59"/>
    <p:sldId id="296" r:id="rId60"/>
    <p:sldId id="297" r:id="rId61"/>
    <p:sldId id="298" r:id="rId62"/>
    <p:sldId id="299" r:id="rId63"/>
    <p:sldId id="300" r:id="rId64"/>
    <p:sldId id="354"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5" r:id="rId96"/>
    <p:sldId id="356" r:id="rId97"/>
    <p:sldId id="361" r:id="rId98"/>
    <p:sldId id="360" r:id="rId99"/>
    <p:sldId id="362" r:id="rId100"/>
    <p:sldId id="367" r:id="rId101"/>
    <p:sldId id="364" r:id="rId102"/>
    <p:sldId id="368" r:id="rId103"/>
    <p:sldId id="369" r:id="rId104"/>
    <p:sldId id="370" r:id="rId105"/>
    <p:sldId id="365" r:id="rId106"/>
    <p:sldId id="371" r:id="rId107"/>
    <p:sldId id="366" r:id="rId108"/>
    <p:sldId id="409" r:id="rId109"/>
    <p:sldId id="372" r:id="rId110"/>
    <p:sldId id="374" r:id="rId111"/>
    <p:sldId id="375" r:id="rId112"/>
    <p:sldId id="376" r:id="rId113"/>
    <p:sldId id="377" r:id="rId114"/>
    <p:sldId id="385" r:id="rId115"/>
    <p:sldId id="386" r:id="rId116"/>
    <p:sldId id="387" r:id="rId117"/>
    <p:sldId id="388" r:id="rId118"/>
    <p:sldId id="389" r:id="rId119"/>
    <p:sldId id="390" r:id="rId120"/>
    <p:sldId id="391" r:id="rId121"/>
    <p:sldId id="392" r:id="rId122"/>
    <p:sldId id="393" r:id="rId123"/>
    <p:sldId id="394" r:id="rId124"/>
    <p:sldId id="395" r:id="rId125"/>
    <p:sldId id="396" r:id="rId126"/>
    <p:sldId id="397" r:id="rId127"/>
    <p:sldId id="398" r:id="rId128"/>
    <p:sldId id="399" r:id="rId129"/>
    <p:sldId id="400" r:id="rId130"/>
    <p:sldId id="401" r:id="rId131"/>
    <p:sldId id="402" r:id="rId132"/>
    <p:sldId id="403" r:id="rId133"/>
    <p:sldId id="404" r:id="rId134"/>
    <p:sldId id="405" r:id="rId135"/>
    <p:sldId id="406" r:id="rId136"/>
    <p:sldId id="530" r:id="rId137"/>
    <p:sldId id="407" r:id="rId138"/>
    <p:sldId id="408" r:id="rId139"/>
    <p:sldId id="410" r:id="rId140"/>
    <p:sldId id="274" r:id="rId141"/>
    <p:sldId id="411" r:id="rId142"/>
    <p:sldId id="412" r:id="rId143"/>
    <p:sldId id="414" r:id="rId144"/>
    <p:sldId id="413" r:id="rId145"/>
    <p:sldId id="415" r:id="rId146"/>
    <p:sldId id="416" r:id="rId147"/>
    <p:sldId id="351" r:id="rId148"/>
    <p:sldId id="352" r:id="rId149"/>
    <p:sldId id="353" r:id="rId150"/>
    <p:sldId id="417" r:id="rId151"/>
    <p:sldId id="418" r:id="rId152"/>
    <p:sldId id="420" r:id="rId153"/>
    <p:sldId id="422" r:id="rId154"/>
    <p:sldId id="421" r:id="rId155"/>
    <p:sldId id="419" r:id="rId156"/>
    <p:sldId id="423" r:id="rId157"/>
    <p:sldId id="424" r:id="rId158"/>
    <p:sldId id="425" r:id="rId159"/>
    <p:sldId id="426" r:id="rId160"/>
    <p:sldId id="427" r:id="rId161"/>
    <p:sldId id="428" r:id="rId162"/>
    <p:sldId id="429" r:id="rId163"/>
    <p:sldId id="430" r:id="rId164"/>
    <p:sldId id="431" r:id="rId165"/>
    <p:sldId id="432" r:id="rId166"/>
    <p:sldId id="433" r:id="rId167"/>
    <p:sldId id="434" r:id="rId168"/>
    <p:sldId id="435" r:id="rId169"/>
    <p:sldId id="436" r:id="rId170"/>
    <p:sldId id="617" r:id="rId171"/>
    <p:sldId id="618" r:id="rId172"/>
    <p:sldId id="619" r:id="rId173"/>
    <p:sldId id="620" r:id="rId174"/>
    <p:sldId id="437" r:id="rId175"/>
    <p:sldId id="443" r:id="rId176"/>
    <p:sldId id="444" r:id="rId177"/>
    <p:sldId id="445" r:id="rId178"/>
    <p:sldId id="446" r:id="rId179"/>
    <p:sldId id="447" r:id="rId180"/>
    <p:sldId id="448" r:id="rId181"/>
    <p:sldId id="449" r:id="rId182"/>
    <p:sldId id="450" r:id="rId183"/>
    <p:sldId id="451" r:id="rId184"/>
    <p:sldId id="624" r:id="rId185"/>
    <p:sldId id="625" r:id="rId186"/>
    <p:sldId id="626" r:id="rId187"/>
    <p:sldId id="627" r:id="rId188"/>
    <p:sldId id="628" r:id="rId189"/>
    <p:sldId id="630" r:id="rId190"/>
    <p:sldId id="631" r:id="rId191"/>
    <p:sldId id="632" r:id="rId192"/>
    <p:sldId id="633" r:id="rId193"/>
    <p:sldId id="452" r:id="rId194"/>
    <p:sldId id="462" r:id="rId195"/>
    <p:sldId id="476" r:id="rId196"/>
    <p:sldId id="466" r:id="rId197"/>
    <p:sldId id="464" r:id="rId198"/>
    <p:sldId id="465" r:id="rId199"/>
    <p:sldId id="467" r:id="rId200"/>
    <p:sldId id="468" r:id="rId201"/>
    <p:sldId id="469" r:id="rId202"/>
    <p:sldId id="470" r:id="rId203"/>
    <p:sldId id="471" r:id="rId204"/>
    <p:sldId id="472" r:id="rId205"/>
    <p:sldId id="474" r:id="rId206"/>
    <p:sldId id="475" r:id="rId207"/>
    <p:sldId id="484" r:id="rId208"/>
    <p:sldId id="455" r:id="rId209"/>
    <p:sldId id="459" r:id="rId210"/>
    <p:sldId id="456" r:id="rId211"/>
    <p:sldId id="457" r:id="rId212"/>
    <p:sldId id="461" r:id="rId213"/>
    <p:sldId id="483" r:id="rId214"/>
    <p:sldId id="477" r:id="rId215"/>
    <p:sldId id="478" r:id="rId216"/>
    <p:sldId id="479" r:id="rId217"/>
    <p:sldId id="480" r:id="rId218"/>
    <p:sldId id="481" r:id="rId219"/>
    <p:sldId id="485" r:id="rId220"/>
    <p:sldId id="482" r:id="rId221"/>
    <p:sldId id="486" r:id="rId222"/>
    <p:sldId id="487" r:id="rId223"/>
    <p:sldId id="488" r:id="rId224"/>
    <p:sldId id="490" r:id="rId225"/>
    <p:sldId id="491" r:id="rId226"/>
    <p:sldId id="492" r:id="rId227"/>
    <p:sldId id="493" r:id="rId228"/>
    <p:sldId id="494" r:id="rId229"/>
    <p:sldId id="495" r:id="rId230"/>
    <p:sldId id="496" r:id="rId231"/>
    <p:sldId id="497" r:id="rId232"/>
    <p:sldId id="524" r:id="rId233"/>
    <p:sldId id="499" r:id="rId234"/>
    <p:sldId id="500" r:id="rId235"/>
    <p:sldId id="501" r:id="rId236"/>
    <p:sldId id="502" r:id="rId237"/>
    <p:sldId id="503" r:id="rId238"/>
    <p:sldId id="504" r:id="rId239"/>
    <p:sldId id="505" r:id="rId240"/>
    <p:sldId id="506" r:id="rId241"/>
    <p:sldId id="507" r:id="rId242"/>
    <p:sldId id="508" r:id="rId243"/>
    <p:sldId id="509" r:id="rId244"/>
    <p:sldId id="510" r:id="rId245"/>
    <p:sldId id="511" r:id="rId246"/>
    <p:sldId id="512" r:id="rId247"/>
    <p:sldId id="513" r:id="rId248"/>
    <p:sldId id="514" r:id="rId249"/>
    <p:sldId id="515" r:id="rId250"/>
    <p:sldId id="516" r:id="rId251"/>
    <p:sldId id="517" r:id="rId252"/>
    <p:sldId id="518" r:id="rId253"/>
    <p:sldId id="519" r:id="rId254"/>
    <p:sldId id="520" r:id="rId255"/>
    <p:sldId id="522" r:id="rId256"/>
    <p:sldId id="523" r:id="rId257"/>
    <p:sldId id="489" r:id="rId258"/>
    <p:sldId id="260" r:id="rId259"/>
    <p:sldId id="531" r:id="rId260"/>
    <p:sldId id="573" r:id="rId261"/>
    <p:sldId id="574" r:id="rId262"/>
    <p:sldId id="534" r:id="rId263"/>
    <p:sldId id="535" r:id="rId264"/>
    <p:sldId id="536" r:id="rId265"/>
    <p:sldId id="537" r:id="rId266"/>
    <p:sldId id="538" r:id="rId267"/>
    <p:sldId id="577" r:id="rId268"/>
    <p:sldId id="576" r:id="rId269"/>
    <p:sldId id="575" r:id="rId270"/>
    <p:sldId id="539" r:id="rId271"/>
    <p:sldId id="540" r:id="rId272"/>
    <p:sldId id="541" r:id="rId273"/>
    <p:sldId id="542" r:id="rId274"/>
    <p:sldId id="543" r:id="rId275"/>
    <p:sldId id="544" r:id="rId276"/>
    <p:sldId id="545" r:id="rId277"/>
    <p:sldId id="546" r:id="rId278"/>
    <p:sldId id="547" r:id="rId279"/>
    <p:sldId id="548" r:id="rId280"/>
    <p:sldId id="549" r:id="rId281"/>
    <p:sldId id="550" r:id="rId282"/>
    <p:sldId id="551" r:id="rId283"/>
    <p:sldId id="552" r:id="rId284"/>
    <p:sldId id="553" r:id="rId285"/>
    <p:sldId id="554" r:id="rId286"/>
    <p:sldId id="555" r:id="rId287"/>
    <p:sldId id="556" r:id="rId288"/>
    <p:sldId id="557" r:id="rId289"/>
    <p:sldId id="558" r:id="rId290"/>
    <p:sldId id="559" r:id="rId291"/>
    <p:sldId id="560" r:id="rId292"/>
    <p:sldId id="561" r:id="rId293"/>
    <p:sldId id="562" r:id="rId294"/>
    <p:sldId id="563" r:id="rId295"/>
    <p:sldId id="564" r:id="rId296"/>
    <p:sldId id="565" r:id="rId297"/>
    <p:sldId id="566" r:id="rId298"/>
    <p:sldId id="567" r:id="rId299"/>
    <p:sldId id="568" r:id="rId300"/>
    <p:sldId id="569" r:id="rId301"/>
    <p:sldId id="570" r:id="rId302"/>
    <p:sldId id="571" r:id="rId303"/>
    <p:sldId id="578" r:id="rId304"/>
    <p:sldId id="580" r:id="rId305"/>
    <p:sldId id="581" r:id="rId306"/>
    <p:sldId id="582" r:id="rId307"/>
    <p:sldId id="583" r:id="rId308"/>
    <p:sldId id="584" r:id="rId309"/>
    <p:sldId id="585" r:id="rId310"/>
    <p:sldId id="586" r:id="rId311"/>
    <p:sldId id="587" r:id="rId312"/>
    <p:sldId id="588" r:id="rId313"/>
    <p:sldId id="589" r:id="rId314"/>
    <p:sldId id="590" r:id="rId315"/>
    <p:sldId id="591" r:id="rId316"/>
    <p:sldId id="592" r:id="rId317"/>
    <p:sldId id="593" r:id="rId318"/>
    <p:sldId id="594" r:id="rId319"/>
    <p:sldId id="595" r:id="rId320"/>
    <p:sldId id="596" r:id="rId321"/>
    <p:sldId id="597" r:id="rId322"/>
    <p:sldId id="598" r:id="rId323"/>
    <p:sldId id="599" r:id="rId324"/>
    <p:sldId id="601" r:id="rId325"/>
    <p:sldId id="602" r:id="rId326"/>
    <p:sldId id="528" r:id="rId327"/>
    <p:sldId id="603" r:id="rId328"/>
    <p:sldId id="261" r:id="rId329"/>
    <p:sldId id="606" r:id="rId330"/>
    <p:sldId id="607" r:id="rId331"/>
    <p:sldId id="608" r:id="rId332"/>
    <p:sldId id="609" r:id="rId333"/>
    <p:sldId id="634" r:id="rId334"/>
    <p:sldId id="635" r:id="rId335"/>
    <p:sldId id="636" r:id="rId336"/>
    <p:sldId id="605" r:id="rId337"/>
    <p:sldId id="610" r:id="rId338"/>
    <p:sldId id="525" r:id="rId339"/>
    <p:sldId id="526" r:id="rId340"/>
    <p:sldId id="579" r:id="rId341"/>
    <p:sldId id="263" r:id="rId342"/>
    <p:sldId id="265" r:id="rId343"/>
    <p:sldId id="266" r:id="rId3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E2E4E0"/>
    <a:srgbClr val="A1A5A1"/>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88643" autoAdjust="0"/>
  </p:normalViewPr>
  <p:slideViewPr>
    <p:cSldViewPr snapToGrid="0" snapToObjects="1">
      <p:cViewPr>
        <p:scale>
          <a:sx n="105" d="100"/>
          <a:sy n="105" d="100"/>
        </p:scale>
        <p:origin x="-1728" y="-136"/>
      </p:cViewPr>
      <p:guideLst>
        <p:guide orient="horz" pos="2160"/>
        <p:guide pos="2880"/>
      </p:guideLst>
    </p:cSldViewPr>
  </p:slideViewPr>
  <p:outlineViewPr>
    <p:cViewPr>
      <p:scale>
        <a:sx n="33" d="100"/>
        <a:sy n="33" d="100"/>
      </p:scale>
      <p:origin x="0" y="16699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notesMaster" Target="notesMasters/notesMaster1.xml"/><Relationship Id="rId346" Type="http://schemas.openxmlformats.org/officeDocument/2006/relationships/printerSettings" Target="printerSettings/printerSettings1.bin"/><Relationship Id="rId347" Type="http://schemas.openxmlformats.org/officeDocument/2006/relationships/presProps" Target="presProps.xml"/><Relationship Id="rId348" Type="http://schemas.openxmlformats.org/officeDocument/2006/relationships/viewProps" Target="viewProps.xml"/><Relationship Id="rId349" Type="http://schemas.openxmlformats.org/officeDocument/2006/relationships/theme" Target="theme/theme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F589DB-5B13-0F43-BC60-A6E9D69A48B4}" type="datetimeFigureOut">
              <a:rPr lang="en-US" smtClean="0"/>
              <a:t>1/15/13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53D42D-E9D0-B943-826E-098619FF446B}" type="slidenum">
              <a:rPr lang="en-US" smtClean="0"/>
              <a:t>‹#›</a:t>
            </a:fld>
            <a:endParaRPr lang="en-US"/>
          </a:p>
        </p:txBody>
      </p:sp>
    </p:spTree>
    <p:extLst>
      <p:ext uri="{BB962C8B-B14F-4D97-AF65-F5344CB8AC3E}">
        <p14:creationId xmlns:p14="http://schemas.microsoft.com/office/powerpoint/2010/main" val="30791295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7.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p>
          <a:p>
            <a:r>
              <a:rPr lang="en-US" dirty="0" smtClean="0"/>
              <a:t>I’m </a:t>
            </a:r>
            <a:r>
              <a:rPr lang="en-US" dirty="0" err="1" smtClean="0"/>
              <a:t>daniel</a:t>
            </a:r>
            <a:r>
              <a:rPr lang="en-US" dirty="0" smtClean="0"/>
              <a:t> cox, a software engineer on </a:t>
            </a:r>
            <a:r>
              <a:rPr lang="en-US" dirty="0" smtClean="0"/>
              <a:t>i2ps, and this is Getting Git.</a:t>
            </a:r>
            <a:endParaRPr lang="en-US" dirty="0" smtClean="0"/>
          </a:p>
          <a:p>
            <a:r>
              <a:rPr lang="en-US" baseline="0" dirty="0" smtClean="0"/>
              <a:t>I </a:t>
            </a:r>
            <a:r>
              <a:rPr lang="en-US" baseline="0" dirty="0" smtClean="0"/>
              <a:t>asked to give a talk on git because I believe it to be brilliant but misunderstood software with a high-learning curve, and I think every developer would benefit from a </a:t>
            </a:r>
            <a:r>
              <a:rPr lang="en-US" baseline="0" dirty="0" smtClean="0"/>
              <a:t>deeper understanding </a:t>
            </a:r>
            <a:r>
              <a:rPr lang="en-US" baseline="0" dirty="0" smtClean="0"/>
              <a:t>of it</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1</a:t>
            </a:fld>
            <a:endParaRPr lang="en-US"/>
          </a:p>
        </p:txBody>
      </p:sp>
    </p:spTree>
    <p:extLst>
      <p:ext uri="{BB962C8B-B14F-4D97-AF65-F5344CB8AC3E}">
        <p14:creationId xmlns:p14="http://schemas.microsoft.com/office/powerpoint/2010/main" val="1376582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a:t>
            </a:r>
            <a:r>
              <a:rPr lang="en-US" baseline="0" dirty="0" smtClean="0"/>
              <a:t> there are about 40 commands which human users are expected to need frequently at the command line, to perform most of the useful features git provides for your daily work.</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11</a:t>
            </a:fld>
            <a:endParaRPr lang="en-US"/>
          </a:p>
        </p:txBody>
      </p:sp>
    </p:spTree>
    <p:extLst>
      <p:ext uri="{BB962C8B-B14F-4D97-AF65-F5344CB8AC3E}">
        <p14:creationId xmlns:p14="http://schemas.microsoft.com/office/powerpoint/2010/main" val="21541797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any commit but the first one, the commit would have a “parent” line, pointing to the SHA of the commit that came immediately before it, here.</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103</a:t>
            </a:fld>
            <a:endParaRPr lang="en-US"/>
          </a:p>
        </p:txBody>
      </p:sp>
    </p:spTree>
    <p:extLst>
      <p:ext uri="{BB962C8B-B14F-4D97-AF65-F5344CB8AC3E}">
        <p14:creationId xmlns:p14="http://schemas.microsoft.com/office/powerpoint/2010/main" val="37116867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tree this commit points to next.</a:t>
            </a:r>
          </a:p>
        </p:txBody>
      </p:sp>
      <p:sp>
        <p:nvSpPr>
          <p:cNvPr id="4" name="Slide Number Placeholder 3"/>
          <p:cNvSpPr>
            <a:spLocks noGrp="1"/>
          </p:cNvSpPr>
          <p:nvPr>
            <p:ph type="sldNum" sz="quarter" idx="10"/>
          </p:nvPr>
        </p:nvSpPr>
        <p:spPr/>
        <p:txBody>
          <a:bodyPr/>
          <a:lstStyle/>
          <a:p>
            <a:fld id="{9E53D42D-E9D0-B943-826E-098619FF446B}" type="slidenum">
              <a:rPr lang="en-US" smtClean="0"/>
              <a:t>104</a:t>
            </a:fld>
            <a:endParaRPr lang="en-US"/>
          </a:p>
        </p:txBody>
      </p:sp>
    </p:spTree>
    <p:extLst>
      <p:ext uri="{BB962C8B-B14F-4D97-AF65-F5344CB8AC3E}">
        <p14:creationId xmlns:p14="http://schemas.microsoft.com/office/powerpoint/2010/main" val="37116867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105</a:t>
            </a:fld>
            <a:endParaRPr lang="en-US"/>
          </a:p>
        </p:txBody>
      </p:sp>
    </p:spTree>
    <p:extLst>
      <p:ext uri="{BB962C8B-B14F-4D97-AF65-F5344CB8AC3E}">
        <p14:creationId xmlns:p14="http://schemas.microsoft.com/office/powerpoint/2010/main" val="37116867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contains one blob, and when that</a:t>
            </a:r>
            <a:r>
              <a:rPr lang="en-US" baseline="0" dirty="0" smtClean="0"/>
              <a:t> blob is checked out into the working directory, it will be named README.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106</a:t>
            </a:fld>
            <a:endParaRPr lang="en-US"/>
          </a:p>
        </p:txBody>
      </p:sp>
    </p:spTree>
    <p:extLst>
      <p:ext uri="{BB962C8B-B14F-4D97-AF65-F5344CB8AC3E}">
        <p14:creationId xmlns:p14="http://schemas.microsoft.com/office/powerpoint/2010/main" val="37116867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that</a:t>
            </a:r>
            <a:r>
              <a:rPr lang="en-US" baseline="0" dirty="0" smtClean="0"/>
              <a:t> empty blob.</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107</a:t>
            </a:fld>
            <a:endParaRPr lang="en-US"/>
          </a:p>
        </p:txBody>
      </p:sp>
    </p:spTree>
    <p:extLst>
      <p:ext uri="{BB962C8B-B14F-4D97-AF65-F5344CB8AC3E}">
        <p14:creationId xmlns:p14="http://schemas.microsoft.com/office/powerpoint/2010/main" val="37116867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108</a:t>
            </a:fld>
            <a:endParaRPr lang="en-US"/>
          </a:p>
        </p:txBody>
      </p:sp>
    </p:spTree>
    <p:extLst>
      <p:ext uri="{BB962C8B-B14F-4D97-AF65-F5344CB8AC3E}">
        <p14:creationId xmlns:p14="http://schemas.microsoft.com/office/powerpoint/2010/main" val="32891516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Inspection.</a:t>
            </a:r>
          </a:p>
          <a:p>
            <a:r>
              <a:rPr lang="en-US" dirty="0" smtClean="0"/>
              <a:t>So,</a:t>
            </a:r>
            <a:r>
              <a:rPr lang="en-US" baseline="0" dirty="0" smtClean="0"/>
              <a:t> now you know how to record the history of your project as you work, and what git is doing for you, but for that information to be useful we’ll need to be able to inspect the history we’ve created.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109</a:t>
            </a:fld>
            <a:endParaRPr lang="en-US"/>
          </a:p>
        </p:txBody>
      </p:sp>
    </p:spTree>
    <p:extLst>
      <p:ext uri="{BB962C8B-B14F-4D97-AF65-F5344CB8AC3E}">
        <p14:creationId xmlns:p14="http://schemas.microsoft.com/office/powerpoint/2010/main" val="6382441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we’ll add three new commands, git log, diff and show</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110</a:t>
            </a:fld>
            <a:endParaRPr lang="en-US"/>
          </a:p>
        </p:txBody>
      </p:sp>
    </p:spTree>
    <p:extLst>
      <p:ext uri="{BB962C8B-B14F-4D97-AF65-F5344CB8AC3E}">
        <p14:creationId xmlns:p14="http://schemas.microsoft.com/office/powerpoint/2010/main" val="6382441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log, without any arguments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112</a:t>
            </a:fld>
            <a:endParaRPr lang="en-US"/>
          </a:p>
        </p:txBody>
      </p:sp>
    </p:spTree>
    <p:extLst>
      <p:ext uri="{BB962C8B-B14F-4D97-AF65-F5344CB8AC3E}">
        <p14:creationId xmlns:p14="http://schemas.microsoft.com/office/powerpoint/2010/main" val="33593560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prints out a pretty</a:t>
            </a:r>
            <a:r>
              <a:rPr lang="en-US" baseline="0" dirty="0" smtClean="0"/>
              <a:t> nice history of your commits in reverse order</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113</a:t>
            </a:fld>
            <a:endParaRPr lang="en-US"/>
          </a:p>
        </p:txBody>
      </p:sp>
    </p:spTree>
    <p:extLst>
      <p:ext uri="{BB962C8B-B14F-4D97-AF65-F5344CB8AC3E}">
        <p14:creationId xmlns:p14="http://schemas.microsoft.com/office/powerpoint/2010/main" val="320185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These are “the porcelain commands”.</a:t>
            </a:r>
          </a:p>
        </p:txBody>
      </p:sp>
      <p:sp>
        <p:nvSpPr>
          <p:cNvPr id="4" name="Slide Number Placeholder 3"/>
          <p:cNvSpPr>
            <a:spLocks noGrp="1"/>
          </p:cNvSpPr>
          <p:nvPr>
            <p:ph type="sldNum" sz="quarter" idx="10"/>
          </p:nvPr>
        </p:nvSpPr>
        <p:spPr/>
        <p:txBody>
          <a:bodyPr/>
          <a:lstStyle/>
          <a:p>
            <a:fld id="{9E53D42D-E9D0-B943-826E-098619FF446B}" type="slidenum">
              <a:rPr lang="en-US" smtClean="0"/>
              <a:t>12</a:t>
            </a:fld>
            <a:endParaRPr lang="en-US"/>
          </a:p>
        </p:txBody>
      </p:sp>
    </p:spTree>
    <p:extLst>
      <p:ext uri="{BB962C8B-B14F-4D97-AF65-F5344CB8AC3E}">
        <p14:creationId xmlns:p14="http://schemas.microsoft.com/office/powerpoint/2010/main" val="1832954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there are many</a:t>
            </a:r>
            <a:r>
              <a:rPr lang="en-US" baseline="0" dirty="0" smtClean="0"/>
              <a:t> options you can pass to reformat the logs or get more information from them</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114</a:t>
            </a:fld>
            <a:endParaRPr lang="en-US"/>
          </a:p>
        </p:txBody>
      </p:sp>
    </p:spTree>
    <p:extLst>
      <p:ext uri="{BB962C8B-B14F-4D97-AF65-F5344CB8AC3E}">
        <p14:creationId xmlns:p14="http://schemas.microsoft.com/office/powerpoint/2010/main" val="32111981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6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dirty="0" smtClean="0">
                <a:latin typeface="Lucida Grande" charset="0"/>
                <a:cs typeface="Lucida Grande" charset="0"/>
                <a:sym typeface="Lucida Grande" charset="0"/>
              </a:rPr>
              <a:t>you can also make up your own format</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8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50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in this one we have a shortened</a:t>
            </a:r>
            <a:r>
              <a:rPr lang="en-US" sz="2200" baseline="0" dirty="0" smtClean="0">
                <a:latin typeface="Lucida Grande" charset="0"/>
                <a:cs typeface="Lucida Grande" charset="0"/>
                <a:sym typeface="Lucida Grande" charset="0"/>
              </a:rPr>
              <a:t> SHA,</a:t>
            </a:r>
            <a:endParaRPr lang="en-US" sz="2200" dirty="0">
              <a:latin typeface="Lucida Grande" charset="0"/>
              <a:cs typeface="Lucida Grande" charset="0"/>
              <a:sym typeface="Lucida Grande"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52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the commit author, etc.</a:t>
            </a:r>
            <a:endParaRPr lang="en-US" sz="2200" dirty="0">
              <a:latin typeface="Lucida Grande" charset="0"/>
              <a:cs typeface="Lucida Grande" charset="0"/>
              <a:sym typeface="Lucida Grande"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diff</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120</a:t>
            </a:fld>
            <a:endParaRPr lang="en-US"/>
          </a:p>
        </p:txBody>
      </p:sp>
    </p:spTree>
    <p:extLst>
      <p:ext uri="{BB962C8B-B14F-4D97-AF65-F5344CB8AC3E}">
        <p14:creationId xmlns:p14="http://schemas.microsoft.com/office/powerpoint/2010/main" val="15948077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diff will</a:t>
            </a:r>
            <a:r>
              <a:rPr lang="en-US" baseline="0" dirty="0" smtClean="0"/>
              <a:t> actually give you a nice unified diff of two files or of states of your repository, or of the changes you’ve made since you last git-added anything…</a:t>
            </a:r>
          </a:p>
          <a:p>
            <a:r>
              <a:rPr lang="en-US" baseline="0" dirty="0" smtClean="0"/>
              <a:t>But what’s a </a:t>
            </a:r>
            <a:r>
              <a:rPr lang="en-US" baseline="0" dirty="0" err="1" smtClean="0"/>
              <a:t>treeish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121</a:t>
            </a:fld>
            <a:endParaRPr lang="en-US"/>
          </a:p>
        </p:txBody>
      </p:sp>
    </p:spTree>
    <p:extLst>
      <p:ext uri="{BB962C8B-B14F-4D97-AF65-F5344CB8AC3E}">
        <p14:creationId xmlns:p14="http://schemas.microsoft.com/office/powerpoint/2010/main" val="158624828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they’re a</a:t>
            </a:r>
            <a:r>
              <a:rPr lang="en-US" baseline="0" dirty="0" smtClean="0"/>
              <a:t> big bag of different ways to refer to a commit or commits …</a:t>
            </a:r>
          </a:p>
          <a:p>
            <a:r>
              <a:rPr lang="en-US" baseline="0" dirty="0" smtClean="0"/>
              <a:t>(</a:t>
            </a:r>
            <a:r>
              <a:rPr lang="en-US" i="1" baseline="0" dirty="0" smtClean="0"/>
              <a:t>which</a:t>
            </a:r>
            <a:r>
              <a:rPr lang="en-US" baseline="0" dirty="0" smtClean="0"/>
              <a:t> you should remember are just snapshots of the way your working directory is or was)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123</a:t>
            </a:fld>
            <a:endParaRPr lang="en-US"/>
          </a:p>
        </p:txBody>
      </p:sp>
    </p:spTree>
    <p:extLst>
      <p:ext uri="{BB962C8B-B14F-4D97-AF65-F5344CB8AC3E}">
        <p14:creationId xmlns:p14="http://schemas.microsoft.com/office/powerpoint/2010/main" val="23178351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125</a:t>
            </a:fld>
            <a:endParaRPr lang="en-US"/>
          </a:p>
        </p:txBody>
      </p:sp>
    </p:spTree>
    <p:extLst>
      <p:ext uri="{BB962C8B-B14F-4D97-AF65-F5344CB8AC3E}">
        <p14:creationId xmlns:p14="http://schemas.microsoft.com/office/powerpoint/2010/main" val="304509416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one will make sense later when we talk about merges</a:t>
            </a:r>
            <a:r>
              <a:rPr lang="en-US" baseline="0" dirty="0" smtClean="0"/>
              <a:t>, and thus commits that can have multiple parent commits.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130</a:t>
            </a:fld>
            <a:endParaRPr lang="en-US"/>
          </a:p>
        </p:txBody>
      </p:sp>
    </p:spTree>
    <p:extLst>
      <p:ext uri="{BB962C8B-B14F-4D97-AF65-F5344CB8AC3E}">
        <p14:creationId xmlns:p14="http://schemas.microsoft.com/office/powerpoint/2010/main" val="1970345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We’ll cover about</a:t>
            </a:r>
            <a:r>
              <a:rPr lang="en-US" baseline="0" dirty="0" smtClean="0"/>
              <a:t> half of these, and touch briefly on more.</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13</a:t>
            </a:fld>
            <a:endParaRPr lang="en-US"/>
          </a:p>
        </p:txBody>
      </p:sp>
    </p:spTree>
    <p:extLst>
      <p:ext uri="{BB962C8B-B14F-4D97-AF65-F5344CB8AC3E}">
        <p14:creationId xmlns:p14="http://schemas.microsoft.com/office/powerpoint/2010/main" val="30283350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get ahead of ourselves a little bit, </a:t>
            </a:r>
            <a:r>
              <a:rPr lang="en-US" dirty="0" smtClean="0"/>
              <a:t>here’s one especially useful range which will allow you to preview what you’re about to push</a:t>
            </a:r>
          </a:p>
          <a:p>
            <a:r>
              <a:rPr lang="en-US" dirty="0" smtClean="0"/>
              <a:t>use with git log,</a:t>
            </a:r>
            <a:r>
              <a:rPr lang="en-US" baseline="0" dirty="0" smtClean="0"/>
              <a:t> or with git diff if you need a bit more detail</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136</a:t>
            </a:fld>
            <a:endParaRPr lang="en-US"/>
          </a:p>
        </p:txBody>
      </p:sp>
    </p:spTree>
    <p:extLst>
      <p:ext uri="{BB962C8B-B14F-4D97-AF65-F5344CB8AC3E}">
        <p14:creationId xmlns:p14="http://schemas.microsoft.com/office/powerpoint/2010/main" val="36828587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show.</a:t>
            </a:r>
          </a:p>
          <a:p>
            <a:r>
              <a:rPr lang="en-US" dirty="0" smtClean="0"/>
              <a:t>git</a:t>
            </a:r>
            <a:r>
              <a:rPr lang="en-US" baseline="0" dirty="0" smtClean="0"/>
              <a:t> show will try to show you something useful for whatever </a:t>
            </a:r>
            <a:r>
              <a:rPr lang="en-US" baseline="0" dirty="0" err="1" smtClean="0"/>
              <a:t>treeish</a:t>
            </a:r>
            <a:r>
              <a:rPr lang="en-US" baseline="0" dirty="0" smtClean="0"/>
              <a:t> you give it. </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137</a:t>
            </a:fld>
            <a:endParaRPr lang="en-US"/>
          </a:p>
        </p:txBody>
      </p:sp>
    </p:spTree>
    <p:extLst>
      <p:ext uri="{BB962C8B-B14F-4D97-AF65-F5344CB8AC3E}">
        <p14:creationId xmlns:p14="http://schemas.microsoft.com/office/powerpoint/2010/main" val="42472112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if you give it a tag, such as the one we made earlier, we get the tag information, the information for the commit it points to, and a diff of what that commit introduces.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138</a:t>
            </a:fld>
            <a:endParaRPr lang="en-US"/>
          </a:p>
        </p:txBody>
      </p:sp>
    </p:spTree>
    <p:extLst>
      <p:ext uri="{BB962C8B-B14F-4D97-AF65-F5344CB8AC3E}">
        <p14:creationId xmlns:p14="http://schemas.microsoft.com/office/powerpoint/2010/main" val="31857612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139</a:t>
            </a:fld>
            <a:endParaRPr lang="en-US"/>
          </a:p>
        </p:txBody>
      </p:sp>
    </p:spTree>
    <p:extLst>
      <p:ext uri="{BB962C8B-B14F-4D97-AF65-F5344CB8AC3E}">
        <p14:creationId xmlns:p14="http://schemas.microsoft.com/office/powerpoint/2010/main" val="32891516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Now we control our present and remember our past, but what of the future.</a:t>
            </a:r>
          </a:p>
          <a:p>
            <a:r>
              <a:rPr lang="en-US" sz="1200" kern="1200" dirty="0" smtClean="0">
                <a:solidFill>
                  <a:schemeClr val="tx1"/>
                </a:solidFill>
                <a:latin typeface="+mn-lt"/>
                <a:ea typeface="+mn-ea"/>
                <a:cs typeface="+mn-cs"/>
              </a:rPr>
              <a:t>Of course we'll be working on several things at once, and what we're working on now will probably be different than what we have in production, or even what our colleagues are basing their work off of.</a:t>
            </a:r>
          </a:p>
          <a:p>
            <a:r>
              <a:rPr lang="en-US" sz="1200" kern="1200" dirty="0" smtClean="0">
                <a:solidFill>
                  <a:schemeClr val="tx1"/>
                </a:solidFill>
                <a:latin typeface="+mn-lt"/>
                <a:ea typeface="+mn-ea"/>
                <a:cs typeface="+mn-cs"/>
              </a:rPr>
              <a:t>We need the concept of branches to make that easier, and so git supplies very cheap branching</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140</a:t>
            </a:fld>
            <a:endParaRPr lang="en-US"/>
          </a:p>
        </p:txBody>
      </p:sp>
    </p:spTree>
    <p:extLst>
      <p:ext uri="{BB962C8B-B14F-4D97-AF65-F5344CB8AC3E}">
        <p14:creationId xmlns:p14="http://schemas.microsoft.com/office/powerpoint/2010/main" val="3913886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branch lists, creates or deletes branches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142</a:t>
            </a:fld>
            <a:endParaRPr lang="en-US"/>
          </a:p>
        </p:txBody>
      </p:sp>
    </p:spTree>
    <p:extLst>
      <p:ext uri="{BB962C8B-B14F-4D97-AF65-F5344CB8AC3E}">
        <p14:creationId xmlns:p14="http://schemas.microsoft.com/office/powerpoint/2010/main" val="10628234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creation of a new branch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143</a:t>
            </a:fld>
            <a:endParaRPr lang="en-US"/>
          </a:p>
        </p:txBody>
      </p:sp>
    </p:spTree>
    <p:extLst>
      <p:ext uri="{BB962C8B-B14F-4D97-AF65-F5344CB8AC3E}">
        <p14:creationId xmlns:p14="http://schemas.microsoft.com/office/powerpoint/2010/main" val="424947898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listing of the branches, with a little asterisk there to show you which</a:t>
            </a:r>
            <a:r>
              <a:rPr lang="en-US" baseline="0" dirty="0" smtClean="0"/>
              <a:t> branch you’re currently “on”</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144</a:t>
            </a:fld>
            <a:endParaRPr lang="en-US"/>
          </a:p>
        </p:txBody>
      </p:sp>
    </p:spTree>
    <p:extLst>
      <p:ext uri="{BB962C8B-B14F-4D97-AF65-F5344CB8AC3E}">
        <p14:creationId xmlns:p14="http://schemas.microsoft.com/office/powerpoint/2010/main" val="21960806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deletion of branches</a:t>
            </a:r>
          </a:p>
          <a:p>
            <a:r>
              <a:rPr lang="en-US" dirty="0" smtClean="0"/>
              <a:t>little-d</a:t>
            </a:r>
            <a:r>
              <a:rPr lang="en-US" baseline="0" dirty="0" smtClean="0"/>
              <a:t> delete will only successfully delete the branch you name if the branch you’re </a:t>
            </a:r>
            <a:r>
              <a:rPr lang="en-US" i="1" baseline="0" dirty="0" smtClean="0"/>
              <a:t>on</a:t>
            </a:r>
            <a:r>
              <a:rPr lang="en-US" i="0" baseline="0" dirty="0" smtClean="0"/>
              <a:t> already “contains” all the same commits.</a:t>
            </a:r>
          </a:p>
          <a:p>
            <a:r>
              <a:rPr lang="en-US" i="0" baseline="0" dirty="0" smtClean="0"/>
              <a:t>big-D delete nukes the branch no matter what, which is less drastic than it might sound, since the actual orphaned commits aren’t actually removed for months.</a:t>
            </a:r>
          </a:p>
          <a:p>
            <a:r>
              <a:rPr lang="en-US" i="0" baseline="0" dirty="0" smtClean="0"/>
              <a:t>deleting a branch only deletes the branch </a:t>
            </a:r>
            <a:r>
              <a:rPr lang="en-US" i="1" baseline="0" dirty="0" smtClean="0"/>
              <a:t>reference</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145</a:t>
            </a:fld>
            <a:endParaRPr lang="en-US"/>
          </a:p>
        </p:txBody>
      </p:sp>
    </p:spTree>
    <p:extLst>
      <p:ext uri="{BB962C8B-B14F-4D97-AF65-F5344CB8AC3E}">
        <p14:creationId xmlns:p14="http://schemas.microsoft.com/office/powerpoint/2010/main" val="15421969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a branch reference?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146</a:t>
            </a:fld>
            <a:endParaRPr lang="en-US"/>
          </a:p>
        </p:txBody>
      </p:sp>
    </p:spTree>
    <p:extLst>
      <p:ext uri="{BB962C8B-B14F-4D97-AF65-F5344CB8AC3E}">
        <p14:creationId xmlns:p14="http://schemas.microsoft.com/office/powerpoint/2010/main" val="3117265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something git is</a:t>
            </a:r>
            <a:r>
              <a:rPr lang="en-US" baseline="0" dirty="0" smtClean="0"/>
              <a:t> </a:t>
            </a:r>
            <a:r>
              <a:rPr lang="en-US" i="1" baseline="0" dirty="0" smtClean="0"/>
              <a:t>not</a:t>
            </a:r>
            <a:r>
              <a:rPr lang="en-US" i="0" baseline="0" dirty="0" smtClean="0"/>
              <a:t> - it’s not subversion</a:t>
            </a:r>
          </a:p>
          <a:p>
            <a:r>
              <a:rPr lang="en-US" i="0" baseline="0" dirty="0" smtClean="0"/>
              <a:t>git is much faster, you can work on an airplane, branching isn’t something you need to have a meeting about, git drops in </a:t>
            </a:r>
            <a:r>
              <a:rPr lang="en-US" i="1" baseline="0" dirty="0" smtClean="0"/>
              <a:t>one</a:t>
            </a:r>
            <a:r>
              <a:rPr lang="en-US" i="0" baseline="0" dirty="0" smtClean="0"/>
              <a:t> hidden directory</a:t>
            </a:r>
          </a:p>
          <a:p>
            <a:r>
              <a:rPr lang="en-US" i="0" baseline="0" dirty="0" smtClean="0"/>
              <a:t>and much much more!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Git uses a lot of the same vocabulary as Subversion, but a different dictionary. The words have quite different meanings.</a:t>
            </a:r>
          </a:p>
          <a:p>
            <a:r>
              <a:rPr lang="en-US" dirty="0" smtClean="0"/>
              <a:t>(checkout, commit, branch...etc. - they mean completely different things in git than they do in subversion)</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14</a:t>
            </a:fld>
            <a:endParaRPr lang="en-US"/>
          </a:p>
        </p:txBody>
      </p:sp>
    </p:spTree>
    <p:extLst>
      <p:ext uri="{BB962C8B-B14F-4D97-AF65-F5344CB8AC3E}">
        <p14:creationId xmlns:p14="http://schemas.microsoft.com/office/powerpoint/2010/main" val="360909224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7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dirty="0" smtClean="0">
                <a:latin typeface="Lucida Grande" charset="0"/>
                <a:cs typeface="Lucida Grande" charset="0"/>
                <a:sym typeface="Lucida Grande" charset="0"/>
              </a:rPr>
              <a:t>You’ll recall that</a:t>
            </a:r>
            <a:r>
              <a:rPr lang="en-US" sz="2200" baseline="0" dirty="0" smtClean="0">
                <a:latin typeface="Lucida Grande" charset="0"/>
                <a:cs typeface="Lucida Grande" charset="0"/>
                <a:sym typeface="Lucida Grande" charset="0"/>
              </a:rPr>
              <a:t> there are only four types of objects in the object database.</a:t>
            </a:r>
            <a:endParaRPr lang="en-US" sz="2200" dirty="0" smtClean="0">
              <a:latin typeface="Lucida Grande" charset="0"/>
              <a:cs typeface="Lucida Grande" charset="0"/>
              <a:sym typeface="Lucida Grande"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9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All of these objects are immutable. That’s a problem, since the </a:t>
            </a:r>
            <a:r>
              <a:rPr lang="en-US" sz="2200" baseline="0" dirty="0" smtClean="0">
                <a:latin typeface="Lucida Grande" charset="0"/>
                <a:cs typeface="Lucida Grande" charset="0"/>
                <a:sym typeface="Lucida Grande" charset="0"/>
              </a:rPr>
              <a:t>closest thing we have so far to a named branch reference is a tag, </a:t>
            </a:r>
            <a:endParaRPr lang="en-US" sz="2200" dirty="0">
              <a:latin typeface="Lucida Grande" charset="0"/>
              <a:cs typeface="Lucida Grande" charset="0"/>
              <a:sym typeface="Lucida Grande"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1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baseline="0" dirty="0" smtClean="0">
                <a:latin typeface="Lucida Grande" charset="0"/>
                <a:cs typeface="Lucida Grande" charset="0"/>
                <a:sym typeface="Lucida Grande" charset="0"/>
              </a:rPr>
              <a:t>and when we’re “on” a particular branch… and we </a:t>
            </a:r>
            <a:r>
              <a:rPr lang="en-US" sz="2200" i="1" baseline="0" dirty="0" smtClean="0">
                <a:latin typeface="Lucida Grande" charset="0"/>
                <a:cs typeface="Lucida Grande" charset="0"/>
                <a:sym typeface="Lucida Grande" charset="0"/>
              </a:rPr>
              <a:t>commit</a:t>
            </a:r>
            <a:r>
              <a:rPr lang="en-US" sz="2200" baseline="0" dirty="0" smtClean="0">
                <a:latin typeface="Lucida Grande" charset="0"/>
                <a:cs typeface="Lucida Grande" charset="0"/>
                <a:sym typeface="Lucida Grande" charset="0"/>
              </a:rPr>
              <a:t>, clearly we want the branch to change and point to the latest commit.</a:t>
            </a:r>
          </a:p>
          <a:p>
            <a:r>
              <a:rPr lang="en-US" sz="2200" baseline="0" dirty="0" smtClean="0">
                <a:latin typeface="Lucida Grande" charset="0"/>
                <a:cs typeface="Lucida Grande" charset="0"/>
                <a:sym typeface="Lucida Grande" charset="0"/>
              </a:rPr>
              <a:t>we need a named pointer to the </a:t>
            </a:r>
            <a:r>
              <a:rPr lang="en-US" sz="2200" i="1" baseline="0" dirty="0" smtClean="0">
                <a:latin typeface="Lucida Grande" charset="0"/>
                <a:cs typeface="Lucida Grande" charset="0"/>
                <a:sym typeface="Lucida Grande" charset="0"/>
              </a:rPr>
              <a:t>last</a:t>
            </a:r>
            <a:r>
              <a:rPr lang="en-US" sz="2200" baseline="0" dirty="0" smtClean="0">
                <a:latin typeface="Lucida Grande" charset="0"/>
                <a:cs typeface="Lucida Grande" charset="0"/>
                <a:sym typeface="Lucida Grande" charset="0"/>
              </a:rPr>
              <a:t> commit on an ever-growing </a:t>
            </a:r>
            <a:r>
              <a:rPr lang="en-US" sz="2200" i="1" baseline="0" dirty="0" smtClean="0">
                <a:latin typeface="Lucida Grande" charset="0"/>
                <a:cs typeface="Lucida Grande" charset="0"/>
                <a:sym typeface="Lucida Grande" charset="0"/>
              </a:rPr>
              <a:t>branch</a:t>
            </a:r>
            <a:r>
              <a:rPr lang="en-US" sz="2200" baseline="0" dirty="0" smtClean="0">
                <a:latin typeface="Lucida Grande" charset="0"/>
                <a:cs typeface="Lucida Grande" charset="0"/>
                <a:sym typeface="Lucida Grande" charset="0"/>
              </a:rPr>
              <a:t> of commits</a:t>
            </a:r>
            <a:endParaRPr lang="en-US" sz="2200" dirty="0">
              <a:latin typeface="Lucida Grande" charset="0"/>
              <a:cs typeface="Lucida Grande" charset="0"/>
              <a:sym typeface="Lucida Grande"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7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so</a:t>
            </a:r>
            <a:r>
              <a:rPr lang="en-US" sz="2200" baseline="0" dirty="0" smtClean="0">
                <a:latin typeface="Lucida Grande" charset="0"/>
                <a:cs typeface="Lucida Grande" charset="0"/>
                <a:sym typeface="Lucida Grande" charset="0"/>
              </a:rPr>
              <a:t> git has </a:t>
            </a:r>
            <a:r>
              <a:rPr lang="en-US" sz="2200" i="1" dirty="0" smtClean="0">
                <a:latin typeface="Lucida Grande" charset="0"/>
                <a:cs typeface="Lucida Grande" charset="0"/>
                <a:sym typeface="Lucida Grande" charset="0"/>
              </a:rPr>
              <a:t>references</a:t>
            </a:r>
            <a:r>
              <a:rPr lang="en-US" sz="2200" i="0" dirty="0" smtClean="0">
                <a:latin typeface="Lucida Grande" charset="0"/>
                <a:cs typeface="Lucida Grande" charset="0"/>
                <a:sym typeface="Lucida Grande" charset="0"/>
              </a:rPr>
              <a:t>,</a:t>
            </a:r>
            <a:r>
              <a:rPr lang="en-US" sz="2200" i="0" baseline="0" dirty="0" smtClean="0">
                <a:latin typeface="Lucida Grande" charset="0"/>
                <a:cs typeface="Lucida Grande" charset="0"/>
                <a:sym typeface="Lucida Grande" charset="0"/>
              </a:rPr>
              <a:t> which</a:t>
            </a:r>
            <a:r>
              <a:rPr lang="en-US" sz="2200" dirty="0" smtClean="0">
                <a:latin typeface="Lucida Grande" charset="0"/>
                <a:cs typeface="Lucida Grande" charset="0"/>
                <a:sym typeface="Lucida Grande" charset="0"/>
              </a:rPr>
              <a:t> </a:t>
            </a:r>
            <a:r>
              <a:rPr lang="en-US" sz="2200" dirty="0">
                <a:latin typeface="Lucida Grande" charset="0"/>
                <a:cs typeface="Lucida Grande" charset="0"/>
                <a:sym typeface="Lucida Grande" charset="0"/>
              </a:rPr>
              <a:t>are lightweight, easily movable pointers to a commit that signifies the head of a local or remote branch</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00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they’re stored in .git/refs</a:t>
            </a:r>
            <a:endParaRPr lang="en-US" sz="2200" dirty="0">
              <a:latin typeface="Lucida Grande" charset="0"/>
              <a:cs typeface="Lucida Grande" charset="0"/>
              <a:sym typeface="Lucida Grande"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important: the</a:t>
            </a:r>
            <a:r>
              <a:rPr lang="en-US" baseline="0" dirty="0" smtClean="0"/>
              <a:t> references themselves contain just one thing, in plain text: the SHA of the commit they point to.</a:t>
            </a:r>
          </a:p>
          <a:p>
            <a:r>
              <a:rPr lang="en-US" baseline="0" dirty="0" smtClean="0"/>
              <a:t>HEAD, in the root of .git, is the only way git knows which branch or commit you’re currently “on”, and it too is a plaintext file which just specifies which ref (or commit) it should go to.</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154</a:t>
            </a:fld>
            <a:endParaRPr lang="en-US"/>
          </a:p>
        </p:txBody>
      </p:sp>
    </p:spTree>
    <p:extLst>
      <p:ext uri="{BB962C8B-B14F-4D97-AF65-F5344CB8AC3E}">
        <p14:creationId xmlns:p14="http://schemas.microsoft.com/office/powerpoint/2010/main" val="256820471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02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now we have our complete </a:t>
            </a:r>
            <a:r>
              <a:rPr lang="en-US" sz="2200" dirty="0">
                <a:latin typeface="Lucida Grande" charset="0"/>
                <a:cs typeface="Lucida Grande" charset="0"/>
                <a:sym typeface="Lucida Grande" charset="0"/>
              </a:rPr>
              <a:t>Git data </a:t>
            </a:r>
            <a:r>
              <a:rPr lang="en-US" sz="2200" dirty="0" smtClean="0">
                <a:latin typeface="Lucida Grande" charset="0"/>
                <a:cs typeface="Lucida Grande" charset="0"/>
                <a:sym typeface="Lucida Grande" charset="0"/>
              </a:rPr>
              <a:t>model.</a:t>
            </a:r>
          </a:p>
          <a:p>
            <a:r>
              <a:rPr lang="en-US" sz="2200" dirty="0" smtClean="0">
                <a:latin typeface="Lucida Grande" charset="0"/>
                <a:cs typeface="Lucida Grande" charset="0"/>
                <a:sym typeface="Lucida Grande" charset="0"/>
              </a:rPr>
              <a:t>there is nothing more to the back-end than this</a:t>
            </a:r>
            <a:endParaRPr lang="en-US" sz="2200" dirty="0">
              <a:latin typeface="Lucida Grande" charset="0"/>
              <a:cs typeface="Lucida Grande" charset="0"/>
              <a:sym typeface="Lucida Grande"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back to this slide for a second, since we’re about to talk about git checkout.</a:t>
            </a:r>
          </a:p>
          <a:p>
            <a:r>
              <a:rPr lang="en-US" dirty="0" smtClean="0"/>
              <a:t>the main point of git checkout is to change the HEAD file</a:t>
            </a:r>
            <a:r>
              <a:rPr lang="en-US" baseline="0" dirty="0" smtClean="0"/>
              <a:t> to point to something else, and then update the working directory to match.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156</a:t>
            </a:fld>
            <a:endParaRPr lang="en-US"/>
          </a:p>
        </p:txBody>
      </p:sp>
    </p:spTree>
    <p:extLst>
      <p:ext uri="{BB962C8B-B14F-4D97-AF65-F5344CB8AC3E}">
        <p14:creationId xmlns:p14="http://schemas.microsoft.com/office/powerpoint/2010/main" val="256820471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 checkout </a:t>
            </a:r>
            <a:r>
              <a:rPr lang="en-US" dirty="0" err="1" smtClean="0"/>
              <a:t>new_branch</a:t>
            </a:r>
            <a:r>
              <a:rPr lang="en-US" dirty="0" smtClean="0"/>
              <a:t>, and</a:t>
            </a:r>
          </a:p>
          <a:p>
            <a:r>
              <a:rPr lang="en-US" dirty="0" smtClean="0"/>
              <a:t>because the</a:t>
            </a:r>
            <a:r>
              <a:rPr lang="en-US" baseline="0" dirty="0" smtClean="0"/>
              <a:t> current branch is now </a:t>
            </a:r>
            <a:r>
              <a:rPr lang="en-US" i="1" baseline="0" dirty="0" err="1" smtClean="0"/>
              <a:t>new_branch</a:t>
            </a:r>
            <a:r>
              <a:rPr lang="en-US" baseline="0" dirty="0" smtClean="0"/>
              <a:t>, if we made changes to our files and committed them, the contents of </a:t>
            </a:r>
            <a:r>
              <a:rPr lang="en-US" i="1" baseline="0" dirty="0" err="1" smtClean="0"/>
              <a:t>new_branch</a:t>
            </a:r>
            <a:r>
              <a:rPr lang="en-US" baseline="0" dirty="0" smtClean="0"/>
              <a:t> would update to the new commit’s SHA, but </a:t>
            </a:r>
            <a:r>
              <a:rPr lang="en-US" i="1" baseline="0" dirty="0" smtClean="0"/>
              <a:t>master</a:t>
            </a:r>
            <a:r>
              <a:rPr lang="en-US" baseline="0" dirty="0" smtClean="0"/>
              <a:t> would not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157</a:t>
            </a:fld>
            <a:endParaRPr lang="en-US"/>
          </a:p>
        </p:txBody>
      </p:sp>
    </p:spTree>
    <p:extLst>
      <p:ext uri="{BB962C8B-B14F-4D97-AF65-F5344CB8AC3E}">
        <p14:creationId xmlns:p14="http://schemas.microsoft.com/office/powerpoint/2010/main" val="256820471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a:t>
            </a:r>
            <a:r>
              <a:rPr lang="en-US" baseline="0" dirty="0" smtClean="0"/>
              <a:t> aside, there are many shortcuts in git, and one relevant one here is that you can create a branch and check it out in a single command with git checkout –b</a:t>
            </a:r>
          </a:p>
          <a:p>
            <a:r>
              <a:rPr lang="en-US" baseline="0" dirty="0" smtClean="0"/>
              <a:t>also, in case you were wondering, we’ve covered many things recently that are quite different from subversion, and “checkout” is a pretty radical one. checkout clearly does not mean the same thing in git as it does in subversion, if you’re familiar with that VCS.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158</a:t>
            </a:fld>
            <a:endParaRPr lang="en-US"/>
          </a:p>
        </p:txBody>
      </p:sp>
    </p:spTree>
    <p:extLst>
      <p:ext uri="{BB962C8B-B14F-4D97-AF65-F5344CB8AC3E}">
        <p14:creationId xmlns:p14="http://schemas.microsoft.com/office/powerpoint/2010/main" val="4067496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Git hides out of your way until you need it, in a hidden directory in the root of your project folder: .git</a:t>
            </a:r>
          </a:p>
          <a:p>
            <a:pPr marL="0" indent="0">
              <a:buNone/>
            </a:pPr>
            <a:r>
              <a:rPr lang="en-US" dirty="0" smtClean="0"/>
              <a:t>here we make</a:t>
            </a:r>
            <a:r>
              <a:rPr lang="en-US" baseline="0" dirty="0" smtClean="0"/>
              <a:t> an empty </a:t>
            </a:r>
            <a:r>
              <a:rPr lang="en-US" baseline="0" dirty="0" err="1" smtClean="0"/>
              <a:t>foobar</a:t>
            </a:r>
            <a:r>
              <a:rPr lang="en-US" baseline="0" dirty="0" smtClean="0"/>
              <a:t> directory, go into it, and run git </a:t>
            </a:r>
            <a:r>
              <a:rPr lang="en-US" baseline="0" dirty="0" err="1" smtClean="0"/>
              <a:t>init</a:t>
            </a:r>
            <a:r>
              <a:rPr lang="en-US" baseline="0" dirty="0" smtClean="0"/>
              <a:t> to make it a repository. now we’ll look inside the new .git directory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15</a:t>
            </a:fld>
            <a:endParaRPr lang="en-US"/>
          </a:p>
        </p:txBody>
      </p:sp>
    </p:spTree>
    <p:extLst>
      <p:ext uri="{BB962C8B-B14F-4D97-AF65-F5344CB8AC3E}">
        <p14:creationId xmlns:p14="http://schemas.microsoft.com/office/powerpoint/2010/main" val="36090922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Branching and Merging</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160</a:t>
            </a:fld>
            <a:endParaRPr lang="en-US"/>
          </a:p>
        </p:txBody>
      </p:sp>
    </p:spTree>
    <p:extLst>
      <p:ext uri="{BB962C8B-B14F-4D97-AF65-F5344CB8AC3E}">
        <p14:creationId xmlns:p14="http://schemas.microsoft.com/office/powerpoint/2010/main" val="37914065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we</a:t>
            </a:r>
            <a:r>
              <a:rPr lang="en-US" baseline="0" dirty="0" smtClean="0"/>
              <a:t> have a repository with two commits.</a:t>
            </a:r>
          </a:p>
          <a:p>
            <a:r>
              <a:rPr lang="en-US" baseline="0" dirty="0" smtClean="0"/>
              <a:t>the master branch is at C1, which is also the current branch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161</a:t>
            </a:fld>
            <a:endParaRPr lang="en-US"/>
          </a:p>
        </p:txBody>
      </p:sp>
    </p:spTree>
    <p:extLst>
      <p:ext uri="{BB962C8B-B14F-4D97-AF65-F5344CB8AC3E}">
        <p14:creationId xmlns:p14="http://schemas.microsoft.com/office/powerpoint/2010/main" val="216856848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a new branch and check it out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162</a:t>
            </a:fld>
            <a:endParaRPr lang="en-US"/>
          </a:p>
        </p:txBody>
      </p:sp>
    </p:spTree>
    <p:extLst>
      <p:ext uri="{BB962C8B-B14F-4D97-AF65-F5344CB8AC3E}">
        <p14:creationId xmlns:p14="http://schemas.microsoft.com/office/powerpoint/2010/main" val="12736109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do some work, and commit,</a:t>
            </a:r>
          </a:p>
          <a:p>
            <a:r>
              <a:rPr lang="en-US" dirty="0" smtClean="0"/>
              <a:t>and the branch we’re on advances as we do</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163</a:t>
            </a:fld>
            <a:endParaRPr lang="en-US"/>
          </a:p>
        </p:txBody>
      </p:sp>
    </p:spTree>
    <p:extLst>
      <p:ext uri="{BB962C8B-B14F-4D97-AF65-F5344CB8AC3E}">
        <p14:creationId xmlns:p14="http://schemas.microsoft.com/office/powerpoint/2010/main" val="25174602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work</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164</a:t>
            </a:fld>
            <a:endParaRPr lang="en-US"/>
          </a:p>
        </p:txBody>
      </p:sp>
    </p:spTree>
    <p:extLst>
      <p:ext uri="{BB962C8B-B14F-4D97-AF65-F5344CB8AC3E}">
        <p14:creationId xmlns:p14="http://schemas.microsoft.com/office/powerpoint/2010/main" val="65034413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checkout master</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165</a:t>
            </a:fld>
            <a:endParaRPr lang="en-US"/>
          </a:p>
        </p:txBody>
      </p:sp>
    </p:spTree>
    <p:extLst>
      <p:ext uri="{BB962C8B-B14F-4D97-AF65-F5344CB8AC3E}">
        <p14:creationId xmlns:p14="http://schemas.microsoft.com/office/powerpoint/2010/main" val="107796305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 some work on </a:t>
            </a:r>
            <a:r>
              <a:rPr lang="en-US" i="1" dirty="0" smtClean="0"/>
              <a:t>that</a:t>
            </a:r>
            <a:r>
              <a:rPr lang="en-US" i="0" dirty="0" smtClean="0"/>
              <a:t> branch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166</a:t>
            </a:fld>
            <a:endParaRPr lang="en-US"/>
          </a:p>
        </p:txBody>
      </p:sp>
    </p:spTree>
    <p:extLst>
      <p:ext uri="{BB962C8B-B14F-4D97-AF65-F5344CB8AC3E}">
        <p14:creationId xmlns:p14="http://schemas.microsoft.com/office/powerpoint/2010/main" val="39185657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we’ll add a tag</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167</a:t>
            </a:fld>
            <a:endParaRPr lang="en-US"/>
          </a:p>
        </p:txBody>
      </p:sp>
    </p:spTree>
    <p:extLst>
      <p:ext uri="{BB962C8B-B14F-4D97-AF65-F5344CB8AC3E}">
        <p14:creationId xmlns:p14="http://schemas.microsoft.com/office/powerpoint/2010/main" val="186310477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checkout experiment branch again and do some work,</a:t>
            </a:r>
          </a:p>
          <a:p>
            <a:r>
              <a:rPr lang="en-US" dirty="0" smtClean="0"/>
              <a:t>and at</a:t>
            </a:r>
            <a:r>
              <a:rPr lang="en-US" baseline="0" dirty="0" smtClean="0"/>
              <a:t> this point, we decide the experiment was successful, and we’d like to merge it back into master so people can take advantage of it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168</a:t>
            </a:fld>
            <a:endParaRPr lang="en-US"/>
          </a:p>
        </p:txBody>
      </p:sp>
    </p:spTree>
    <p:extLst>
      <p:ext uri="{BB962C8B-B14F-4D97-AF65-F5344CB8AC3E}">
        <p14:creationId xmlns:p14="http://schemas.microsoft.com/office/powerpoint/2010/main" val="393808164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checkout master, since that’s the branch we want to merge onto,</a:t>
            </a:r>
          </a:p>
          <a:p>
            <a:r>
              <a:rPr lang="en-US" dirty="0" smtClean="0"/>
              <a:t>and we merge in the experiment branch.</a:t>
            </a:r>
          </a:p>
          <a:p>
            <a:r>
              <a:rPr lang="en-US" dirty="0" smtClean="0"/>
              <a:t>all this means is that the</a:t>
            </a:r>
            <a:r>
              <a:rPr lang="en-US" baseline="0" dirty="0" smtClean="0"/>
              <a:t> files are merged, and a new commit is (usually) recorded to log that it was done</a:t>
            </a:r>
          </a:p>
          <a:p>
            <a:r>
              <a:rPr lang="en-US" baseline="0" dirty="0" smtClean="0"/>
              <a:t>So… the files from the source branch tree that aren’t already on the target tree are merged in, and where a file was changed in both, the conflict is resolved automatically or manually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169</a:t>
            </a:fld>
            <a:endParaRPr lang="en-US"/>
          </a:p>
        </p:txBody>
      </p:sp>
    </p:spTree>
    <p:extLst>
      <p:ext uri="{BB962C8B-B14F-4D97-AF65-F5344CB8AC3E}">
        <p14:creationId xmlns:p14="http://schemas.microsoft.com/office/powerpoint/2010/main" val="51176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fresh git repository is tiny. more than half of the clutter </a:t>
            </a:r>
            <a:r>
              <a:rPr lang="en-US" baseline="0" smtClean="0"/>
              <a:t>here is inoperative </a:t>
            </a:r>
            <a:r>
              <a:rPr lang="en-US" baseline="0" dirty="0" smtClean="0"/>
              <a:t>sample files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16</a:t>
            </a:fld>
            <a:endParaRPr lang="en-US"/>
          </a:p>
        </p:txBody>
      </p:sp>
    </p:spTree>
    <p:extLst>
      <p:ext uri="{BB962C8B-B14F-4D97-AF65-F5344CB8AC3E}">
        <p14:creationId xmlns:p14="http://schemas.microsoft.com/office/powerpoint/2010/main" val="38544031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git ever has trouble merging files, usually because two branches made different</a:t>
            </a:r>
            <a:r>
              <a:rPr lang="en-US" baseline="0" dirty="0" smtClean="0"/>
              <a:t> changes to the same place in the same file,</a:t>
            </a:r>
          </a:p>
          <a:p>
            <a:r>
              <a:rPr lang="en-US" baseline="0" dirty="0" smtClean="0"/>
              <a:t>it’ll put these markers in the file, and you just have to</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170</a:t>
            </a:fld>
            <a:endParaRPr lang="en-US"/>
          </a:p>
        </p:txBody>
      </p:sp>
    </p:spTree>
    <p:extLst>
      <p:ext uri="{BB962C8B-B14F-4D97-AF65-F5344CB8AC3E}">
        <p14:creationId xmlns:p14="http://schemas.microsoft.com/office/powerpoint/2010/main" val="36271514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manually edit the file the way you want it and delete the markers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171</a:t>
            </a:fld>
            <a:endParaRPr lang="en-US"/>
          </a:p>
        </p:txBody>
      </p:sp>
    </p:spTree>
    <p:extLst>
      <p:ext uri="{BB962C8B-B14F-4D97-AF65-F5344CB8AC3E}">
        <p14:creationId xmlns:p14="http://schemas.microsoft.com/office/powerpoint/2010/main" val="36271514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save,</a:t>
            </a:r>
          </a:p>
          <a:p>
            <a:r>
              <a:rPr lang="en-US" dirty="0" smtClean="0"/>
              <a:t>git add them to mark them resolved,</a:t>
            </a:r>
          </a:p>
          <a:p>
            <a:r>
              <a:rPr lang="en-US" dirty="0" smtClean="0"/>
              <a:t>and commit them, and all will be well.</a:t>
            </a:r>
          </a:p>
          <a:p>
            <a:r>
              <a:rPr lang="en-US" dirty="0" smtClean="0"/>
              <a:t>the</a:t>
            </a:r>
            <a:r>
              <a:rPr lang="en-US" baseline="0" dirty="0" smtClean="0"/>
              <a:t> messages git gives you when there are conflicts are very helpful</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172</a:t>
            </a:fld>
            <a:endParaRPr lang="en-US"/>
          </a:p>
        </p:txBody>
      </p:sp>
    </p:spTree>
    <p:extLst>
      <p:ext uri="{BB962C8B-B14F-4D97-AF65-F5344CB8AC3E}">
        <p14:creationId xmlns:p14="http://schemas.microsoft.com/office/powerpoint/2010/main" val="362715140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basic use of rebase can be thought of as an alternative</a:t>
            </a:r>
            <a:r>
              <a:rPr lang="en-US" baseline="0" dirty="0" smtClean="0"/>
              <a:t> to merging, which results in the same files but a cleaner history in the log</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174</a:t>
            </a:fld>
            <a:endParaRPr lang="en-US"/>
          </a:p>
        </p:txBody>
      </p:sp>
    </p:spTree>
    <p:extLst>
      <p:ext uri="{BB962C8B-B14F-4D97-AF65-F5344CB8AC3E}">
        <p14:creationId xmlns:p14="http://schemas.microsoft.com/office/powerpoint/2010/main" val="368998128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we have this history, where we made two commits, made</a:t>
            </a:r>
            <a:r>
              <a:rPr lang="en-US" baseline="0" dirty="0" smtClean="0"/>
              <a:t> a new branch jess, made two more commits, checked out master, and made two more commits there as well.</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175</a:t>
            </a:fld>
            <a:endParaRPr lang="en-US"/>
          </a:p>
        </p:txBody>
      </p:sp>
    </p:spTree>
    <p:extLst>
      <p:ext uri="{BB962C8B-B14F-4D97-AF65-F5344CB8AC3E}">
        <p14:creationId xmlns:p14="http://schemas.microsoft.com/office/powerpoint/2010/main" val="125559134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merge at this point would create a new commit on master with two parents.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176</a:t>
            </a:fld>
            <a:endParaRPr lang="en-US"/>
          </a:p>
        </p:txBody>
      </p:sp>
    </p:spTree>
    <p:extLst>
      <p:ext uri="{BB962C8B-B14F-4D97-AF65-F5344CB8AC3E}">
        <p14:creationId xmlns:p14="http://schemas.microsoft.com/office/powerpoint/2010/main" val="42834798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would happen to the same tree if we rebased</a:t>
            </a:r>
            <a:r>
              <a:rPr lang="en-US" baseline="0" dirty="0" smtClean="0"/>
              <a:t> instead of merging. remember that master is the current branch.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177</a:t>
            </a:fld>
            <a:endParaRPr lang="en-US"/>
          </a:p>
        </p:txBody>
      </p:sp>
    </p:spTree>
    <p:extLst>
      <p:ext uri="{BB962C8B-B14F-4D97-AF65-F5344CB8AC3E}">
        <p14:creationId xmlns:p14="http://schemas.microsoft.com/office/powerpoint/2010/main" val="409307681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5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it takes all the commits since the two branches diverged</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7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makes each commit into a patchfile</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and applies them to the other branch, creating new commits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also like you to see that as your repository grows, it gets larger but not much more complicated.</a:t>
            </a:r>
            <a:r>
              <a:rPr lang="en-US" baseline="0" dirty="0" smtClean="0"/>
              <a:t> When you add a file and commit, the resulting repo looks like this.</a:t>
            </a:r>
            <a:endParaRPr lang="en-US" dirty="0" smtClean="0"/>
          </a:p>
          <a:p>
            <a:r>
              <a:rPr lang="en-US" dirty="0" smtClean="0"/>
              <a:t>As we’ll talk about soon when we talk about the git object database,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17</a:t>
            </a:fld>
            <a:endParaRPr lang="en-US"/>
          </a:p>
        </p:txBody>
      </p:sp>
    </p:spTree>
    <p:extLst>
      <p:ext uri="{BB962C8B-B14F-4D97-AF65-F5344CB8AC3E}">
        <p14:creationId xmlns:p14="http://schemas.microsoft.com/office/powerpoint/2010/main" val="231637242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182</a:t>
            </a:fld>
            <a:endParaRPr lang="en-US"/>
          </a:p>
        </p:txBody>
      </p:sp>
    </p:spTree>
    <p:extLst>
      <p:ext uri="{BB962C8B-B14F-4D97-AF65-F5344CB8AC3E}">
        <p14:creationId xmlns:p14="http://schemas.microsoft.com/office/powerpoint/2010/main" val="154094522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end up with a linear history that’s easier to follow in the than a branched history.</a:t>
            </a:r>
            <a:r>
              <a:rPr lang="en-US" baseline="0" dirty="0" smtClean="0"/>
              <a:t> the “true” history can be examined using the </a:t>
            </a:r>
            <a:r>
              <a:rPr lang="en-US" baseline="0" dirty="0" err="1" smtClean="0"/>
              <a:t>reflog</a:t>
            </a:r>
            <a:r>
              <a:rPr lang="en-US" baseline="0" dirty="0" smtClean="0"/>
              <a:t>, which we’ll discuss a bit more later.</a:t>
            </a:r>
          </a:p>
          <a:p>
            <a:r>
              <a:rPr lang="en-US" baseline="0" dirty="0" smtClean="0"/>
              <a:t>rebasing rewrites the history, so don’t rebase if other people have used your commits. for instance, do not rebase commits that you’ve already pushed to a remote repository!</a:t>
            </a:r>
          </a:p>
          <a:p>
            <a:r>
              <a:rPr lang="en-US" baseline="0" dirty="0" smtClean="0"/>
              <a:t>but again, we’re getting ahead of ourselves again…</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183</a:t>
            </a:fld>
            <a:endParaRPr lang="en-US"/>
          </a:p>
        </p:txBody>
      </p:sp>
    </p:spTree>
    <p:extLst>
      <p:ext uri="{BB962C8B-B14F-4D97-AF65-F5344CB8AC3E}">
        <p14:creationId xmlns:p14="http://schemas.microsoft.com/office/powerpoint/2010/main" val="191220124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now that you know </a:t>
            </a:r>
            <a:r>
              <a:rPr lang="en-US" i="1" dirty="0" smtClean="0"/>
              <a:t>how</a:t>
            </a:r>
            <a:r>
              <a:rPr lang="en-US" dirty="0" smtClean="0"/>
              <a:t> to branch, I’m going to tell you how many successful developers branch</a:t>
            </a:r>
          </a:p>
          <a:p>
            <a:r>
              <a:rPr lang="en-US" dirty="0" smtClean="0"/>
              <a:t>in</a:t>
            </a:r>
            <a:r>
              <a:rPr lang="en-US" baseline="0" dirty="0" smtClean="0"/>
              <a:t> many open source projects, you’ll almost always see a stable master branch,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184</a:t>
            </a:fld>
            <a:endParaRPr lang="en-US"/>
          </a:p>
        </p:txBody>
      </p:sp>
    </p:spTree>
    <p:extLst>
      <p:ext uri="{BB962C8B-B14F-4D97-AF65-F5344CB8AC3E}">
        <p14:creationId xmlns:p14="http://schemas.microsoft.com/office/powerpoint/2010/main" val="14195324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or more development branches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185</a:t>
            </a:fld>
            <a:endParaRPr lang="en-US"/>
          </a:p>
        </p:txBody>
      </p:sp>
    </p:spTree>
    <p:extLst>
      <p:ext uri="{BB962C8B-B14F-4D97-AF65-F5344CB8AC3E}">
        <p14:creationId xmlns:p14="http://schemas.microsoft.com/office/powerpoint/2010/main" val="310704974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regularly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186</a:t>
            </a:fld>
            <a:endParaRPr lang="en-US"/>
          </a:p>
        </p:txBody>
      </p:sp>
    </p:spTree>
    <p:extLst>
      <p:ext uri="{BB962C8B-B14F-4D97-AF65-F5344CB8AC3E}">
        <p14:creationId xmlns:p14="http://schemas.microsoft.com/office/powerpoint/2010/main" val="36523851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merged back into master when they’re stable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187</a:t>
            </a:fld>
            <a:endParaRPr lang="en-US"/>
          </a:p>
        </p:txBody>
      </p:sp>
    </p:spTree>
    <p:extLst>
      <p:ext uri="{BB962C8B-B14F-4D97-AF65-F5344CB8AC3E}">
        <p14:creationId xmlns:p14="http://schemas.microsoft.com/office/powerpoint/2010/main" val="251678006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many topic branches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188</a:t>
            </a:fld>
            <a:endParaRPr lang="en-US"/>
          </a:p>
        </p:txBody>
      </p:sp>
    </p:spTree>
    <p:extLst>
      <p:ext uri="{BB962C8B-B14F-4D97-AF65-F5344CB8AC3E}">
        <p14:creationId xmlns:p14="http://schemas.microsoft.com/office/powerpoint/2010/main" val="269455265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which is where most of the individual developer work is done,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which </a:t>
            </a:r>
            <a:r>
              <a:rPr lang="en-US" dirty="0" smtClean="0"/>
              <a:t>get merged back into development when they’re complete</a:t>
            </a:r>
          </a:p>
        </p:txBody>
      </p:sp>
      <p:sp>
        <p:nvSpPr>
          <p:cNvPr id="4" name="Slide Number Placeholder 3"/>
          <p:cNvSpPr>
            <a:spLocks noGrp="1"/>
          </p:cNvSpPr>
          <p:nvPr>
            <p:ph type="sldNum" sz="quarter" idx="10"/>
          </p:nvPr>
        </p:nvSpPr>
        <p:spPr/>
        <p:txBody>
          <a:bodyPr/>
          <a:lstStyle/>
          <a:p>
            <a:fld id="{9E53D42D-E9D0-B943-826E-098619FF446B}" type="slidenum">
              <a:rPr lang="en-US" smtClean="0"/>
              <a:t>189</a:t>
            </a:fld>
            <a:endParaRPr lang="en-US"/>
          </a:p>
        </p:txBody>
      </p:sp>
    </p:spTree>
    <p:extLst>
      <p:ext uri="{BB962C8B-B14F-4D97-AF65-F5344CB8AC3E}">
        <p14:creationId xmlns:p14="http://schemas.microsoft.com/office/powerpoint/2010/main" val="7389342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 usually</a:t>
            </a:r>
            <a:r>
              <a:rPr lang="en-US" baseline="0" dirty="0" smtClean="0"/>
              <a:t> represents the production branch,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190</a:t>
            </a:fld>
            <a:endParaRPr lang="en-US"/>
          </a:p>
        </p:txBody>
      </p:sp>
    </p:spTree>
    <p:extLst>
      <p:ext uri="{BB962C8B-B14F-4D97-AF65-F5344CB8AC3E}">
        <p14:creationId xmlns:p14="http://schemas.microsoft.com/office/powerpoint/2010/main" val="2140942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development is your trunk</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191</a:t>
            </a:fld>
            <a:endParaRPr lang="en-US"/>
          </a:p>
        </p:txBody>
      </p:sp>
    </p:spTree>
    <p:extLst>
      <p:ext uri="{BB962C8B-B14F-4D97-AF65-F5344CB8AC3E}">
        <p14:creationId xmlns:p14="http://schemas.microsoft.com/office/powerpoint/2010/main" val="74037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(54) contains the directory information,</a:t>
            </a:r>
            <a:endParaRPr lang="en-US" baseline="0"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18</a:t>
            </a:fld>
            <a:endParaRPr lang="en-US"/>
          </a:p>
        </p:txBody>
      </p:sp>
    </p:spTree>
    <p:extLst>
      <p:ext uri="{BB962C8B-B14F-4D97-AF65-F5344CB8AC3E}">
        <p14:creationId xmlns:p14="http://schemas.microsoft.com/office/powerpoint/2010/main" val="231637242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of course, mere convention, and you don’t have to follow it, but it does make your work easier to understand and discuss,</a:t>
            </a:r>
          </a:p>
          <a:p>
            <a:r>
              <a:rPr lang="en-US" baseline="0" dirty="0" smtClean="0"/>
              <a:t>and you will be more easily able to switch back and forth between topics if you have topic branches to reduce the coupling between unrelated tasks</a:t>
            </a:r>
          </a:p>
        </p:txBody>
      </p:sp>
      <p:sp>
        <p:nvSpPr>
          <p:cNvPr id="4" name="Slide Number Placeholder 3"/>
          <p:cNvSpPr>
            <a:spLocks noGrp="1"/>
          </p:cNvSpPr>
          <p:nvPr>
            <p:ph type="sldNum" sz="quarter" idx="10"/>
          </p:nvPr>
        </p:nvSpPr>
        <p:spPr/>
        <p:txBody>
          <a:bodyPr/>
          <a:lstStyle/>
          <a:p>
            <a:fld id="{9E53D42D-E9D0-B943-826E-098619FF446B}" type="slidenum">
              <a:rPr lang="en-US" smtClean="0"/>
              <a:t>192</a:t>
            </a:fld>
            <a:endParaRPr lang="en-US"/>
          </a:p>
        </p:txBody>
      </p:sp>
    </p:spTree>
    <p:extLst>
      <p:ext uri="{BB962C8B-B14F-4D97-AF65-F5344CB8AC3E}">
        <p14:creationId xmlns:p14="http://schemas.microsoft.com/office/powerpoint/2010/main" val="420298360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on to Collaboration, and more generally,</a:t>
            </a:r>
            <a:r>
              <a:rPr lang="en-US" sz="1200" kern="1200" baseline="0" dirty="0" smtClean="0">
                <a:solidFill>
                  <a:schemeClr val="tx1"/>
                </a:solidFill>
                <a:latin typeface="+mn-lt"/>
                <a:ea typeface="+mn-ea"/>
                <a:cs typeface="+mn-cs"/>
              </a:rPr>
              <a:t> remotes.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need to be able to work with other people, but the whole repository is on my laptop so... what?</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193</a:t>
            </a:fld>
            <a:endParaRPr lang="en-US"/>
          </a:p>
        </p:txBody>
      </p:sp>
    </p:spTree>
    <p:extLst>
      <p:ext uri="{BB962C8B-B14F-4D97-AF65-F5344CB8AC3E}">
        <p14:creationId xmlns:p14="http://schemas.microsoft.com/office/powerpoint/2010/main" val="328915163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new commands are git remote, push, clone, fetch and pull</a:t>
            </a:r>
          </a:p>
        </p:txBody>
      </p:sp>
      <p:sp>
        <p:nvSpPr>
          <p:cNvPr id="4" name="Slide Number Placeholder 3"/>
          <p:cNvSpPr>
            <a:spLocks noGrp="1"/>
          </p:cNvSpPr>
          <p:nvPr>
            <p:ph type="sldNum" sz="quarter" idx="10"/>
          </p:nvPr>
        </p:nvSpPr>
        <p:spPr/>
        <p:txBody>
          <a:bodyPr/>
          <a:lstStyle/>
          <a:p>
            <a:fld id="{9E53D42D-E9D0-B943-826E-098619FF446B}" type="slidenum">
              <a:rPr lang="en-US" smtClean="0"/>
              <a:t>194</a:t>
            </a:fld>
            <a:endParaRPr lang="en-US"/>
          </a:p>
        </p:txBody>
      </p:sp>
    </p:spTree>
    <p:extLst>
      <p:ext uri="{BB962C8B-B14F-4D97-AF65-F5344CB8AC3E}">
        <p14:creationId xmlns:p14="http://schemas.microsoft.com/office/powerpoint/2010/main" val="120223764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195</a:t>
            </a:fld>
            <a:endParaRPr lang="en-US"/>
          </a:p>
        </p:txBody>
      </p:sp>
    </p:spTree>
    <p:extLst>
      <p:ext uri="{BB962C8B-B14F-4D97-AF65-F5344CB8AC3E}">
        <p14:creationId xmlns:p14="http://schemas.microsoft.com/office/powerpoint/2010/main" val="120223764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there’s some web-accessible git repository somewhere </a:t>
            </a:r>
            <a:r>
              <a:rPr lang="en-US" baseline="0" dirty="0" smtClean="0"/>
              <a:t>and you already have a copy of the simplegit2 repo you’ve been working on, and would like to send up what you’ve been working on.</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196</a:t>
            </a:fld>
            <a:endParaRPr lang="en-US"/>
          </a:p>
        </p:txBody>
      </p:sp>
    </p:spTree>
    <p:extLst>
      <p:ext uri="{BB962C8B-B14F-4D97-AF65-F5344CB8AC3E}">
        <p14:creationId xmlns:p14="http://schemas.microsoft.com/office/powerpoint/2010/main" val="4942449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find the </a:t>
            </a:r>
            <a:r>
              <a:rPr lang="en-US" dirty="0" err="1" smtClean="0"/>
              <a:t>url</a:t>
            </a:r>
            <a:r>
              <a:rPr lang="en-US" dirty="0" smtClean="0"/>
              <a:t> of the remote repository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197</a:t>
            </a:fld>
            <a:endParaRPr lang="en-US"/>
          </a:p>
        </p:txBody>
      </p:sp>
    </p:spTree>
    <p:extLst>
      <p:ext uri="{BB962C8B-B14F-4D97-AF65-F5344CB8AC3E}">
        <p14:creationId xmlns:p14="http://schemas.microsoft.com/office/powerpoint/2010/main" val="353466831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one uses the </a:t>
            </a:r>
            <a:r>
              <a:rPr lang="en-US" dirty="0" err="1" smtClean="0"/>
              <a:t>ssh</a:t>
            </a:r>
            <a:r>
              <a:rPr lang="en-US" baseline="0" dirty="0" smtClean="0"/>
              <a:t> protocol, so we can send as well as receive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198</a:t>
            </a:fld>
            <a:endParaRPr lang="en-US"/>
          </a:p>
        </p:txBody>
      </p:sp>
    </p:spTree>
    <p:extLst>
      <p:ext uri="{BB962C8B-B14F-4D97-AF65-F5344CB8AC3E}">
        <p14:creationId xmlns:p14="http://schemas.microsoft.com/office/powerpoint/2010/main" val="140904937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git remote add to tell</a:t>
            </a:r>
            <a:r>
              <a:rPr lang="en-US" baseline="0" dirty="0" smtClean="0"/>
              <a:t> git we’d like to add a new remote repo to it’s records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199</a:t>
            </a:fld>
            <a:endParaRPr lang="en-US"/>
          </a:p>
        </p:txBody>
      </p:sp>
    </p:spTree>
    <p:extLst>
      <p:ext uri="{BB962C8B-B14F-4D97-AF65-F5344CB8AC3E}">
        <p14:creationId xmlns:p14="http://schemas.microsoft.com/office/powerpoint/2010/main" val="279553144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we’ll nickname it “public”</a:t>
            </a:r>
          </a:p>
        </p:txBody>
      </p:sp>
      <p:sp>
        <p:nvSpPr>
          <p:cNvPr id="4" name="Slide Number Placeholder 3"/>
          <p:cNvSpPr>
            <a:spLocks noGrp="1"/>
          </p:cNvSpPr>
          <p:nvPr>
            <p:ph type="sldNum" sz="quarter" idx="10"/>
          </p:nvPr>
        </p:nvSpPr>
        <p:spPr/>
        <p:txBody>
          <a:bodyPr/>
          <a:lstStyle/>
          <a:p>
            <a:fld id="{9E53D42D-E9D0-B943-826E-098619FF446B}" type="slidenum">
              <a:rPr lang="en-US" smtClean="0"/>
              <a:t>200</a:t>
            </a:fld>
            <a:endParaRPr lang="en-US"/>
          </a:p>
        </p:txBody>
      </p:sp>
    </p:spTree>
    <p:extLst>
      <p:ext uri="{BB962C8B-B14F-4D97-AF65-F5344CB8AC3E}">
        <p14:creationId xmlns:p14="http://schemas.microsoft.com/office/powerpoint/2010/main" val="13233606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give it the </a:t>
            </a:r>
            <a:r>
              <a:rPr lang="en-US" dirty="0" err="1" smtClean="0"/>
              <a:t>url</a:t>
            </a:r>
            <a:r>
              <a:rPr lang="en-US" dirty="0" smtClean="0"/>
              <a:t> we</a:t>
            </a:r>
            <a:r>
              <a:rPr lang="en-US" baseline="0" dirty="0" smtClean="0"/>
              <a:t> found on </a:t>
            </a:r>
            <a:r>
              <a:rPr lang="en-US" baseline="0" dirty="0" err="1" smtClean="0"/>
              <a:t>github</a:t>
            </a:r>
            <a:endParaRPr lang="en-US" baseline="0" dirty="0" smtClean="0"/>
          </a:p>
          <a:p>
            <a:r>
              <a:rPr lang="en-US" baseline="0" dirty="0" smtClean="0"/>
              <a:t>now, nothing at all happens when you add a remote, except that git has associated that nickname with that </a:t>
            </a:r>
            <a:r>
              <a:rPr lang="en-US" baseline="0" dirty="0" err="1" smtClean="0"/>
              <a:t>url</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201</a:t>
            </a:fld>
            <a:endParaRPr lang="en-US"/>
          </a:p>
        </p:txBody>
      </p:sp>
    </p:spTree>
    <p:extLst>
      <p:ext uri="{BB962C8B-B14F-4D97-AF65-F5344CB8AC3E}">
        <p14:creationId xmlns:p14="http://schemas.microsoft.com/office/powerpoint/2010/main" val="939254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(cc) contains the commit information,</a:t>
            </a:r>
          </a:p>
        </p:txBody>
      </p:sp>
      <p:sp>
        <p:nvSpPr>
          <p:cNvPr id="4" name="Slide Number Placeholder 3"/>
          <p:cNvSpPr>
            <a:spLocks noGrp="1"/>
          </p:cNvSpPr>
          <p:nvPr>
            <p:ph type="sldNum" sz="quarter" idx="10"/>
          </p:nvPr>
        </p:nvSpPr>
        <p:spPr/>
        <p:txBody>
          <a:bodyPr/>
          <a:lstStyle/>
          <a:p>
            <a:fld id="{9E53D42D-E9D0-B943-826E-098619FF446B}" type="slidenum">
              <a:rPr lang="en-US" smtClean="0"/>
              <a:t>19</a:t>
            </a:fld>
            <a:endParaRPr lang="en-US"/>
          </a:p>
        </p:txBody>
      </p:sp>
    </p:spTree>
    <p:extLst>
      <p:ext uri="{BB962C8B-B14F-4D97-AF65-F5344CB8AC3E}">
        <p14:creationId xmlns:p14="http://schemas.microsoft.com/office/powerpoint/2010/main" val="231637242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now we can say things like git push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202</a:t>
            </a:fld>
            <a:endParaRPr lang="en-US"/>
          </a:p>
        </p:txBody>
      </p:sp>
    </p:spTree>
    <p:extLst>
      <p:ext uri="{BB962C8B-B14F-4D97-AF65-F5344CB8AC3E}">
        <p14:creationId xmlns:p14="http://schemas.microsoft.com/office/powerpoint/2010/main" val="21238373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1" dirty="0" smtClean="0"/>
              <a:t>public</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203</a:t>
            </a:fld>
            <a:endParaRPr lang="en-US"/>
          </a:p>
        </p:txBody>
      </p:sp>
    </p:spTree>
    <p:extLst>
      <p:ext uri="{BB962C8B-B14F-4D97-AF65-F5344CB8AC3E}">
        <p14:creationId xmlns:p14="http://schemas.microsoft.com/office/powerpoint/2010/main" val="284698844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baseline="0" dirty="0" smtClean="0"/>
              <a:t>master, which, if our changes are downstream from the remote repo, will send all new commits on our master branch to the remote master branch</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204</a:t>
            </a:fld>
            <a:endParaRPr lang="en-US"/>
          </a:p>
        </p:txBody>
      </p:sp>
    </p:spTree>
    <p:extLst>
      <p:ext uri="{BB962C8B-B14F-4D97-AF65-F5344CB8AC3E}">
        <p14:creationId xmlns:p14="http://schemas.microsoft.com/office/powerpoint/2010/main" val="129316558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remote with no arguments will tell you things about the remotes you have configured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205</a:t>
            </a:fld>
            <a:endParaRPr lang="en-US"/>
          </a:p>
        </p:txBody>
      </p:sp>
    </p:spTree>
    <p:extLst>
      <p:ext uri="{BB962C8B-B14F-4D97-AF65-F5344CB8AC3E}">
        <p14:creationId xmlns:p14="http://schemas.microsoft.com/office/powerpoint/2010/main" val="379156560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git remote show gives</a:t>
            </a:r>
            <a:r>
              <a:rPr lang="en-US" baseline="0" dirty="0" smtClean="0"/>
              <a:t> you a bit more detail</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206</a:t>
            </a:fld>
            <a:endParaRPr lang="en-US"/>
          </a:p>
        </p:txBody>
      </p:sp>
    </p:spTree>
    <p:extLst>
      <p:ext uri="{BB962C8B-B14F-4D97-AF65-F5344CB8AC3E}">
        <p14:creationId xmlns:p14="http://schemas.microsoft.com/office/powerpoint/2010/main" val="2805588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git clone is exactly</a:t>
            </a:r>
            <a:r>
              <a:rPr lang="en-US" baseline="0" dirty="0" smtClean="0"/>
              <a:t> what it sounds like – it makes an object-for-object clone on your local machine, of a remote repository. it also makes a local branch to track the currently-active remote branch, usually master, and checks it out.</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207</a:t>
            </a:fld>
            <a:endParaRPr lang="en-US"/>
          </a:p>
        </p:txBody>
      </p:sp>
    </p:spTree>
    <p:extLst>
      <p:ext uri="{BB962C8B-B14F-4D97-AF65-F5344CB8AC3E}">
        <p14:creationId xmlns:p14="http://schemas.microsoft.com/office/powerpoint/2010/main" val="120223764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am cloning</a:t>
            </a:r>
            <a:r>
              <a:rPr lang="en-US" baseline="0" dirty="0" smtClean="0"/>
              <a:t> a repository I have on </a:t>
            </a:r>
            <a:r>
              <a:rPr lang="en-US" baseline="0" dirty="0" err="1" smtClean="0"/>
              <a:t>github</a:t>
            </a:r>
            <a:r>
              <a:rPr lang="en-US" baseline="0" dirty="0" smtClean="0"/>
              <a:t> using the </a:t>
            </a:r>
            <a:r>
              <a:rPr lang="en-US" baseline="0" dirty="0" err="1" smtClean="0"/>
              <a:t>ssh</a:t>
            </a:r>
            <a:r>
              <a:rPr lang="en-US" baseline="0" dirty="0" smtClean="0"/>
              <a:t> protocol and </a:t>
            </a:r>
            <a:r>
              <a:rPr lang="en-US" baseline="0" dirty="0" err="1" smtClean="0"/>
              <a:t>url</a:t>
            </a:r>
            <a:r>
              <a:rPr lang="en-US" baseline="0" dirty="0" smtClean="0"/>
              <a:t> scheme, </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208</a:t>
            </a:fld>
            <a:endParaRPr lang="en-US"/>
          </a:p>
        </p:txBody>
      </p:sp>
    </p:spTree>
    <p:extLst>
      <p:ext uri="{BB962C8B-B14F-4D97-AF65-F5344CB8AC3E}">
        <p14:creationId xmlns:p14="http://schemas.microsoft.com/office/powerpoint/2010/main" val="235447645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providing an optional renaming.</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209</a:t>
            </a:fld>
            <a:endParaRPr lang="en-US"/>
          </a:p>
        </p:txBody>
      </p:sp>
    </p:spTree>
    <p:extLst>
      <p:ext uri="{BB962C8B-B14F-4D97-AF65-F5344CB8AC3E}">
        <p14:creationId xmlns:p14="http://schemas.microsoft.com/office/powerpoint/2010/main" val="235447645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there are the files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210</a:t>
            </a:fld>
            <a:endParaRPr lang="en-US"/>
          </a:p>
        </p:txBody>
      </p:sp>
    </p:spTree>
    <p:extLst>
      <p:ext uri="{BB962C8B-B14F-4D97-AF65-F5344CB8AC3E}">
        <p14:creationId xmlns:p14="http://schemas.microsoft.com/office/powerpoint/2010/main" val="235447645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aside, this</a:t>
            </a:r>
            <a:r>
              <a:rPr lang="en-US" baseline="0" dirty="0" smtClean="0"/>
              <a:t> is </a:t>
            </a:r>
            <a:r>
              <a:rPr lang="en-US" i="1" baseline="0" dirty="0" smtClean="0"/>
              <a:t>another</a:t>
            </a:r>
            <a:r>
              <a:rPr lang="en-US" baseline="0" dirty="0" smtClean="0"/>
              <a:t> case besides garbage-collection in which git will generate a pack file of your objects,</a:t>
            </a:r>
          </a:p>
          <a:p>
            <a:r>
              <a:rPr lang="en-US" baseline="0" dirty="0" smtClean="0"/>
              <a:t>it’s necessary here so that an entire repository can be more efficiently transmitted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211</a:t>
            </a:fld>
            <a:endParaRPr lang="en-US"/>
          </a:p>
        </p:txBody>
      </p:sp>
    </p:spTree>
    <p:extLst>
      <p:ext uri="{BB962C8B-B14F-4D97-AF65-F5344CB8AC3E}">
        <p14:creationId xmlns:p14="http://schemas.microsoft.com/office/powerpoint/2010/main" val="2354476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(e6) is the empty file.</a:t>
            </a:r>
          </a:p>
          <a:p>
            <a:r>
              <a:rPr lang="en-US" baseline="0" dirty="0" smtClean="0"/>
              <a:t>But we’re getting far ahead of yourselves now…</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20</a:t>
            </a:fld>
            <a:endParaRPr lang="en-US"/>
          </a:p>
        </p:txBody>
      </p:sp>
    </p:spTree>
    <p:extLst>
      <p:ext uri="{BB962C8B-B14F-4D97-AF65-F5344CB8AC3E}">
        <p14:creationId xmlns:p14="http://schemas.microsoft.com/office/powerpoint/2010/main" val="23163724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a:t>
            </a:r>
            <a:r>
              <a:rPr lang="en-US" baseline="0" dirty="0" smtClean="0"/>
              <a:t> that tracking branch I mentioned, which is at the same place master is, in the remote repo</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212</a:t>
            </a:fld>
            <a:endParaRPr lang="en-US"/>
          </a:p>
        </p:txBody>
      </p:sp>
    </p:spTree>
    <p:extLst>
      <p:ext uri="{BB962C8B-B14F-4D97-AF65-F5344CB8AC3E}">
        <p14:creationId xmlns:p14="http://schemas.microsoft.com/office/powerpoint/2010/main" val="235447645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fetch</a:t>
            </a:r>
            <a:r>
              <a:rPr lang="en-US" baseline="0" dirty="0" smtClean="0"/>
              <a:t> is the opposite of push</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it </a:t>
            </a:r>
            <a:r>
              <a:rPr lang="en-US" dirty="0" smtClean="0"/>
              <a:t>downloads</a:t>
            </a:r>
            <a:r>
              <a:rPr lang="en-US" baseline="0" dirty="0" smtClean="0"/>
              <a:t> </a:t>
            </a:r>
            <a:r>
              <a:rPr lang="en-US" dirty="0" smtClean="0"/>
              <a:t>any commits you don't already have from some branch of the remote repository into a not-that-hidden</a:t>
            </a:r>
            <a:r>
              <a:rPr lang="en-US" baseline="0" dirty="0" smtClean="0"/>
              <a:t> branch of your repository.</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No merging is done, but the commits are available for you to look at.</a:t>
            </a:r>
          </a:p>
        </p:txBody>
      </p:sp>
      <p:sp>
        <p:nvSpPr>
          <p:cNvPr id="4" name="Slide Number Placeholder 3"/>
          <p:cNvSpPr>
            <a:spLocks noGrp="1"/>
          </p:cNvSpPr>
          <p:nvPr>
            <p:ph type="sldNum" sz="quarter" idx="10"/>
          </p:nvPr>
        </p:nvSpPr>
        <p:spPr/>
        <p:txBody>
          <a:bodyPr/>
          <a:lstStyle/>
          <a:p>
            <a:fld id="{9E53D42D-E9D0-B943-826E-098619FF446B}" type="slidenum">
              <a:rPr lang="en-US" smtClean="0"/>
              <a:t>213</a:t>
            </a:fld>
            <a:endParaRPr lang="en-US"/>
          </a:p>
        </p:txBody>
      </p:sp>
    </p:spTree>
    <p:extLst>
      <p:ext uri="{BB962C8B-B14F-4D97-AF65-F5344CB8AC3E}">
        <p14:creationId xmlns:p14="http://schemas.microsoft.com/office/powerpoint/2010/main" val="120223764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we have a repository with a remote configured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214</a:t>
            </a:fld>
            <a:endParaRPr lang="en-US"/>
          </a:p>
        </p:txBody>
      </p:sp>
    </p:spTree>
    <p:extLst>
      <p:ext uri="{BB962C8B-B14F-4D97-AF65-F5344CB8AC3E}">
        <p14:creationId xmlns:p14="http://schemas.microsoft.com/office/powerpoint/2010/main" val="38118101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simplegit</a:t>
            </a:r>
            <a:r>
              <a:rPr lang="en-US" dirty="0" smtClean="0"/>
              <a:t> again</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215</a:t>
            </a:fld>
            <a:endParaRPr lang="en-US"/>
          </a:p>
        </p:txBody>
      </p:sp>
    </p:spTree>
    <p:extLst>
      <p:ext uri="{BB962C8B-B14F-4D97-AF65-F5344CB8AC3E}">
        <p14:creationId xmlns:p14="http://schemas.microsoft.com/office/powerpoint/2010/main" val="49209213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56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I </a:t>
            </a:r>
            <a:r>
              <a:rPr lang="en-US" sz="2200" dirty="0">
                <a:latin typeface="Lucida Grande" charset="0"/>
                <a:cs typeface="Lucida Grande" charset="0"/>
                <a:sym typeface="Lucida Grande" charset="0"/>
              </a:rPr>
              <a:t>can see that this remote is using the GIT protocol, so I can</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t push, but I can fetch</a:t>
            </a: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we’ve downloaded</a:t>
            </a:r>
            <a:r>
              <a:rPr lang="en-US" baseline="0" dirty="0" smtClean="0"/>
              <a:t> the upstream commits from the remote master not onto our master but onto another local branch, called </a:t>
            </a:r>
            <a:r>
              <a:rPr lang="en-US" baseline="0" dirty="0" err="1" smtClean="0"/>
              <a:t>github</a:t>
            </a:r>
            <a:r>
              <a:rPr lang="en-US" baseline="0" dirty="0" smtClean="0"/>
              <a:t>/master</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217</a:t>
            </a:fld>
            <a:endParaRPr lang="en-US"/>
          </a:p>
        </p:txBody>
      </p:sp>
    </p:spTree>
    <p:extLst>
      <p:ext uri="{BB962C8B-B14F-4D97-AF65-F5344CB8AC3E}">
        <p14:creationId xmlns:p14="http://schemas.microsoft.com/office/powerpoint/2010/main" val="257013538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you can see using –a on git branch.</a:t>
            </a:r>
          </a:p>
          <a:p>
            <a:r>
              <a:rPr lang="en-US" dirty="0" smtClean="0"/>
              <a:t>now, this is an important point – remotes</a:t>
            </a:r>
            <a:r>
              <a:rPr lang="en-US" baseline="0" dirty="0" smtClean="0"/>
              <a:t> aren’t anything new to the git data model</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218</a:t>
            </a:fld>
            <a:endParaRPr lang="en-US"/>
          </a:p>
        </p:txBody>
      </p:sp>
    </p:spTree>
    <p:extLst>
      <p:ext uri="{BB962C8B-B14F-4D97-AF65-F5344CB8AC3E}">
        <p14:creationId xmlns:p14="http://schemas.microsoft.com/office/powerpoint/2010/main" val="395097484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are simply branches,</a:t>
            </a:r>
            <a:r>
              <a:rPr lang="en-US" baseline="0" dirty="0" smtClean="0"/>
              <a:t> and appear underneath .git/refs/</a:t>
            </a:r>
            <a:r>
              <a:rPr lang="en-US" i="1" baseline="0" dirty="0" smtClean="0"/>
              <a:t>remotes</a:t>
            </a:r>
            <a:r>
              <a:rPr lang="en-US" i="0" baseline="0" dirty="0" smtClean="0"/>
              <a:t>/nickname/</a:t>
            </a:r>
            <a:r>
              <a:rPr lang="en-US" i="0" baseline="0" dirty="0" err="1" smtClean="0"/>
              <a:t>branchname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219</a:t>
            </a:fld>
            <a:endParaRPr lang="en-US"/>
          </a:p>
        </p:txBody>
      </p:sp>
    </p:spTree>
    <p:extLst>
      <p:ext uri="{BB962C8B-B14F-4D97-AF65-F5344CB8AC3E}">
        <p14:creationId xmlns:p14="http://schemas.microsoft.com/office/powerpoint/2010/main" val="395097484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branch can be used in</a:t>
            </a:r>
            <a:r>
              <a:rPr lang="en-US" baseline="0" dirty="0" smtClean="0"/>
              <a:t> every way like a normal local branch, except that it cannot be checked out.</a:t>
            </a:r>
          </a:p>
          <a:p>
            <a:r>
              <a:rPr lang="en-US" baseline="0" dirty="0" smtClean="0"/>
              <a:t>you can merge from it, rebase onto it, cherry-pick from it, browse its logs… etc.</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220</a:t>
            </a:fld>
            <a:endParaRPr lang="en-US"/>
          </a:p>
        </p:txBody>
      </p:sp>
    </p:spTree>
    <p:extLst>
      <p:ext uri="{BB962C8B-B14F-4D97-AF65-F5344CB8AC3E}">
        <p14:creationId xmlns:p14="http://schemas.microsoft.com/office/powerpoint/2010/main" val="244428527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git pull</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this one will be easy</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a pull is </a:t>
            </a:r>
            <a:r>
              <a:rPr lang="en-US" i="1" dirty="0" smtClean="0"/>
              <a:t>not</a:t>
            </a:r>
            <a:r>
              <a:rPr lang="en-US" i="0" baseline="0" dirty="0" smtClean="0"/>
              <a:t> the opposite of a push.</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221</a:t>
            </a:fld>
            <a:endParaRPr lang="en-US"/>
          </a:p>
        </p:txBody>
      </p:sp>
    </p:spTree>
    <p:extLst>
      <p:ext uri="{BB962C8B-B14F-4D97-AF65-F5344CB8AC3E}">
        <p14:creationId xmlns:p14="http://schemas.microsoft.com/office/powerpoint/2010/main" val="1202237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half my slides come from a </a:t>
            </a:r>
            <a:r>
              <a:rPr lang="en-US" baseline="0" dirty="0" smtClean="0"/>
              <a:t>presentation of Scott Chacon’s,</a:t>
            </a:r>
          </a:p>
          <a:p>
            <a:r>
              <a:rPr lang="en-US" baseline="0" dirty="0" smtClean="0"/>
              <a:t>which I’ll mention again at the end</a:t>
            </a:r>
          </a:p>
          <a:p>
            <a:endParaRPr lang="en-US" baseline="0" dirty="0" smtClean="0"/>
          </a:p>
          <a:p>
            <a:r>
              <a:rPr lang="en-US" baseline="0" dirty="0" smtClean="0"/>
              <a:t>since the talk ended up being shorter than I expected, please feel free to interrupt me with questions</a:t>
            </a:r>
          </a:p>
        </p:txBody>
      </p:sp>
      <p:sp>
        <p:nvSpPr>
          <p:cNvPr id="4" name="Slide Number Placeholder 3"/>
          <p:cNvSpPr>
            <a:spLocks noGrp="1"/>
          </p:cNvSpPr>
          <p:nvPr>
            <p:ph type="sldNum" sz="quarter" idx="10"/>
          </p:nvPr>
        </p:nvSpPr>
        <p:spPr/>
        <p:txBody>
          <a:bodyPr/>
          <a:lstStyle/>
          <a:p>
            <a:fld id="{9E53D42D-E9D0-B943-826E-098619FF446B}" type="slidenum">
              <a:rPr lang="en-US" smtClean="0"/>
              <a:t>2</a:t>
            </a:fld>
            <a:endParaRPr lang="en-US"/>
          </a:p>
        </p:txBody>
      </p:sp>
    </p:spTree>
    <p:extLst>
      <p:ext uri="{BB962C8B-B14F-4D97-AF65-F5344CB8AC3E}">
        <p14:creationId xmlns:p14="http://schemas.microsoft.com/office/powerpoint/2010/main" val="1849808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a:t>
            </a:r>
            <a:r>
              <a:rPr lang="en-US" dirty="0" err="1" smtClean="0"/>
              <a:t>sortof</a:t>
            </a:r>
            <a:r>
              <a:rPr lang="en-US" baseline="0" dirty="0" smtClean="0"/>
              <a:t> work our way up towards proficiency starting with the most basic commands, and ending with collaboration.</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21</a:t>
            </a:fld>
            <a:endParaRPr lang="en-US"/>
          </a:p>
        </p:txBody>
      </p:sp>
    </p:spTree>
    <p:extLst>
      <p:ext uri="{BB962C8B-B14F-4D97-AF65-F5344CB8AC3E}">
        <p14:creationId xmlns:p14="http://schemas.microsoft.com/office/powerpoint/2010/main" val="328915163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the default behavior</a:t>
            </a:r>
            <a:r>
              <a:rPr lang="en-US" baseline="0" dirty="0" smtClean="0"/>
              <a:t> of </a:t>
            </a:r>
            <a:r>
              <a:rPr lang="en-US" dirty="0" smtClean="0"/>
              <a:t>a</a:t>
            </a:r>
            <a:r>
              <a:rPr lang="en-US" baseline="0" dirty="0" smtClean="0"/>
              <a:t> pull is a fetch, followed by a merge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since I’ve talked about both of those, I won’t spend any more time on it</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222</a:t>
            </a:fld>
            <a:endParaRPr lang="en-US"/>
          </a:p>
        </p:txBody>
      </p:sp>
    </p:spTree>
    <p:extLst>
      <p:ext uri="{BB962C8B-B14F-4D97-AF65-F5344CB8AC3E}">
        <p14:creationId xmlns:p14="http://schemas.microsoft.com/office/powerpoint/2010/main" val="120223764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those</a:t>
            </a:r>
            <a:r>
              <a:rPr lang="en-US" baseline="0" dirty="0" smtClean="0"/>
              <a:t> are the commands…</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223</a:t>
            </a:fld>
            <a:endParaRPr lang="en-US"/>
          </a:p>
        </p:txBody>
      </p:sp>
    </p:spTree>
    <p:extLst>
      <p:ext uri="{BB962C8B-B14F-4D97-AF65-F5344CB8AC3E}">
        <p14:creationId xmlns:p14="http://schemas.microsoft.com/office/powerpoint/2010/main" val="120223764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practical examples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224</a:t>
            </a:fld>
            <a:endParaRPr lang="en-US"/>
          </a:p>
        </p:txBody>
      </p:sp>
    </p:spTree>
    <p:extLst>
      <p:ext uri="{BB962C8B-B14F-4D97-AF65-F5344CB8AC3E}">
        <p14:creationId xmlns:p14="http://schemas.microsoft.com/office/powerpoint/2010/main" val="113271493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we have</a:t>
            </a:r>
            <a:r>
              <a:rPr lang="en-US" baseline="0" dirty="0" smtClean="0"/>
              <a:t> this setup, and in our local repo, a bunch of commits.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225</a:t>
            </a:fld>
            <a:endParaRPr lang="en-US"/>
          </a:p>
        </p:txBody>
      </p:sp>
    </p:spTree>
    <p:extLst>
      <p:ext uri="{BB962C8B-B14F-4D97-AF65-F5344CB8AC3E}">
        <p14:creationId xmlns:p14="http://schemas.microsoft.com/office/powerpoint/2010/main" val="380308552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git push over </a:t>
            </a:r>
            <a:r>
              <a:rPr lang="en-US" dirty="0" err="1" smtClean="0"/>
              <a:t>ssh</a:t>
            </a:r>
            <a:r>
              <a:rPr lang="en-US" dirty="0" smtClean="0"/>
              <a:t> to a</a:t>
            </a:r>
            <a:r>
              <a:rPr lang="en-US" baseline="0" dirty="0" smtClean="0"/>
              <a:t> public repo we control</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226</a:t>
            </a:fld>
            <a:endParaRPr lang="en-US"/>
          </a:p>
        </p:txBody>
      </p:sp>
    </p:spTree>
    <p:extLst>
      <p:ext uri="{BB962C8B-B14F-4D97-AF65-F5344CB8AC3E}">
        <p14:creationId xmlns:p14="http://schemas.microsoft.com/office/powerpoint/2010/main" val="288630160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someone else can git fetch from it to get our commits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227</a:t>
            </a:fld>
            <a:endParaRPr lang="en-US"/>
          </a:p>
        </p:txBody>
      </p:sp>
    </p:spTree>
    <p:extLst>
      <p:ext uri="{BB962C8B-B14F-4D97-AF65-F5344CB8AC3E}">
        <p14:creationId xmlns:p14="http://schemas.microsoft.com/office/powerpoint/2010/main" val="168563307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may add their own,</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228</a:t>
            </a:fld>
            <a:endParaRPr lang="en-US"/>
          </a:p>
        </p:txBody>
      </p:sp>
    </p:spTree>
    <p:extLst>
      <p:ext uri="{BB962C8B-B14F-4D97-AF65-F5344CB8AC3E}">
        <p14:creationId xmlns:p14="http://schemas.microsoft.com/office/powerpoint/2010/main" val="228725486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push to their own public repo</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229</a:t>
            </a:fld>
            <a:endParaRPr lang="en-US"/>
          </a:p>
        </p:txBody>
      </p:sp>
    </p:spTree>
    <p:extLst>
      <p:ext uri="{BB962C8B-B14F-4D97-AF65-F5344CB8AC3E}">
        <p14:creationId xmlns:p14="http://schemas.microsoft.com/office/powerpoint/2010/main" val="304037582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we can fetch from to get</a:t>
            </a:r>
            <a:r>
              <a:rPr lang="en-US" baseline="0" dirty="0" smtClean="0"/>
              <a:t> (notice) </a:t>
            </a:r>
            <a:r>
              <a:rPr lang="en-US" i="1" baseline="0" dirty="0" smtClean="0"/>
              <a:t>only</a:t>
            </a:r>
            <a:r>
              <a:rPr lang="en-US" i="0" baseline="0" dirty="0" smtClean="0"/>
              <a:t> their three new commits.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230</a:t>
            </a:fld>
            <a:endParaRPr lang="en-US"/>
          </a:p>
        </p:txBody>
      </p:sp>
    </p:spTree>
    <p:extLst>
      <p:ext uri="{BB962C8B-B14F-4D97-AF65-F5344CB8AC3E}">
        <p14:creationId xmlns:p14="http://schemas.microsoft.com/office/powerpoint/2010/main" val="389488930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a:t>
            </a:r>
            <a:r>
              <a:rPr lang="en-US" baseline="0" dirty="0" smtClean="0"/>
              <a:t> we can send to our repo if we like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231</a:t>
            </a:fld>
            <a:endParaRPr lang="en-US"/>
          </a:p>
        </p:txBody>
      </p:sp>
    </p:spTree>
    <p:extLst>
      <p:ext uri="{BB962C8B-B14F-4D97-AF65-F5344CB8AC3E}">
        <p14:creationId xmlns:p14="http://schemas.microsoft.com/office/powerpoint/2010/main" val="3618795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The</a:t>
            </a:r>
            <a:r>
              <a:rPr lang="en-US" baseline="0" dirty="0" smtClean="0"/>
              <a:t> very most basic way you would use a git repository as you work records the steps you took to get your repository where it is now.</a:t>
            </a:r>
          </a:p>
          <a:p>
            <a:pPr marL="0" indent="0">
              <a:buFont typeface="Arial"/>
              <a:buNone/>
            </a:pPr>
            <a:r>
              <a:rPr lang="en-US" baseline="0" dirty="0" smtClean="0"/>
              <a:t>You initialize it, work a little, use git status to ask git what you’ve done, “add” some files (or parts of files) to be snapshotted together, and then you tell git you’re really serious about it and you want it recorded forever.</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22</a:t>
            </a:fld>
            <a:endParaRPr lang="en-US"/>
          </a:p>
        </p:txBody>
      </p:sp>
    </p:spTree>
    <p:extLst>
      <p:ext uri="{BB962C8B-B14F-4D97-AF65-F5344CB8AC3E}">
        <p14:creationId xmlns:p14="http://schemas.microsoft.com/office/powerpoint/2010/main" val="6756462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one’s a bit more complicated</a:t>
            </a:r>
          </a:p>
          <a:p>
            <a:r>
              <a:rPr lang="en-US" dirty="0" smtClean="0"/>
              <a:t>this</a:t>
            </a:r>
            <a:r>
              <a:rPr lang="en-US" baseline="0" dirty="0" smtClean="0"/>
              <a:t> is the </a:t>
            </a:r>
            <a:r>
              <a:rPr lang="en-US" baseline="0" dirty="0" err="1" smtClean="0"/>
              <a:t>github</a:t>
            </a:r>
            <a:r>
              <a:rPr lang="en-US" baseline="0" dirty="0" smtClean="0"/>
              <a:t> model, and is quite social</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233</a:t>
            </a:fld>
            <a:endParaRPr lang="en-US"/>
          </a:p>
        </p:txBody>
      </p:sp>
    </p:spTree>
    <p:extLst>
      <p:ext uri="{BB962C8B-B14F-4D97-AF65-F5344CB8AC3E}">
        <p14:creationId xmlns:p14="http://schemas.microsoft.com/office/powerpoint/2010/main" val="391302676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commit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234</a:t>
            </a:fld>
            <a:endParaRPr lang="en-US"/>
          </a:p>
        </p:txBody>
      </p:sp>
    </p:spTree>
    <p:extLst>
      <p:ext uri="{BB962C8B-B14F-4D97-AF65-F5344CB8AC3E}">
        <p14:creationId xmlns:p14="http://schemas.microsoft.com/office/powerpoint/2010/main" val="302326438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235</a:t>
            </a:fld>
            <a:endParaRPr lang="en-US"/>
          </a:p>
        </p:txBody>
      </p:sp>
    </p:spTree>
    <p:extLst>
      <p:ext uri="{BB962C8B-B14F-4D97-AF65-F5344CB8AC3E}">
        <p14:creationId xmlns:p14="http://schemas.microsoft.com/office/powerpoint/2010/main" val="192204027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blobs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236</a:t>
            </a:fld>
            <a:endParaRPr lang="en-US"/>
          </a:p>
        </p:txBody>
      </p:sp>
    </p:spTree>
    <p:extLst>
      <p:ext uri="{BB962C8B-B14F-4D97-AF65-F5344CB8AC3E}">
        <p14:creationId xmlns:p14="http://schemas.microsoft.com/office/powerpoint/2010/main" val="334291320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a:t>
            </a:r>
            <a:r>
              <a:rPr lang="en-US" baseline="0" dirty="0" smtClean="0"/>
              <a:t> have a public project I’m working on, and that remote is nicknamed “public”</a:t>
            </a:r>
          </a:p>
          <a:p>
            <a:r>
              <a:rPr lang="en-US" baseline="0" dirty="0" smtClean="0"/>
              <a:t>so I push my commit tree there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237</a:t>
            </a:fld>
            <a:endParaRPr lang="en-US"/>
          </a:p>
        </p:txBody>
      </p:sp>
    </p:spTree>
    <p:extLst>
      <p:ext uri="{BB962C8B-B14F-4D97-AF65-F5344CB8AC3E}">
        <p14:creationId xmlns:p14="http://schemas.microsoft.com/office/powerpoint/2010/main" val="79458626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nick</a:t>
            </a:r>
            <a:r>
              <a:rPr lang="en-US" baseline="0" dirty="0" smtClean="0"/>
              <a:t> clones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238</a:t>
            </a:fld>
            <a:endParaRPr lang="en-US"/>
          </a:p>
        </p:txBody>
      </p:sp>
    </p:spTree>
    <p:extLst>
      <p:ext uri="{BB962C8B-B14F-4D97-AF65-F5344CB8AC3E}">
        <p14:creationId xmlns:p14="http://schemas.microsoft.com/office/powerpoint/2010/main" val="32904981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does some work</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239</a:t>
            </a:fld>
            <a:endParaRPr lang="en-US"/>
          </a:p>
        </p:txBody>
      </p:sp>
    </p:spTree>
    <p:extLst>
      <p:ext uri="{BB962C8B-B14F-4D97-AF65-F5344CB8AC3E}">
        <p14:creationId xmlns:p14="http://schemas.microsoft.com/office/powerpoint/2010/main" val="253178383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jessica</a:t>
            </a:r>
            <a:r>
              <a:rPr lang="en-US" dirty="0" smtClean="0"/>
              <a:t> clones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240</a:t>
            </a:fld>
            <a:endParaRPr lang="en-US"/>
          </a:p>
        </p:txBody>
      </p:sp>
    </p:spTree>
    <p:extLst>
      <p:ext uri="{BB962C8B-B14F-4D97-AF65-F5344CB8AC3E}">
        <p14:creationId xmlns:p14="http://schemas.microsoft.com/office/powerpoint/2010/main" val="176742627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does some unrelated</a:t>
            </a:r>
            <a:r>
              <a:rPr lang="en-US" baseline="0" dirty="0" smtClean="0"/>
              <a:t> work</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241</a:t>
            </a:fld>
            <a:endParaRPr lang="en-US"/>
          </a:p>
        </p:txBody>
      </p:sp>
    </p:spTree>
    <p:extLst>
      <p:ext uri="{BB962C8B-B14F-4D97-AF65-F5344CB8AC3E}">
        <p14:creationId xmlns:p14="http://schemas.microsoft.com/office/powerpoint/2010/main" val="73818787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both push to their own public repositories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242</a:t>
            </a:fld>
            <a:endParaRPr lang="en-US"/>
          </a:p>
        </p:txBody>
      </p:sp>
    </p:spTree>
    <p:extLst>
      <p:ext uri="{BB962C8B-B14F-4D97-AF65-F5344CB8AC3E}">
        <p14:creationId xmlns:p14="http://schemas.microsoft.com/office/powerpoint/2010/main" val="3683093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And</a:t>
            </a:r>
            <a:r>
              <a:rPr lang="en-US" baseline="0" dirty="0" smtClean="0"/>
              <a:t> we’ll throw in git tag, since it’ll round out a discussion I’d like to have about the </a:t>
            </a:r>
            <a:r>
              <a:rPr lang="en-US" i="1" baseline="0" dirty="0" smtClean="0"/>
              <a:t>effect</a:t>
            </a:r>
            <a:r>
              <a:rPr lang="en-US" baseline="0" dirty="0" smtClean="0"/>
              <a:t> of all of these commands.</a:t>
            </a:r>
          </a:p>
          <a:p>
            <a:pPr marL="0" indent="0">
              <a:buFont typeface="Arial"/>
              <a:buNone/>
            </a:pPr>
            <a:r>
              <a:rPr lang="en-US" baseline="0" dirty="0" smtClean="0"/>
              <a:t>Git tag creates a permanent, human-readable and optionally annotated and signed pointer to some commit, so you’ll be able easily to get back to important commits later, such as release points.</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23</a:t>
            </a:fld>
            <a:endParaRPr lang="en-US"/>
          </a:p>
        </p:txBody>
      </p:sp>
    </p:spTree>
    <p:extLst>
      <p:ext uri="{BB962C8B-B14F-4D97-AF65-F5344CB8AC3E}">
        <p14:creationId xmlns:p14="http://schemas.microsoft.com/office/powerpoint/2010/main" val="67564629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I’m interested in their work</a:t>
            </a:r>
            <a:r>
              <a:rPr lang="en-US" baseline="0" dirty="0" smtClean="0"/>
              <a:t> because it’s based on mine and perhaps they </a:t>
            </a:r>
            <a:r>
              <a:rPr lang="en-US" i="1" baseline="0" dirty="0" smtClean="0"/>
              <a:t>asked</a:t>
            </a:r>
            <a:r>
              <a:rPr lang="en-US" i="0" baseline="0" dirty="0" smtClean="0"/>
              <a:t> me to merge it into the main project…</a:t>
            </a:r>
          </a:p>
          <a:p>
            <a:r>
              <a:rPr lang="en-US" dirty="0" smtClean="0"/>
              <a:t>so I need to be able to </a:t>
            </a:r>
            <a:r>
              <a:rPr lang="en-US" baseline="0" dirty="0" smtClean="0"/>
              <a:t>access it in my local repo</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243</a:t>
            </a:fld>
            <a:endParaRPr lang="en-US"/>
          </a:p>
        </p:txBody>
      </p:sp>
    </p:spTree>
    <p:extLst>
      <p:ext uri="{BB962C8B-B14F-4D97-AF65-F5344CB8AC3E}">
        <p14:creationId xmlns:p14="http://schemas.microsoft.com/office/powerpoint/2010/main" val="200709164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nickname</a:t>
            </a:r>
            <a:r>
              <a:rPr lang="en-US" baseline="0" dirty="0" smtClean="0"/>
              <a:t> nick’s public repo </a:t>
            </a:r>
            <a:r>
              <a:rPr lang="en-US" baseline="0" dirty="0" err="1" smtClean="0"/>
              <a:t>url</a:t>
            </a:r>
            <a:r>
              <a:rPr lang="en-US" baseline="0" dirty="0" smtClean="0"/>
              <a:t> “nick”</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244</a:t>
            </a:fld>
            <a:endParaRPr lang="en-US"/>
          </a:p>
        </p:txBody>
      </p:sp>
    </p:spTree>
    <p:extLst>
      <p:ext uri="{BB962C8B-B14F-4D97-AF65-F5344CB8AC3E}">
        <p14:creationId xmlns:p14="http://schemas.microsoft.com/office/powerpoint/2010/main" val="401931886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t>
            </a:r>
            <a:r>
              <a:rPr lang="en-US" baseline="0" dirty="0" err="1" smtClean="0"/>
              <a:t>jessica’s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245</a:t>
            </a:fld>
            <a:endParaRPr lang="en-US"/>
          </a:p>
        </p:txBody>
      </p:sp>
    </p:spTree>
    <p:extLst>
      <p:ext uri="{BB962C8B-B14F-4D97-AF65-F5344CB8AC3E}">
        <p14:creationId xmlns:p14="http://schemas.microsoft.com/office/powerpoint/2010/main" val="290026210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“jess”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246</a:t>
            </a:fld>
            <a:endParaRPr lang="en-US"/>
          </a:p>
        </p:txBody>
      </p:sp>
    </p:spTree>
    <p:extLst>
      <p:ext uri="{BB962C8B-B14F-4D97-AF65-F5344CB8AC3E}">
        <p14:creationId xmlns:p14="http://schemas.microsoft.com/office/powerpoint/2010/main" val="338057799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I can do cool things like git fetch nick</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247</a:t>
            </a:fld>
            <a:endParaRPr lang="en-US"/>
          </a:p>
        </p:txBody>
      </p:sp>
    </p:spTree>
    <p:extLst>
      <p:ext uri="{BB962C8B-B14F-4D97-AF65-F5344CB8AC3E}">
        <p14:creationId xmlns:p14="http://schemas.microsoft.com/office/powerpoint/2010/main" val="196716785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git fetch jess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249</a:t>
            </a:fld>
            <a:endParaRPr lang="en-US"/>
          </a:p>
        </p:txBody>
      </p:sp>
    </p:spTree>
    <p:extLst>
      <p:ext uri="{BB962C8B-B14F-4D97-AF65-F5344CB8AC3E}">
        <p14:creationId xmlns:p14="http://schemas.microsoft.com/office/powerpoint/2010/main" val="294741284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a:t>
            </a:r>
            <a:r>
              <a:rPr lang="en-US" baseline="0" dirty="0" smtClean="0"/>
              <a:t> their work for inspection</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250</a:t>
            </a:fld>
            <a:endParaRPr lang="en-US"/>
          </a:p>
        </p:txBody>
      </p:sp>
    </p:spTree>
    <p:extLst>
      <p:ext uri="{BB962C8B-B14F-4D97-AF65-F5344CB8AC3E}">
        <p14:creationId xmlns:p14="http://schemas.microsoft.com/office/powerpoint/2010/main" val="42424796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like it all, so I do a </a:t>
            </a:r>
            <a:r>
              <a:rPr lang="en-US" dirty="0" smtClean="0"/>
              <a:t>fancy three-way merge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251</a:t>
            </a:fld>
            <a:endParaRPr lang="en-US"/>
          </a:p>
        </p:txBody>
      </p:sp>
    </p:spTree>
    <p:extLst>
      <p:ext uri="{BB962C8B-B14F-4D97-AF65-F5344CB8AC3E}">
        <p14:creationId xmlns:p14="http://schemas.microsoft.com/office/powerpoint/2010/main" val="235531404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push everything</a:t>
            </a:r>
            <a:r>
              <a:rPr lang="en-US" baseline="0" dirty="0" smtClean="0"/>
              <a:t> up to my public repository for the whole world to use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252</a:t>
            </a:fld>
            <a:endParaRPr lang="en-US"/>
          </a:p>
        </p:txBody>
      </p:sp>
    </p:spTree>
    <p:extLst>
      <p:ext uri="{BB962C8B-B14F-4D97-AF65-F5344CB8AC3E}">
        <p14:creationId xmlns:p14="http://schemas.microsoft.com/office/powerpoint/2010/main" val="94726539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 had to be pretty fast, but notice the propagation of objects</a:t>
            </a:r>
          </a:p>
          <a:p>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253</a:t>
            </a:fld>
            <a:endParaRPr lang="en-US"/>
          </a:p>
        </p:txBody>
      </p:sp>
    </p:spTree>
    <p:extLst>
      <p:ext uri="{BB962C8B-B14F-4D97-AF65-F5344CB8AC3E}">
        <p14:creationId xmlns:p14="http://schemas.microsoft.com/office/powerpoint/2010/main" val="1095797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Initializes</a:t>
            </a:r>
            <a:r>
              <a:rPr lang="en-US" baseline="0" dirty="0" smtClean="0"/>
              <a:t> an empty repo</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25</a:t>
            </a:fld>
            <a:endParaRPr lang="en-US"/>
          </a:p>
        </p:txBody>
      </p:sp>
    </p:spTree>
    <p:extLst>
      <p:ext uri="{BB962C8B-B14F-4D97-AF65-F5344CB8AC3E}">
        <p14:creationId xmlns:p14="http://schemas.microsoft.com/office/powerpoint/2010/main" val="419521941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nick’s</a:t>
            </a:r>
          </a:p>
        </p:txBody>
      </p:sp>
      <p:sp>
        <p:nvSpPr>
          <p:cNvPr id="4" name="Slide Number Placeholder 3"/>
          <p:cNvSpPr>
            <a:spLocks noGrp="1"/>
          </p:cNvSpPr>
          <p:nvPr>
            <p:ph type="sldNum" sz="quarter" idx="10"/>
          </p:nvPr>
        </p:nvSpPr>
        <p:spPr/>
        <p:txBody>
          <a:bodyPr/>
          <a:lstStyle/>
          <a:p>
            <a:fld id="{9E53D42D-E9D0-B943-826E-098619FF446B}" type="slidenum">
              <a:rPr lang="en-US" smtClean="0"/>
              <a:t>254</a:t>
            </a:fld>
            <a:endParaRPr lang="en-US"/>
          </a:p>
        </p:txBody>
      </p:sp>
    </p:spTree>
    <p:extLst>
      <p:ext uri="{BB962C8B-B14F-4D97-AF65-F5344CB8AC3E}">
        <p14:creationId xmlns:p14="http://schemas.microsoft.com/office/powerpoint/2010/main" val="159742510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jessica’s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255</a:t>
            </a:fld>
            <a:endParaRPr lang="en-US"/>
          </a:p>
        </p:txBody>
      </p:sp>
    </p:spTree>
    <p:extLst>
      <p:ext uri="{BB962C8B-B14F-4D97-AF65-F5344CB8AC3E}">
        <p14:creationId xmlns:p14="http://schemas.microsoft.com/office/powerpoint/2010/main" val="413644184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my</a:t>
            </a:r>
            <a:r>
              <a:rPr lang="en-US" baseline="0" dirty="0" smtClean="0"/>
              <a:t> merge objects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256</a:t>
            </a:fld>
            <a:endParaRPr lang="en-US"/>
          </a:p>
        </p:txBody>
      </p:sp>
    </p:spTree>
    <p:extLst>
      <p:ext uri="{BB962C8B-B14F-4D97-AF65-F5344CB8AC3E}">
        <p14:creationId xmlns:p14="http://schemas.microsoft.com/office/powerpoint/2010/main" val="355803342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that wraps collaboration</a:t>
            </a:r>
          </a:p>
        </p:txBody>
      </p:sp>
      <p:sp>
        <p:nvSpPr>
          <p:cNvPr id="4" name="Slide Number Placeholder 3"/>
          <p:cNvSpPr>
            <a:spLocks noGrp="1"/>
          </p:cNvSpPr>
          <p:nvPr>
            <p:ph type="sldNum" sz="quarter" idx="10"/>
          </p:nvPr>
        </p:nvSpPr>
        <p:spPr/>
        <p:txBody>
          <a:bodyPr/>
          <a:lstStyle/>
          <a:p>
            <a:fld id="{9E53D42D-E9D0-B943-826E-098619FF446B}" type="slidenum">
              <a:rPr lang="en-US" smtClean="0"/>
              <a:t>257</a:t>
            </a:fld>
            <a:endParaRPr lang="en-US"/>
          </a:p>
        </p:txBody>
      </p:sp>
    </p:spTree>
    <p:extLst>
      <p:ext uri="{BB962C8B-B14F-4D97-AF65-F5344CB8AC3E}">
        <p14:creationId xmlns:p14="http://schemas.microsoft.com/office/powerpoint/2010/main" val="328915163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to advanced stuff, starting with…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258</a:t>
            </a:fld>
            <a:endParaRPr lang="en-US"/>
          </a:p>
        </p:txBody>
      </p:sp>
    </p:spTree>
    <p:extLst>
      <p:ext uri="{BB962C8B-B14F-4D97-AF65-F5344CB8AC3E}">
        <p14:creationId xmlns:p14="http://schemas.microsoft.com/office/powerpoint/2010/main" val="184310269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39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400" dirty="0" smtClean="0"/>
              <a:t>the index</a:t>
            </a:r>
            <a:endParaRPr lang="en-US" sz="2200" dirty="0" smtClean="0">
              <a:latin typeface="Lucida Grande" charset="0"/>
              <a:cs typeface="Lucida Grande" charset="0"/>
              <a:sym typeface="Lucida Grande" charset="0"/>
            </a:endParaRPr>
          </a:p>
          <a:p>
            <a:r>
              <a:rPr lang="en-US" sz="2200" dirty="0" smtClean="0">
                <a:latin typeface="Lucida Grande" charset="0"/>
                <a:cs typeface="Lucida Grande" charset="0"/>
                <a:sym typeface="Lucida Grande" charset="0"/>
              </a:rPr>
              <a:t>until now, I have failed to discuss one of</a:t>
            </a:r>
            <a:r>
              <a:rPr lang="en-US" sz="2200" baseline="0" dirty="0" smtClean="0">
                <a:latin typeface="Lucida Grande" charset="0"/>
                <a:cs typeface="Lucida Grande" charset="0"/>
                <a:sym typeface="Lucida Grande" charset="0"/>
              </a:rPr>
              <a:t> the most interesting and misunderstood features of git</a:t>
            </a:r>
            <a:endParaRPr lang="en-US" sz="2200" dirty="0">
              <a:latin typeface="Lucida Grande" charset="0"/>
              <a:cs typeface="Lucida Grande" charset="0"/>
              <a:sym typeface="Lucida Grande" charset="0"/>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remember the .git directory</a:t>
            </a:r>
          </a:p>
        </p:txBody>
      </p:sp>
      <p:sp>
        <p:nvSpPr>
          <p:cNvPr id="4" name="Slide Number Placeholder 3"/>
          <p:cNvSpPr>
            <a:spLocks noGrp="1"/>
          </p:cNvSpPr>
          <p:nvPr>
            <p:ph type="sldNum" sz="quarter" idx="10"/>
          </p:nvPr>
        </p:nvSpPr>
        <p:spPr/>
        <p:txBody>
          <a:bodyPr/>
          <a:lstStyle/>
          <a:p>
            <a:fld id="{9E53D42D-E9D0-B943-826E-098619FF446B}" type="slidenum">
              <a:rPr lang="en-US" smtClean="0"/>
              <a:t>260</a:t>
            </a:fld>
            <a:endParaRPr lang="en-US"/>
          </a:p>
        </p:txBody>
      </p:sp>
    </p:spTree>
    <p:extLst>
      <p:ext uri="{BB962C8B-B14F-4D97-AF65-F5344CB8AC3E}">
        <p14:creationId xmlns:p14="http://schemas.microsoft.com/office/powerpoint/2010/main" val="343450522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there’s the index</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261</a:t>
            </a:fld>
            <a:endParaRPr lang="en-US"/>
          </a:p>
        </p:txBody>
      </p:sp>
    </p:spTree>
    <p:extLst>
      <p:ext uri="{BB962C8B-B14F-4D97-AF65-F5344CB8AC3E}">
        <p14:creationId xmlns:p14="http://schemas.microsoft.com/office/powerpoint/2010/main" val="343450522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3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a:latin typeface="Lucida Grande" charset="0"/>
                <a:cs typeface="Lucida Grande" charset="0"/>
                <a:sym typeface="Lucida Grande" charset="0"/>
              </a:rPr>
              <a:t>the index is a cache that sits in-between your </a:t>
            </a:r>
            <a:r>
              <a:rPr lang="en-US" sz="2200" dirty="0" smtClean="0">
                <a:latin typeface="Lucida Grande" charset="0"/>
                <a:cs typeface="Lucida Grande" charset="0"/>
                <a:sym typeface="Lucida Grande" charset="0"/>
              </a:rPr>
              <a:t>ever-changing working directory, </a:t>
            </a:r>
            <a:r>
              <a:rPr lang="en-US" sz="2200" dirty="0">
                <a:latin typeface="Lucida Grande" charset="0"/>
                <a:cs typeface="Lucida Grande" charset="0"/>
                <a:sym typeface="Lucida Grande" charset="0"/>
              </a:rPr>
              <a:t>and your permanent repository</a:t>
            </a: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5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a:latin typeface="Lucida Grande" charset="0"/>
                <a:cs typeface="Lucida Grande" charset="0"/>
                <a:sym typeface="Lucida Grande" charset="0"/>
              </a:rPr>
              <a:t>when you run </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git add</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 on files, it caches the snapshot of </a:t>
            </a:r>
            <a:r>
              <a:rPr lang="en-US" sz="2200" i="1" dirty="0">
                <a:latin typeface="Lucida Grande" charset="0"/>
                <a:cs typeface="Lucida Grande" charset="0"/>
                <a:sym typeface="Lucida Grande" charset="0"/>
              </a:rPr>
              <a:t>those</a:t>
            </a:r>
            <a:r>
              <a:rPr lang="en-US" sz="2200" dirty="0">
                <a:latin typeface="Lucida Grande" charset="0"/>
                <a:cs typeface="Lucida Grande" charset="0"/>
                <a:sym typeface="Lucida Grande" charset="0"/>
              </a:rPr>
              <a:t> versions of the files in the index</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git</a:t>
            </a:r>
            <a:r>
              <a:rPr lang="en-US" baseline="0" dirty="0" smtClean="0"/>
              <a:t> add </a:t>
            </a:r>
            <a:r>
              <a:rPr lang="en-US" dirty="0" smtClean="0"/>
              <a:t>tells git that you'll soon want </a:t>
            </a:r>
            <a:r>
              <a:rPr lang="en-US" i="1" dirty="0" smtClean="0"/>
              <a:t>some</a:t>
            </a:r>
            <a:r>
              <a:rPr lang="en-US" dirty="0" smtClean="0"/>
              <a:t> of your recent changes (and perhaps not others) to be recorded for posterity</a:t>
            </a:r>
          </a:p>
        </p:txBody>
      </p:sp>
      <p:sp>
        <p:nvSpPr>
          <p:cNvPr id="4" name="Slide Number Placeholder 3"/>
          <p:cNvSpPr>
            <a:spLocks noGrp="1"/>
          </p:cNvSpPr>
          <p:nvPr>
            <p:ph type="sldNum" sz="quarter" idx="10"/>
          </p:nvPr>
        </p:nvSpPr>
        <p:spPr/>
        <p:txBody>
          <a:bodyPr/>
          <a:lstStyle/>
          <a:p>
            <a:fld id="{9E53D42D-E9D0-B943-826E-098619FF446B}" type="slidenum">
              <a:rPr lang="en-US" smtClean="0"/>
              <a:t>26</a:t>
            </a:fld>
            <a:endParaRPr lang="en-US"/>
          </a:p>
        </p:txBody>
      </p:sp>
    </p:spTree>
    <p:extLst>
      <p:ext uri="{BB962C8B-B14F-4D97-AF65-F5344CB8AC3E}">
        <p14:creationId xmlns:p14="http://schemas.microsoft.com/office/powerpoint/2010/main" val="388951975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7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a:latin typeface="Lucida Grande" charset="0"/>
                <a:cs typeface="Lucida Grande" charset="0"/>
                <a:sym typeface="Lucida Grande" charset="0"/>
              </a:rPr>
              <a:t>then when you run </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git commit</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 it actually writes the commit object pointing </a:t>
            </a:r>
            <a:r>
              <a:rPr lang="en-US" sz="2200" i="1" dirty="0">
                <a:latin typeface="Lucida Grande" charset="0"/>
                <a:cs typeface="Lucida Grande" charset="0"/>
                <a:sym typeface="Lucida Grande" charset="0"/>
              </a:rPr>
              <a:t>not</a:t>
            </a:r>
            <a:r>
              <a:rPr lang="en-US" sz="2200" dirty="0">
                <a:latin typeface="Lucida Grande" charset="0"/>
                <a:cs typeface="Lucida Grande" charset="0"/>
                <a:sym typeface="Lucida Grande" charset="0"/>
              </a:rPr>
              <a:t> to the versions of the files in your working directory, but what they looked like when you </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git added</a:t>
            </a:r>
            <a:r>
              <a:rPr lang="ja-JP" altLang="en-US" sz="2200" dirty="0">
                <a:latin typeface="Arial"/>
                <a:cs typeface="Lucida Grande" charset="0"/>
                <a:sym typeface="Lucida Grande" charset="0"/>
              </a:rPr>
              <a:t>’</a:t>
            </a:r>
            <a:r>
              <a:rPr lang="en-US" sz="2200" dirty="0">
                <a:latin typeface="Lucida Grande" charset="0"/>
                <a:cs typeface="Lucida Grande" charset="0"/>
                <a:sym typeface="Lucida Grande" charset="0"/>
              </a:rPr>
              <a:t> them</a:t>
            </a: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265</a:t>
            </a:fld>
            <a:endParaRPr lang="en-US"/>
          </a:p>
        </p:txBody>
      </p:sp>
    </p:spTree>
    <p:extLst>
      <p:ext uri="{BB962C8B-B14F-4D97-AF65-F5344CB8AC3E}">
        <p14:creationId xmlns:p14="http://schemas.microsoft.com/office/powerpoint/2010/main" val="4231434250"/>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imagine we have some repository, and its state is laid out here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266</a:t>
            </a:fld>
            <a:endParaRPr lang="en-US"/>
          </a:p>
        </p:txBody>
      </p:sp>
    </p:spTree>
    <p:extLst>
      <p:ext uri="{BB962C8B-B14F-4D97-AF65-F5344CB8AC3E}">
        <p14:creationId xmlns:p14="http://schemas.microsoft.com/office/powerpoint/2010/main" val="3380765454"/>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 the far left we have the git object database, which currently contains two commits, one tree and two blobs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267</a:t>
            </a:fld>
            <a:endParaRPr lang="en-US"/>
          </a:p>
        </p:txBody>
      </p:sp>
    </p:spTree>
    <p:extLst>
      <p:ext uri="{BB962C8B-B14F-4D97-AF65-F5344CB8AC3E}">
        <p14:creationId xmlns:p14="http://schemas.microsoft.com/office/powerpoint/2010/main" val="338076545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far right our working directory,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268</a:t>
            </a:fld>
            <a:endParaRPr lang="en-US"/>
          </a:p>
        </p:txBody>
      </p:sp>
    </p:spTree>
    <p:extLst>
      <p:ext uri="{BB962C8B-B14F-4D97-AF65-F5344CB8AC3E}">
        <p14:creationId xmlns:p14="http://schemas.microsoft.com/office/powerpoint/2010/main" val="338076545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the</a:t>
            </a:r>
            <a:r>
              <a:rPr lang="en-US" baseline="0" dirty="0" smtClean="0"/>
              <a:t> middle the index.</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269</a:t>
            </a:fld>
            <a:endParaRPr lang="en-US"/>
          </a:p>
        </p:txBody>
      </p:sp>
    </p:spTree>
    <p:extLst>
      <p:ext uri="{BB962C8B-B14F-4D97-AF65-F5344CB8AC3E}">
        <p14:creationId xmlns:p14="http://schemas.microsoft.com/office/powerpoint/2010/main" val="338076545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checkout master, </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270</a:t>
            </a:fld>
            <a:endParaRPr lang="en-US"/>
          </a:p>
        </p:txBody>
      </p:sp>
    </p:spTree>
    <p:extLst>
      <p:ext uri="{BB962C8B-B14F-4D97-AF65-F5344CB8AC3E}">
        <p14:creationId xmlns:p14="http://schemas.microsoft.com/office/powerpoint/2010/main" val="192142416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populates the index with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271</a:t>
            </a:fld>
            <a:endParaRPr lang="en-US"/>
          </a:p>
        </p:txBody>
      </p:sp>
    </p:spTree>
    <p:extLst>
      <p:ext uri="{BB962C8B-B14F-4D97-AF65-F5344CB8AC3E}">
        <p14:creationId xmlns:p14="http://schemas.microsoft.com/office/powerpoint/2010/main" val="169564696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SHAs</a:t>
            </a:r>
            <a:r>
              <a:rPr lang="en-US" baseline="0" dirty="0" smtClean="0"/>
              <a:t> of the files as they appear in the object database, </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272</a:t>
            </a:fld>
            <a:endParaRPr lang="en-US"/>
          </a:p>
        </p:txBody>
      </p:sp>
    </p:spTree>
    <p:extLst>
      <p:ext uri="{BB962C8B-B14F-4D97-AF65-F5344CB8AC3E}">
        <p14:creationId xmlns:p14="http://schemas.microsoft.com/office/powerpoint/2010/main" val="200417629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SHAs of the same files as they are in the “staging</a:t>
            </a:r>
            <a:r>
              <a:rPr lang="en-US" baseline="0" dirty="0" smtClean="0"/>
              <a:t> area”, </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273</a:t>
            </a:fld>
            <a:endParaRPr lang="en-US"/>
          </a:p>
        </p:txBody>
      </p:sp>
    </p:spTree>
    <p:extLst>
      <p:ext uri="{BB962C8B-B14F-4D97-AF65-F5344CB8AC3E}">
        <p14:creationId xmlns:p14="http://schemas.microsoft.com/office/powerpoint/2010/main" val="3282247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interject here that it’s always a good idea to run git status before you do</a:t>
            </a:r>
            <a:r>
              <a:rPr lang="en-US" baseline="0" dirty="0" smtClean="0"/>
              <a:t> something permanent, as a quick check of your grasp of the situation.</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27</a:t>
            </a:fld>
            <a:endParaRPr lang="en-US"/>
          </a:p>
        </p:txBody>
      </p:sp>
    </p:spTree>
    <p:extLst>
      <p:ext uri="{BB962C8B-B14F-4D97-AF65-F5344CB8AC3E}">
        <p14:creationId xmlns:p14="http://schemas.microsoft.com/office/powerpoint/2010/main" val="4238272203"/>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SHAs as they are in the working directory.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by the way, the SHAs are always 40 characters, but I use just three here to save space)</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274</a:t>
            </a:fld>
            <a:endParaRPr lang="en-US"/>
          </a:p>
        </p:txBody>
      </p:sp>
    </p:spTree>
    <p:extLst>
      <p:ext uri="{BB962C8B-B14F-4D97-AF65-F5344CB8AC3E}">
        <p14:creationId xmlns:p14="http://schemas.microsoft.com/office/powerpoint/2010/main" val="104711305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keeps track of the modified time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275</a:t>
            </a:fld>
            <a:endParaRPr lang="en-US"/>
          </a:p>
        </p:txBody>
      </p:sp>
    </p:spTree>
    <p:extLst>
      <p:ext uri="{BB962C8B-B14F-4D97-AF65-F5344CB8AC3E}">
        <p14:creationId xmlns:p14="http://schemas.microsoft.com/office/powerpoint/2010/main" val="316659211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filenames, which both match</a:t>
            </a:r>
            <a:r>
              <a:rPr lang="en-US" baseline="0" dirty="0" smtClean="0"/>
              <a:t> those in the working directory.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276</a:t>
            </a:fld>
            <a:endParaRPr lang="en-US"/>
          </a:p>
        </p:txBody>
      </p:sp>
    </p:spTree>
    <p:extLst>
      <p:ext uri="{BB962C8B-B14F-4D97-AF65-F5344CB8AC3E}">
        <p14:creationId xmlns:p14="http://schemas.microsoft.com/office/powerpoint/2010/main" val="129363833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say we edit file2, which changes the </a:t>
            </a:r>
            <a:r>
              <a:rPr lang="en-US" dirty="0" err="1" smtClean="0"/>
              <a:t>mtime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277</a:t>
            </a:fld>
            <a:endParaRPr lang="en-US"/>
          </a:p>
        </p:txBody>
      </p:sp>
    </p:spTree>
    <p:extLst>
      <p:ext uri="{BB962C8B-B14F-4D97-AF65-F5344CB8AC3E}">
        <p14:creationId xmlns:p14="http://schemas.microsoft.com/office/powerpoint/2010/main" val="3493540274"/>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git status is run, the index is updated with</a:t>
            </a:r>
            <a:r>
              <a:rPr lang="en-US" baseline="0" dirty="0" smtClean="0"/>
              <a:t> file2’s new SHA and </a:t>
            </a:r>
            <a:r>
              <a:rPr lang="en-US" baseline="0" dirty="0" err="1" smtClean="0"/>
              <a:t>mtime</a:t>
            </a:r>
            <a:r>
              <a:rPr lang="en-US" baseline="0" dirty="0" smtClean="0"/>
              <a:t> under the working </a:t>
            </a:r>
            <a:r>
              <a:rPr lang="en-US" baseline="0" dirty="0" err="1" smtClean="0"/>
              <a:t>dir</a:t>
            </a:r>
            <a:r>
              <a:rPr lang="en-US" baseline="0" dirty="0" smtClean="0"/>
              <a:t> column</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278</a:t>
            </a:fld>
            <a:endParaRPr lang="en-US"/>
          </a:p>
        </p:txBody>
      </p:sp>
    </p:spTree>
    <p:extLst>
      <p:ext uri="{BB962C8B-B14F-4D97-AF65-F5344CB8AC3E}">
        <p14:creationId xmlns:p14="http://schemas.microsoft.com/office/powerpoint/2010/main" val="139497264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the “staged” SHA for this file differs from the working </a:t>
            </a:r>
            <a:r>
              <a:rPr lang="en-US" baseline="0" dirty="0" err="1" smtClean="0"/>
              <a:t>dir</a:t>
            </a:r>
            <a:r>
              <a:rPr lang="en-US" baseline="0" dirty="0" smtClean="0"/>
              <a:t> SHA,</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279</a:t>
            </a:fld>
            <a:endParaRPr lang="en-US"/>
          </a:p>
        </p:txBody>
      </p:sp>
    </p:spTree>
    <p:extLst>
      <p:ext uri="{BB962C8B-B14F-4D97-AF65-F5344CB8AC3E}">
        <p14:creationId xmlns:p14="http://schemas.microsoft.com/office/powerpoint/2010/main" val="156337761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knows to tell you that you have a file that has been “changed but not updated”</a:t>
            </a:r>
          </a:p>
        </p:txBody>
      </p:sp>
      <p:sp>
        <p:nvSpPr>
          <p:cNvPr id="4" name="Slide Number Placeholder 3"/>
          <p:cNvSpPr>
            <a:spLocks noGrp="1"/>
          </p:cNvSpPr>
          <p:nvPr>
            <p:ph type="sldNum" sz="quarter" idx="10"/>
          </p:nvPr>
        </p:nvSpPr>
        <p:spPr/>
        <p:txBody>
          <a:bodyPr/>
          <a:lstStyle/>
          <a:p>
            <a:fld id="{9E53D42D-E9D0-B943-826E-098619FF446B}" type="slidenum">
              <a:rPr lang="en-US" smtClean="0"/>
              <a:t>280</a:t>
            </a:fld>
            <a:endParaRPr lang="en-US"/>
          </a:p>
        </p:txBody>
      </p:sp>
    </p:spTree>
    <p:extLst>
      <p:ext uri="{BB962C8B-B14F-4D97-AF65-F5344CB8AC3E}">
        <p14:creationId xmlns:p14="http://schemas.microsoft.com/office/powerpoint/2010/main" val="66964961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281</a:t>
            </a:fld>
            <a:endParaRPr lang="en-US"/>
          </a:p>
        </p:txBody>
      </p:sp>
    </p:spTree>
    <p:extLst>
      <p:ext uri="{BB962C8B-B14F-4D97-AF65-F5344CB8AC3E}">
        <p14:creationId xmlns:p14="http://schemas.microsoft.com/office/powerpoint/2010/main" val="169561488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that changed file to the</a:t>
            </a:r>
            <a:r>
              <a:rPr lang="en-US" baseline="0" dirty="0" smtClean="0"/>
              <a:t> staging area</a:t>
            </a:r>
          </a:p>
          <a:p>
            <a:r>
              <a:rPr lang="en-US" baseline="0" dirty="0" smtClean="0"/>
              <a:t>people usually just say that the file is “added to the index”, or “staged”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282</a:t>
            </a:fld>
            <a:endParaRPr lang="en-US"/>
          </a:p>
        </p:txBody>
      </p:sp>
    </p:spTree>
    <p:extLst>
      <p:ext uri="{BB962C8B-B14F-4D97-AF65-F5344CB8AC3E}">
        <p14:creationId xmlns:p14="http://schemas.microsoft.com/office/powerpoint/2010/main" val="129564643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after</a:t>
            </a:r>
            <a:r>
              <a:rPr lang="en-US" baseline="0" dirty="0" smtClean="0"/>
              <a:t> an add, the staged SHA for the file matches the working </a:t>
            </a:r>
            <a:r>
              <a:rPr lang="en-US" baseline="0" dirty="0" err="1" smtClean="0"/>
              <a:t>dir</a:t>
            </a:r>
            <a:r>
              <a:rPr lang="en-US" baseline="0" dirty="0" smtClean="0"/>
              <a:t> SHA, which is still different from the object directory’s SHA because the file hasn’t been committed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283</a:t>
            </a:fld>
            <a:endParaRPr lang="en-US"/>
          </a:p>
        </p:txBody>
      </p:sp>
    </p:spTree>
    <p:extLst>
      <p:ext uri="{BB962C8B-B14F-4D97-AF65-F5344CB8AC3E}">
        <p14:creationId xmlns:p14="http://schemas.microsoft.com/office/powerpoint/2010/main" val="3287890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there you go. It even tells you what to do if you don’t want one of those</a:t>
            </a:r>
            <a:r>
              <a:rPr lang="en-US" baseline="0" dirty="0" smtClean="0"/>
              <a:t> files in the next commit.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28</a:t>
            </a:fld>
            <a:endParaRPr lang="en-US"/>
          </a:p>
        </p:txBody>
      </p:sp>
    </p:spTree>
    <p:extLst>
      <p:ext uri="{BB962C8B-B14F-4D97-AF65-F5344CB8AC3E}">
        <p14:creationId xmlns:p14="http://schemas.microsoft.com/office/powerpoint/2010/main" val="348868233"/>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a </a:t>
            </a:r>
            <a:r>
              <a:rPr lang="en-US" i="0" dirty="0" smtClean="0"/>
              <a:t>dangling</a:t>
            </a:r>
            <a:r>
              <a:rPr lang="en-US" baseline="0" dirty="0" smtClean="0"/>
              <a:t> blob of that file’s </a:t>
            </a:r>
            <a:r>
              <a:rPr lang="en-US" i="1" baseline="0" dirty="0" smtClean="0"/>
              <a:t>current</a:t>
            </a:r>
            <a:r>
              <a:rPr lang="en-US" baseline="0" dirty="0" smtClean="0"/>
              <a:t> state </a:t>
            </a:r>
            <a:r>
              <a:rPr lang="en-US" i="1" baseline="0" dirty="0" smtClean="0"/>
              <a:t>has</a:t>
            </a:r>
            <a:r>
              <a:rPr lang="en-US" i="0" baseline="0" dirty="0" smtClean="0"/>
              <a:t> been added to the object database before any commit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284</a:t>
            </a:fld>
            <a:endParaRPr lang="en-US"/>
          </a:p>
        </p:txBody>
      </p:sp>
    </p:spTree>
    <p:extLst>
      <p:ext uri="{BB962C8B-B14F-4D97-AF65-F5344CB8AC3E}">
        <p14:creationId xmlns:p14="http://schemas.microsoft.com/office/powerpoint/2010/main" val="207348034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run git status, </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285</a:t>
            </a:fld>
            <a:endParaRPr lang="en-US"/>
          </a:p>
        </p:txBody>
      </p:sp>
    </p:spTree>
    <p:extLst>
      <p:ext uri="{BB962C8B-B14F-4D97-AF65-F5344CB8AC3E}">
        <p14:creationId xmlns:p14="http://schemas.microsoft.com/office/powerpoint/2010/main" val="11461553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knows that the file is</a:t>
            </a:r>
            <a:r>
              <a:rPr lang="en-US" baseline="0" dirty="0" smtClean="0"/>
              <a:t> staged to be committed.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286</a:t>
            </a:fld>
            <a:endParaRPr lang="en-US"/>
          </a:p>
        </p:txBody>
      </p:sp>
    </p:spTree>
    <p:extLst>
      <p:ext uri="{BB962C8B-B14F-4D97-AF65-F5344CB8AC3E}">
        <p14:creationId xmlns:p14="http://schemas.microsoft.com/office/powerpoint/2010/main" val="425092008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when you run git commit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287</a:t>
            </a:fld>
            <a:endParaRPr lang="en-US"/>
          </a:p>
        </p:txBody>
      </p:sp>
    </p:spTree>
    <p:extLst>
      <p:ext uri="{BB962C8B-B14F-4D97-AF65-F5344CB8AC3E}">
        <p14:creationId xmlns:p14="http://schemas.microsoft.com/office/powerpoint/2010/main" val="98278174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updates the index appropriately,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288</a:t>
            </a:fld>
            <a:endParaRPr lang="en-US"/>
          </a:p>
        </p:txBody>
      </p:sp>
    </p:spTree>
    <p:extLst>
      <p:ext uri="{BB962C8B-B14F-4D97-AF65-F5344CB8AC3E}">
        <p14:creationId xmlns:p14="http://schemas.microsoft.com/office/powerpoint/2010/main" val="428963853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writes the new commit in the object database, the new tree containing one old file blob and the one </a:t>
            </a:r>
            <a:r>
              <a:rPr lang="en-US" i="1" baseline="0" dirty="0" smtClean="0"/>
              <a:t>new</a:t>
            </a:r>
            <a:r>
              <a:rPr lang="en-US" i="0" baseline="0" dirty="0" smtClean="0"/>
              <a:t> file blob that was stashed there earlier, </a:t>
            </a:r>
            <a:endParaRPr lang="en-US" dirty="0" smtClean="0"/>
          </a:p>
          <a:p>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289</a:t>
            </a:fld>
            <a:endParaRPr lang="en-US"/>
          </a:p>
        </p:txBody>
      </p:sp>
    </p:spTree>
    <p:extLst>
      <p:ext uri="{BB962C8B-B14F-4D97-AF65-F5344CB8AC3E}">
        <p14:creationId xmlns:p14="http://schemas.microsoft.com/office/powerpoint/2010/main" val="3441154967"/>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moves the branch forward</a:t>
            </a:r>
            <a:r>
              <a:rPr lang="en-US" baseline="0" dirty="0" smtClean="0"/>
              <a:t> to the new commit.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290</a:t>
            </a:fld>
            <a:endParaRPr lang="en-US"/>
          </a:p>
        </p:txBody>
      </p:sp>
    </p:spTree>
    <p:extLst>
      <p:ext uri="{BB962C8B-B14F-4D97-AF65-F5344CB8AC3E}">
        <p14:creationId xmlns:p14="http://schemas.microsoft.com/office/powerpoint/2010/main" val="233179686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more time.</a:t>
            </a:r>
          </a:p>
          <a:p>
            <a:r>
              <a:rPr lang="en-US" dirty="0" smtClean="0"/>
              <a:t>we edit</a:t>
            </a:r>
            <a:r>
              <a:rPr lang="en-US" baseline="0" dirty="0" smtClean="0"/>
              <a:t> both files again, and run git status.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291</a:t>
            </a:fld>
            <a:endParaRPr lang="en-US"/>
          </a:p>
        </p:txBody>
      </p:sp>
    </p:spTree>
    <p:extLst>
      <p:ext uri="{BB962C8B-B14F-4D97-AF65-F5344CB8AC3E}">
        <p14:creationId xmlns:p14="http://schemas.microsoft.com/office/powerpoint/2010/main" val="204389116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mtimes</a:t>
            </a:r>
            <a:r>
              <a:rPr lang="en-US" dirty="0" smtClean="0"/>
              <a:t> are both different,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292</a:t>
            </a:fld>
            <a:endParaRPr lang="en-US"/>
          </a:p>
        </p:txBody>
      </p:sp>
    </p:spTree>
    <p:extLst>
      <p:ext uri="{BB962C8B-B14F-4D97-AF65-F5344CB8AC3E}">
        <p14:creationId xmlns:p14="http://schemas.microsoft.com/office/powerpoint/2010/main" val="114809699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git knows to update working</a:t>
            </a:r>
            <a:r>
              <a:rPr lang="en-US" baseline="0" dirty="0" smtClean="0"/>
              <a:t> </a:t>
            </a:r>
            <a:r>
              <a:rPr lang="en-US" baseline="0" dirty="0" err="1" smtClean="0"/>
              <a:t>dir</a:t>
            </a:r>
            <a:r>
              <a:rPr lang="en-US" baseline="0" dirty="0" smtClean="0"/>
              <a:t> SHAs.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293</a:t>
            </a:fld>
            <a:endParaRPr lang="en-US"/>
          </a:p>
        </p:txBody>
      </p:sp>
    </p:spTree>
    <p:extLst>
      <p:ext uri="{BB962C8B-B14F-4D97-AF65-F5344CB8AC3E}">
        <p14:creationId xmlns:p14="http://schemas.microsoft.com/office/powerpoint/2010/main" val="1031909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commit takes</a:t>
            </a:r>
            <a:r>
              <a:rPr lang="en-US" baseline="0" dirty="0" smtClean="0"/>
              <a:t> a snapshot of the way everything is now, reusing what it can, and carves it in stone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29</a:t>
            </a:fld>
            <a:endParaRPr lang="en-US"/>
          </a:p>
        </p:txBody>
      </p:sp>
    </p:spTree>
    <p:extLst>
      <p:ext uri="{BB962C8B-B14F-4D97-AF65-F5344CB8AC3E}">
        <p14:creationId xmlns:p14="http://schemas.microsoft.com/office/powerpoint/2010/main" val="683512062"/>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time we’ll only git-add file1,</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294</a:t>
            </a:fld>
            <a:endParaRPr lang="en-US"/>
          </a:p>
        </p:txBody>
      </p:sp>
    </p:spTree>
    <p:extLst>
      <p:ext uri="{BB962C8B-B14F-4D97-AF65-F5344CB8AC3E}">
        <p14:creationId xmlns:p14="http://schemas.microsoft.com/office/powerpoint/2010/main" val="32958687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updates only </a:t>
            </a:r>
            <a:r>
              <a:rPr lang="en-US" i="1" dirty="0" smtClean="0"/>
              <a:t>its</a:t>
            </a:r>
            <a:r>
              <a:rPr lang="en-US" i="0" baseline="0" dirty="0" smtClean="0"/>
              <a:t> staging column in the index to match the working </a:t>
            </a:r>
            <a:r>
              <a:rPr lang="en-US" i="0" baseline="0" dirty="0" err="1" smtClean="0"/>
              <a:t>dir</a:t>
            </a:r>
            <a:r>
              <a:rPr lang="en-US" i="0" baseline="0" dirty="0" smtClean="0"/>
              <a: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295</a:t>
            </a:fld>
            <a:endParaRPr lang="en-US"/>
          </a:p>
        </p:txBody>
      </p:sp>
    </p:spTree>
    <p:extLst>
      <p:ext uri="{BB962C8B-B14F-4D97-AF65-F5344CB8AC3E}">
        <p14:creationId xmlns:p14="http://schemas.microsoft.com/office/powerpoint/2010/main" val="341547252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not that of file2.</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296</a:t>
            </a:fld>
            <a:endParaRPr lang="en-US"/>
          </a:p>
        </p:txBody>
      </p:sp>
    </p:spTree>
    <p:extLst>
      <p:ext uri="{BB962C8B-B14F-4D97-AF65-F5344CB8AC3E}">
        <p14:creationId xmlns:p14="http://schemas.microsoft.com/office/powerpoint/2010/main" val="100965824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we run git status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297</a:t>
            </a:fld>
            <a:endParaRPr lang="en-US"/>
          </a:p>
        </p:txBody>
      </p:sp>
    </p:spTree>
    <p:extLst>
      <p:ext uri="{BB962C8B-B14F-4D97-AF65-F5344CB8AC3E}">
        <p14:creationId xmlns:p14="http://schemas.microsoft.com/office/powerpoint/2010/main" val="126271096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tells us the right thing about both files, based on the</a:t>
            </a:r>
            <a:r>
              <a:rPr lang="en-US" baseline="0" dirty="0" smtClean="0"/>
              <a:t> differences between the relevant columns in the index.</a:t>
            </a:r>
          </a:p>
          <a:p>
            <a:r>
              <a:rPr lang="en-US" baseline="0" dirty="0" smtClean="0"/>
              <a:t>file1 is a change to be committed,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298</a:t>
            </a:fld>
            <a:endParaRPr lang="en-US"/>
          </a:p>
        </p:txBody>
      </p:sp>
    </p:spTree>
    <p:extLst>
      <p:ext uri="{BB962C8B-B14F-4D97-AF65-F5344CB8AC3E}">
        <p14:creationId xmlns:p14="http://schemas.microsoft.com/office/powerpoint/2010/main" val="2017184693"/>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file2 is</a:t>
            </a:r>
            <a:r>
              <a:rPr lang="en-US" baseline="0" dirty="0" smtClean="0"/>
              <a:t> changed but not updated.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299</a:t>
            </a:fld>
            <a:endParaRPr lang="en-US"/>
          </a:p>
        </p:txBody>
      </p:sp>
    </p:spTree>
    <p:extLst>
      <p:ext uri="{BB962C8B-B14F-4D97-AF65-F5344CB8AC3E}">
        <p14:creationId xmlns:p14="http://schemas.microsoft.com/office/powerpoint/2010/main" val="359161048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of course, when we then commit,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300</a:t>
            </a:fld>
            <a:endParaRPr lang="en-US"/>
          </a:p>
        </p:txBody>
      </p:sp>
    </p:spTree>
    <p:extLst>
      <p:ext uri="{BB962C8B-B14F-4D97-AF65-F5344CB8AC3E}">
        <p14:creationId xmlns:p14="http://schemas.microsoft.com/office/powerpoint/2010/main" val="320303890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index is</a:t>
            </a:r>
            <a:r>
              <a:rPr lang="en-US" baseline="0" dirty="0" smtClean="0"/>
              <a:t> updated and the object </a:t>
            </a:r>
            <a:r>
              <a:rPr lang="en-US" baseline="0" dirty="0" err="1" smtClean="0"/>
              <a:t>dir</a:t>
            </a:r>
            <a:r>
              <a:rPr lang="en-US" baseline="0" dirty="0" smtClean="0"/>
              <a:t> receives a new commit and a new tree with the new file1 blob, and the master branch is advanced.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301</a:t>
            </a:fld>
            <a:endParaRPr lang="en-US"/>
          </a:p>
        </p:txBody>
      </p:sp>
    </p:spTree>
    <p:extLst>
      <p:ext uri="{BB962C8B-B14F-4D97-AF65-F5344CB8AC3E}">
        <p14:creationId xmlns:p14="http://schemas.microsoft.com/office/powerpoint/2010/main" val="389006596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to hook scripts.</a:t>
            </a:r>
          </a:p>
          <a:p>
            <a:r>
              <a:rPr lang="en-US" dirty="0" smtClean="0"/>
              <a:t>This</a:t>
            </a:r>
            <a:r>
              <a:rPr lang="en-US" baseline="0" dirty="0" smtClean="0"/>
              <a:t> will take about thirty seconds, since you all either do some bash scripting or that would have to be its own talk anyway…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303</a:t>
            </a:fld>
            <a:endParaRPr lang="en-US"/>
          </a:p>
        </p:txBody>
      </p:sp>
    </p:spTree>
    <p:extLst>
      <p:ext uri="{BB962C8B-B14F-4D97-AF65-F5344CB8AC3E}">
        <p14:creationId xmlns:p14="http://schemas.microsoft.com/office/powerpoint/2010/main" val="220434080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a:t>
            </a:r>
            <a:r>
              <a:rPr lang="en-US" baseline="0" dirty="0" smtClean="0"/>
              <a:t> </a:t>
            </a:r>
            <a:r>
              <a:rPr lang="en-US" baseline="0" dirty="0" err="1" smtClean="0"/>
              <a:t>init</a:t>
            </a:r>
            <a:r>
              <a:rPr lang="en-US" baseline="0" dirty="0" smtClean="0"/>
              <a:t> a new git repository in the more recent versions of git, </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304</a:t>
            </a:fld>
            <a:endParaRPr lang="en-US"/>
          </a:p>
        </p:txBody>
      </p:sp>
    </p:spTree>
    <p:extLst>
      <p:ext uri="{BB962C8B-B14F-4D97-AF65-F5344CB8AC3E}">
        <p14:creationId xmlns:p14="http://schemas.microsoft.com/office/powerpoint/2010/main" val="2495239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tells you</a:t>
            </a:r>
            <a:r>
              <a:rPr lang="en-US" baseline="0" dirty="0" smtClean="0"/>
              <a:t> what it did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30</a:t>
            </a:fld>
            <a:endParaRPr lang="en-US"/>
          </a:p>
        </p:txBody>
      </p:sp>
    </p:spTree>
    <p:extLst>
      <p:ext uri="{BB962C8B-B14F-4D97-AF65-F5344CB8AC3E}">
        <p14:creationId xmlns:p14="http://schemas.microsoft.com/office/powerpoint/2010/main" val="220734759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always creates a few sample hook scripts for you, in the “hooks” directory.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305</a:t>
            </a:fld>
            <a:endParaRPr lang="en-US"/>
          </a:p>
        </p:txBody>
      </p:sp>
    </p:spTree>
    <p:extLst>
      <p:ext uri="{BB962C8B-B14F-4D97-AF65-F5344CB8AC3E}">
        <p14:creationId xmlns:p14="http://schemas.microsoft.com/office/powerpoint/2010/main" val="2495239976"/>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samples tell you generally what to do, but note that there isn’t a sample for every event that can trigger a hook.</a:t>
            </a:r>
          </a:p>
          <a:p>
            <a:r>
              <a:rPr lang="en-US" baseline="0" dirty="0" smtClean="0"/>
              <a:t>you’ll have to look online to find them all</a:t>
            </a:r>
          </a:p>
          <a:p>
            <a:r>
              <a:rPr lang="en-US" baseline="0" dirty="0" smtClean="0"/>
              <a:t>this one verifies that any filenames you’re trying to commit contain only </a:t>
            </a:r>
            <a:r>
              <a:rPr lang="en-US" baseline="0" dirty="0" err="1" smtClean="0"/>
              <a:t>ascii</a:t>
            </a:r>
            <a:r>
              <a:rPr lang="en-US" baseline="0" dirty="0" smtClean="0"/>
              <a:t> characters.</a:t>
            </a:r>
          </a:p>
          <a:p>
            <a:r>
              <a:rPr lang="en-US" baseline="0" dirty="0" smtClean="0"/>
              <a:t>another useful thing to do might be to bootstrap your rails database on a git checkout to ensure consistency, etc.</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306</a:t>
            </a:fld>
            <a:endParaRPr lang="en-US"/>
          </a:p>
        </p:txBody>
      </p:sp>
    </p:spTree>
    <p:extLst>
      <p:ext uri="{BB962C8B-B14F-4D97-AF65-F5344CB8AC3E}">
        <p14:creationId xmlns:p14="http://schemas.microsoft.com/office/powerpoint/2010/main" val="393020318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a:t>
            </a:r>
            <a:r>
              <a:rPr lang="en-US" baseline="0" dirty="0" smtClean="0"/>
              <a:t> thing before we move to troubleshooting: useful things you’ll need occasionally</a:t>
            </a:r>
          </a:p>
          <a:p>
            <a:r>
              <a:rPr lang="en-US" baseline="0" dirty="0" smtClean="0"/>
              <a:t>the goal here is mostly to make you </a:t>
            </a:r>
            <a:r>
              <a:rPr lang="en-US" i="1" baseline="0" dirty="0" smtClean="0"/>
              <a:t>aware</a:t>
            </a:r>
            <a:r>
              <a:rPr lang="en-US" i="0" baseline="0" dirty="0" smtClean="0"/>
              <a:t> of these commands, so you can look them up when you need them</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307</a:t>
            </a:fld>
            <a:endParaRPr lang="en-US"/>
          </a:p>
        </p:txBody>
      </p:sp>
    </p:spTree>
    <p:extLst>
      <p:ext uri="{BB962C8B-B14F-4D97-AF65-F5344CB8AC3E}">
        <p14:creationId xmlns:p14="http://schemas.microsoft.com/office/powerpoint/2010/main" val="753011547"/>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 git-add</a:t>
            </a:r>
          </a:p>
          <a:p>
            <a:r>
              <a:rPr lang="en-US" dirty="0" smtClean="0"/>
              <a:t>often what you’ve changed would be awful to type, so you select it with your mouse,</a:t>
            </a:r>
            <a:r>
              <a:rPr lang="en-US" baseline="0" dirty="0" smtClean="0"/>
              <a:t> copy it, and paste it back in.</a:t>
            </a:r>
          </a:p>
        </p:txBody>
      </p:sp>
      <p:sp>
        <p:nvSpPr>
          <p:cNvPr id="4" name="Slide Number Placeholder 3"/>
          <p:cNvSpPr>
            <a:spLocks noGrp="1"/>
          </p:cNvSpPr>
          <p:nvPr>
            <p:ph type="sldNum" sz="quarter" idx="10"/>
          </p:nvPr>
        </p:nvSpPr>
        <p:spPr/>
        <p:txBody>
          <a:bodyPr/>
          <a:lstStyle/>
          <a:p>
            <a:fld id="{9E53D42D-E9D0-B943-826E-098619FF446B}" type="slidenum">
              <a:rPr lang="en-US" smtClean="0"/>
              <a:t>308</a:t>
            </a:fld>
            <a:endParaRPr lang="en-US"/>
          </a:p>
        </p:txBody>
      </p:sp>
    </p:spTree>
    <p:extLst>
      <p:ext uri="{BB962C8B-B14F-4D97-AF65-F5344CB8AC3E}">
        <p14:creationId xmlns:p14="http://schemas.microsoft.com/office/powerpoint/2010/main" val="1396563396"/>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interactive add, which lets you pick the files by number and even let’s you add </a:t>
            </a:r>
            <a:r>
              <a:rPr lang="en-US" i="1" baseline="0" dirty="0" smtClean="0"/>
              <a:t>individual</a:t>
            </a:r>
            <a:r>
              <a:rPr lang="en-US" baseline="0" dirty="0" smtClean="0"/>
              <a:t> changes inside a file, instead of the whole file at once</a:t>
            </a:r>
          </a:p>
          <a:p>
            <a:r>
              <a:rPr lang="en-US" baseline="0" dirty="0" smtClean="0"/>
              <a:t>we’ll enter u (or 2) to “update” the index</a:t>
            </a:r>
          </a:p>
        </p:txBody>
      </p:sp>
      <p:sp>
        <p:nvSpPr>
          <p:cNvPr id="4" name="Slide Number Placeholder 3"/>
          <p:cNvSpPr>
            <a:spLocks noGrp="1"/>
          </p:cNvSpPr>
          <p:nvPr>
            <p:ph type="sldNum" sz="quarter" idx="10"/>
          </p:nvPr>
        </p:nvSpPr>
        <p:spPr/>
        <p:txBody>
          <a:bodyPr/>
          <a:lstStyle/>
          <a:p>
            <a:fld id="{9E53D42D-E9D0-B943-826E-098619FF446B}" type="slidenum">
              <a:rPr lang="en-US" smtClean="0"/>
              <a:t>309</a:t>
            </a:fld>
            <a:endParaRPr lang="en-US"/>
          </a:p>
        </p:txBody>
      </p:sp>
    </p:spTree>
    <p:extLst>
      <p:ext uri="{BB962C8B-B14F-4D97-AF65-F5344CB8AC3E}">
        <p14:creationId xmlns:p14="http://schemas.microsoft.com/office/powerpoint/2010/main" val="139656339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shows us the list of </a:t>
            </a:r>
            <a:r>
              <a:rPr lang="en-US" baseline="0" dirty="0" err="1" smtClean="0"/>
              <a:t>unstaged</a:t>
            </a:r>
            <a:r>
              <a:rPr lang="en-US" baseline="0" dirty="0" smtClean="0"/>
              <a:t> changes and we’ll select the item labeled 1</a:t>
            </a:r>
          </a:p>
        </p:txBody>
      </p:sp>
      <p:sp>
        <p:nvSpPr>
          <p:cNvPr id="4" name="Slide Number Placeholder 3"/>
          <p:cNvSpPr>
            <a:spLocks noGrp="1"/>
          </p:cNvSpPr>
          <p:nvPr>
            <p:ph type="sldNum" sz="quarter" idx="10"/>
          </p:nvPr>
        </p:nvSpPr>
        <p:spPr/>
        <p:txBody>
          <a:bodyPr/>
          <a:lstStyle/>
          <a:p>
            <a:fld id="{9E53D42D-E9D0-B943-826E-098619FF446B}" type="slidenum">
              <a:rPr lang="en-US" smtClean="0"/>
              <a:t>310</a:t>
            </a:fld>
            <a:endParaRPr lang="en-US"/>
          </a:p>
        </p:txBody>
      </p:sp>
    </p:spTree>
    <p:extLst>
      <p:ext uri="{BB962C8B-B14F-4D97-AF65-F5344CB8AC3E}">
        <p14:creationId xmlns:p14="http://schemas.microsoft.com/office/powerpoint/2010/main" val="1396563396"/>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notice there’s a little asterisk to the left now to show us we’ve staged it</a:t>
            </a:r>
          </a:p>
        </p:txBody>
      </p:sp>
      <p:sp>
        <p:nvSpPr>
          <p:cNvPr id="4" name="Slide Number Placeholder 3"/>
          <p:cNvSpPr>
            <a:spLocks noGrp="1"/>
          </p:cNvSpPr>
          <p:nvPr>
            <p:ph type="sldNum" sz="quarter" idx="10"/>
          </p:nvPr>
        </p:nvSpPr>
        <p:spPr/>
        <p:txBody>
          <a:bodyPr/>
          <a:lstStyle/>
          <a:p>
            <a:fld id="{9E53D42D-E9D0-B943-826E-098619FF446B}" type="slidenum">
              <a:rPr lang="en-US" smtClean="0"/>
              <a:t>311</a:t>
            </a:fld>
            <a:endParaRPr lang="en-US"/>
          </a:p>
        </p:txBody>
      </p:sp>
    </p:spTree>
    <p:extLst>
      <p:ext uri="{BB962C8B-B14F-4D97-AF65-F5344CB8AC3E}">
        <p14:creationId xmlns:p14="http://schemas.microsoft.com/office/powerpoint/2010/main" val="139656339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tells us we just updated one path, and we’ll ask it for the status with “S”</a:t>
            </a:r>
          </a:p>
        </p:txBody>
      </p:sp>
      <p:sp>
        <p:nvSpPr>
          <p:cNvPr id="4" name="Slide Number Placeholder 3"/>
          <p:cNvSpPr>
            <a:spLocks noGrp="1"/>
          </p:cNvSpPr>
          <p:nvPr>
            <p:ph type="sldNum" sz="quarter" idx="10"/>
          </p:nvPr>
        </p:nvSpPr>
        <p:spPr/>
        <p:txBody>
          <a:bodyPr/>
          <a:lstStyle/>
          <a:p>
            <a:fld id="{9E53D42D-E9D0-B943-826E-098619FF446B}" type="slidenum">
              <a:rPr lang="en-US" smtClean="0"/>
              <a:t>312</a:t>
            </a:fld>
            <a:endParaRPr lang="en-US"/>
          </a:p>
        </p:txBody>
      </p:sp>
    </p:spTree>
    <p:extLst>
      <p:ext uri="{BB962C8B-B14F-4D97-AF65-F5344CB8AC3E}">
        <p14:creationId xmlns:p14="http://schemas.microsoft.com/office/powerpoint/2010/main" val="139656339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there’s the updated status again, and we’ll do “q” to quit</a:t>
            </a:r>
          </a:p>
          <a:p>
            <a:r>
              <a:rPr lang="en-US" baseline="0" dirty="0" smtClean="0"/>
              <a:t>and when we run regular git status, now it’s listed as a change to be committed</a:t>
            </a:r>
          </a:p>
        </p:txBody>
      </p:sp>
      <p:sp>
        <p:nvSpPr>
          <p:cNvPr id="4" name="Slide Number Placeholder 3"/>
          <p:cNvSpPr>
            <a:spLocks noGrp="1"/>
          </p:cNvSpPr>
          <p:nvPr>
            <p:ph type="sldNum" sz="quarter" idx="10"/>
          </p:nvPr>
        </p:nvSpPr>
        <p:spPr/>
        <p:txBody>
          <a:bodyPr/>
          <a:lstStyle/>
          <a:p>
            <a:fld id="{9E53D42D-E9D0-B943-826E-098619FF446B}" type="slidenum">
              <a:rPr lang="en-US" smtClean="0"/>
              <a:t>313</a:t>
            </a:fld>
            <a:endParaRPr lang="en-US"/>
          </a:p>
        </p:txBody>
      </p:sp>
    </p:spTree>
    <p:extLst>
      <p:ext uri="{BB962C8B-B14F-4D97-AF65-F5344CB8AC3E}">
        <p14:creationId xmlns:p14="http://schemas.microsoft.com/office/powerpoint/2010/main" val="139656339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interactive add is cooler than this, and I encourage you to try this one out on a file where you’ve made multiple changes.</a:t>
            </a:r>
          </a:p>
          <a:p>
            <a:r>
              <a:rPr lang="en-US" baseline="0" dirty="0" smtClean="0"/>
              <a:t>it allows you to add individual patches in the file to the index to be committed, instead of the whole file</a:t>
            </a:r>
          </a:p>
          <a:p>
            <a:r>
              <a:rPr lang="en-US" baseline="0" dirty="0" smtClean="0"/>
              <a:t>- useful for making neat, conceptually-grouped commits</a:t>
            </a:r>
          </a:p>
        </p:txBody>
      </p:sp>
      <p:sp>
        <p:nvSpPr>
          <p:cNvPr id="4" name="Slide Number Placeholder 3"/>
          <p:cNvSpPr>
            <a:spLocks noGrp="1"/>
          </p:cNvSpPr>
          <p:nvPr>
            <p:ph type="sldNum" sz="quarter" idx="10"/>
          </p:nvPr>
        </p:nvSpPr>
        <p:spPr/>
        <p:txBody>
          <a:bodyPr/>
          <a:lstStyle/>
          <a:p>
            <a:fld id="{9E53D42D-E9D0-B943-826E-098619FF446B}" type="slidenum">
              <a:rPr lang="en-US" smtClean="0"/>
              <a:t>314</a:t>
            </a:fld>
            <a:endParaRPr lang="en-US"/>
          </a:p>
        </p:txBody>
      </p:sp>
    </p:spTree>
    <p:extLst>
      <p:ext uri="{BB962C8B-B14F-4D97-AF65-F5344CB8AC3E}">
        <p14:creationId xmlns:p14="http://schemas.microsoft.com/office/powerpoint/2010/main" val="1396563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 a shortened SHA of the commit and a summary of the changes it introduces.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31</a:t>
            </a:fld>
            <a:endParaRPr lang="en-US"/>
          </a:p>
        </p:txBody>
      </p:sp>
    </p:spTree>
    <p:extLst>
      <p:ext uri="{BB962C8B-B14F-4D97-AF65-F5344CB8AC3E}">
        <p14:creationId xmlns:p14="http://schemas.microsoft.com/office/powerpoint/2010/main" val="263060814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will go faster now</a:t>
            </a:r>
          </a:p>
          <a:p>
            <a:r>
              <a:rPr lang="en-US" baseline="0" dirty="0" smtClean="0"/>
              <a:t>git stash tucks all of your uncommitted working directory work away for just a bit, most commonly so you can change branches without messing up your uncommitted work,</a:t>
            </a:r>
          </a:p>
          <a:p>
            <a:r>
              <a:rPr lang="en-US" baseline="0" dirty="0" smtClean="0"/>
              <a:t>and you can bring it back later with git stash pop (which removes the stash from the stash list) or git stash apply, which leaves it there</a:t>
            </a:r>
          </a:p>
          <a:p>
            <a:r>
              <a:rPr lang="en-US" baseline="0" dirty="0" smtClean="0"/>
              <a:t>view it with list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315</a:t>
            </a:fld>
            <a:endParaRPr lang="en-US"/>
          </a:p>
        </p:txBody>
      </p:sp>
    </p:spTree>
    <p:extLst>
      <p:ext uri="{BB962C8B-B14F-4D97-AF65-F5344CB8AC3E}">
        <p14:creationId xmlns:p14="http://schemas.microsoft.com/office/powerpoint/2010/main" val="1337699388"/>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 very cool about git stash is the --keep-index option, which will stash all changes </a:t>
            </a:r>
            <a:r>
              <a:rPr lang="en-US" i="1" dirty="0" smtClean="0"/>
              <a:t>except</a:t>
            </a:r>
            <a:r>
              <a:rPr lang="en-US" i="1" baseline="0" dirty="0" smtClean="0"/>
              <a:t> for those you’ve already staged</a:t>
            </a:r>
            <a:r>
              <a:rPr lang="en-US" i="0" baseline="0" dirty="0" smtClean="0"/>
              <a:t> with git add</a:t>
            </a:r>
          </a:p>
          <a:p>
            <a:r>
              <a:rPr lang="en-US" i="0" baseline="0" dirty="0" smtClean="0"/>
              <a:t>this is very useful in conjunction with patch-adding, for testing to see if a patch-added commit actually builds</a:t>
            </a:r>
          </a:p>
        </p:txBody>
      </p:sp>
      <p:sp>
        <p:nvSpPr>
          <p:cNvPr id="4" name="Slide Number Placeholder 3"/>
          <p:cNvSpPr>
            <a:spLocks noGrp="1"/>
          </p:cNvSpPr>
          <p:nvPr>
            <p:ph type="sldNum" sz="quarter" idx="10"/>
          </p:nvPr>
        </p:nvSpPr>
        <p:spPr/>
        <p:txBody>
          <a:bodyPr/>
          <a:lstStyle/>
          <a:p>
            <a:fld id="{9E53D42D-E9D0-B943-826E-098619FF446B}" type="slidenum">
              <a:rPr lang="en-US" smtClean="0"/>
              <a:t>316</a:t>
            </a:fld>
            <a:endParaRPr lang="en-US"/>
          </a:p>
        </p:txBody>
      </p:sp>
    </p:spTree>
    <p:extLst>
      <p:ext uri="{BB962C8B-B14F-4D97-AF65-F5344CB8AC3E}">
        <p14:creationId xmlns:p14="http://schemas.microsoft.com/office/powerpoint/2010/main" val="1337699388"/>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behavior of git cherry-pick applies</a:t>
            </a:r>
            <a:r>
              <a:rPr lang="en-US" baseline="0" dirty="0" smtClean="0"/>
              <a:t> the changes introduced in a particular commit and records a new commit for them</a:t>
            </a:r>
          </a:p>
          <a:p>
            <a:r>
              <a:rPr lang="en-US" baseline="0" dirty="0" smtClean="0"/>
              <a:t>very useful for pulling in just a few of the changes in someone else’s hot idea branch after a git fetch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317</a:t>
            </a:fld>
            <a:endParaRPr lang="en-US"/>
          </a:p>
        </p:txBody>
      </p:sp>
    </p:spTree>
    <p:extLst>
      <p:ext uri="{BB962C8B-B14F-4D97-AF65-F5344CB8AC3E}">
        <p14:creationId xmlns:p14="http://schemas.microsoft.com/office/powerpoint/2010/main" val="2703655924"/>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a:t>
            </a:r>
            <a:r>
              <a:rPr lang="en-US" dirty="0" err="1" smtClean="0"/>
              <a:t>fsssssck</a:t>
            </a:r>
            <a:r>
              <a:rPr lang="en-US" dirty="0" smtClean="0"/>
              <a:t> is the final defense against lost things</a:t>
            </a:r>
          </a:p>
          <a:p>
            <a:r>
              <a:rPr lang="en-US" dirty="0" smtClean="0"/>
              <a:t>I</a:t>
            </a:r>
            <a:r>
              <a:rPr lang="en-US" baseline="0" dirty="0" smtClean="0"/>
              <a:t> won’t elaborate, but if you’ve ever committed or stashed something and then seemed to lose it in any way, it is almost certainly still retrievable,</a:t>
            </a:r>
          </a:p>
          <a:p>
            <a:r>
              <a:rPr lang="en-US" baseline="0" dirty="0" smtClean="0"/>
              <a:t>but you might need this command to find it. when you do, make a new branch that points to it so you don’t lose it again</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318</a:t>
            </a:fld>
            <a:endParaRPr lang="en-US"/>
          </a:p>
        </p:txBody>
      </p:sp>
    </p:spTree>
    <p:extLst>
      <p:ext uri="{BB962C8B-B14F-4D97-AF65-F5344CB8AC3E}">
        <p14:creationId xmlns:p14="http://schemas.microsoft.com/office/powerpoint/2010/main" val="147934270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reflog</a:t>
            </a:r>
            <a:r>
              <a:rPr lang="en-US" dirty="0" smtClean="0"/>
              <a:t> tracks changes</a:t>
            </a:r>
            <a:r>
              <a:rPr lang="en-US" baseline="0" dirty="0" smtClean="0"/>
              <a:t> to where the references are pointing, and anything that happened while they were pointing there</a:t>
            </a:r>
          </a:p>
          <a:p>
            <a:r>
              <a:rPr lang="en-US" baseline="0" dirty="0" smtClean="0"/>
              <a:t>it is your “true history”</a:t>
            </a:r>
          </a:p>
          <a:p>
            <a:r>
              <a:rPr lang="en-US" baseline="0" dirty="0" smtClean="0"/>
              <a:t>useful for figuring out how things originally were before a rebase or other history rewrite</a:t>
            </a:r>
          </a:p>
        </p:txBody>
      </p:sp>
      <p:sp>
        <p:nvSpPr>
          <p:cNvPr id="4" name="Slide Number Placeholder 3"/>
          <p:cNvSpPr>
            <a:spLocks noGrp="1"/>
          </p:cNvSpPr>
          <p:nvPr>
            <p:ph type="sldNum" sz="quarter" idx="10"/>
          </p:nvPr>
        </p:nvSpPr>
        <p:spPr/>
        <p:txBody>
          <a:bodyPr/>
          <a:lstStyle/>
          <a:p>
            <a:fld id="{9E53D42D-E9D0-B943-826E-098619FF446B}" type="slidenum">
              <a:rPr lang="en-US" smtClean="0"/>
              <a:t>319</a:t>
            </a:fld>
            <a:endParaRPr lang="en-US"/>
          </a:p>
        </p:txBody>
      </p:sp>
    </p:spTree>
    <p:extLst>
      <p:ext uri="{BB962C8B-B14F-4D97-AF65-F5344CB8AC3E}">
        <p14:creationId xmlns:p14="http://schemas.microsoft.com/office/powerpoint/2010/main" val="56949833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bisect will help</a:t>
            </a:r>
            <a:r>
              <a:rPr lang="en-US" baseline="0" dirty="0" smtClean="0"/>
              <a:t> you find where an error was introduce into your code, and thus probably what changes cause that error, by doing binary search through your history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320</a:t>
            </a:fld>
            <a:endParaRPr lang="en-US"/>
          </a:p>
        </p:txBody>
      </p:sp>
    </p:spTree>
    <p:extLst>
      <p:ext uri="{BB962C8B-B14F-4D97-AF65-F5344CB8AC3E}">
        <p14:creationId xmlns:p14="http://schemas.microsoft.com/office/powerpoint/2010/main" val="7157143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start with</a:t>
            </a:r>
            <a:r>
              <a:rPr lang="en-US" baseline="0" dirty="0" smtClean="0"/>
              <a:t> git bisect start,</a:t>
            </a:r>
          </a:p>
          <a:p>
            <a:r>
              <a:rPr lang="en-US" baseline="0" dirty="0" smtClean="0"/>
              <a:t>then you tell bisect that the current state is bad, and that the last known good state was the commit pointed to by this tag here</a:t>
            </a:r>
          </a:p>
          <a:p>
            <a:r>
              <a:rPr lang="en-US" baseline="0" dirty="0" smtClean="0"/>
              <a:t>git automatically checks out a commit in between those</a:t>
            </a:r>
          </a:p>
        </p:txBody>
      </p:sp>
      <p:sp>
        <p:nvSpPr>
          <p:cNvPr id="4" name="Slide Number Placeholder 3"/>
          <p:cNvSpPr>
            <a:spLocks noGrp="1"/>
          </p:cNvSpPr>
          <p:nvPr>
            <p:ph type="sldNum" sz="quarter" idx="10"/>
          </p:nvPr>
        </p:nvSpPr>
        <p:spPr/>
        <p:txBody>
          <a:bodyPr/>
          <a:lstStyle/>
          <a:p>
            <a:fld id="{9E53D42D-E9D0-B943-826E-098619FF446B}" type="slidenum">
              <a:rPr lang="en-US" smtClean="0"/>
              <a:t>321</a:t>
            </a:fld>
            <a:endParaRPr lang="en-US"/>
          </a:p>
        </p:txBody>
      </p:sp>
    </p:spTree>
    <p:extLst>
      <p:ext uri="{BB962C8B-B14F-4D97-AF65-F5344CB8AC3E}">
        <p14:creationId xmlns:p14="http://schemas.microsoft.com/office/powerpoint/2010/main" val="371617391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nothing wrong</a:t>
            </a:r>
            <a:r>
              <a:rPr lang="en-US" baseline="0" dirty="0" smtClean="0"/>
              <a:t> here, so you tell git and it checks out another commit, half-way between the one you just tested and your bad commit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322</a:t>
            </a:fld>
            <a:endParaRPr lang="en-US"/>
          </a:p>
        </p:txBody>
      </p:sp>
    </p:spTree>
    <p:extLst>
      <p:ext uri="{BB962C8B-B14F-4D97-AF65-F5344CB8AC3E}">
        <p14:creationId xmlns:p14="http://schemas.microsoft.com/office/powerpoint/2010/main" val="2506878510"/>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one</a:t>
            </a:r>
            <a:r>
              <a:rPr lang="en-US" baseline="0" dirty="0" smtClean="0"/>
              <a:t> </a:t>
            </a:r>
            <a:r>
              <a:rPr lang="en-US" i="1" baseline="0" dirty="0" smtClean="0"/>
              <a:t>is</a:t>
            </a:r>
            <a:r>
              <a:rPr lang="en-US" dirty="0" smtClean="0"/>
              <a:t> bad, so you tell git with git bisect bad</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323</a:t>
            </a:fld>
            <a:endParaRPr lang="en-US"/>
          </a:p>
        </p:txBody>
      </p:sp>
    </p:spTree>
    <p:extLst>
      <p:ext uri="{BB962C8B-B14F-4D97-AF65-F5344CB8AC3E}">
        <p14:creationId xmlns:p14="http://schemas.microsoft.com/office/powerpoint/2010/main" val="250687851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one is good, so you tell git</a:t>
            </a:r>
            <a:r>
              <a:rPr lang="en-US" baseline="0" dirty="0" smtClean="0"/>
              <a:t>, and it now has enough information to know which commit introduced the error</a:t>
            </a:r>
          </a:p>
          <a:p>
            <a:r>
              <a:rPr lang="en-US" baseline="0" dirty="0" smtClean="0"/>
              <a:t>and it shows information about that commit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324</a:t>
            </a:fld>
            <a:endParaRPr lang="en-US"/>
          </a:p>
        </p:txBody>
      </p:sp>
    </p:spTree>
    <p:extLst>
      <p:ext uri="{BB962C8B-B14F-4D97-AF65-F5344CB8AC3E}">
        <p14:creationId xmlns:p14="http://schemas.microsoft.com/office/powerpoint/2010/main" val="250687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master plan</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a:t>
            </a:fld>
            <a:endParaRPr lang="en-US"/>
          </a:p>
        </p:txBody>
      </p:sp>
    </p:spTree>
    <p:extLst>
      <p:ext uri="{BB962C8B-B14F-4D97-AF65-F5344CB8AC3E}">
        <p14:creationId xmlns:p14="http://schemas.microsoft.com/office/powerpoint/2010/main" val="3255538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we’ll add a tag named “</a:t>
            </a:r>
            <a:r>
              <a:rPr lang="en-US" baseline="0" dirty="0" err="1" smtClean="0"/>
              <a:t>first_commit</a:t>
            </a:r>
            <a:r>
              <a:rPr lang="en-US" baseline="0" dirty="0" smtClean="0"/>
              <a:t>” for kicks.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32</a:t>
            </a:fld>
            <a:endParaRPr lang="en-US"/>
          </a:p>
        </p:txBody>
      </p:sp>
    </p:spTree>
    <p:extLst>
      <p:ext uri="{BB962C8B-B14F-4D97-AF65-F5344CB8AC3E}">
        <p14:creationId xmlns:p14="http://schemas.microsoft.com/office/powerpoint/2010/main" val="263060814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run git bisect reset, which</a:t>
            </a:r>
            <a:r>
              <a:rPr lang="en-US" baseline="0" dirty="0" smtClean="0"/>
              <a:t> will return your HEAD to where it was before you started</a:t>
            </a:r>
          </a:p>
          <a:p>
            <a:r>
              <a:rPr lang="en-US" baseline="0" dirty="0" smtClean="0"/>
              <a:t>or you’ll get yourself into a weird state</a:t>
            </a:r>
          </a:p>
          <a:p>
            <a:r>
              <a:rPr lang="en-US" baseline="0" dirty="0" smtClean="0"/>
              <a:t>you can also give git bisect a script to run that determines if the code is good or bad, and it’ll do everything </a:t>
            </a:r>
            <a:r>
              <a:rPr lang="en-US" baseline="0" dirty="0" err="1" smtClean="0"/>
              <a:t>automagically</a:t>
            </a:r>
            <a:r>
              <a:rPr lang="en-US" baseline="0" dirty="0" smtClean="0"/>
              <a:t> for you</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325</a:t>
            </a:fld>
            <a:endParaRPr lang="en-US"/>
          </a:p>
        </p:txBody>
      </p:sp>
    </p:spTree>
    <p:extLst>
      <p:ext uri="{BB962C8B-B14F-4D97-AF65-F5344CB8AC3E}">
        <p14:creationId xmlns:p14="http://schemas.microsoft.com/office/powerpoint/2010/main" val="2506878510"/>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 good, we’re almost half-way</a:t>
            </a:r>
            <a:r>
              <a:rPr lang="en-US" baseline="0" dirty="0" smtClean="0"/>
              <a:t> through the talk.</a:t>
            </a:r>
          </a:p>
        </p:txBody>
      </p:sp>
      <p:sp>
        <p:nvSpPr>
          <p:cNvPr id="4" name="Slide Number Placeholder 3"/>
          <p:cNvSpPr>
            <a:spLocks noGrp="1"/>
          </p:cNvSpPr>
          <p:nvPr>
            <p:ph type="sldNum" sz="quarter" idx="10"/>
          </p:nvPr>
        </p:nvSpPr>
        <p:spPr/>
        <p:txBody>
          <a:bodyPr/>
          <a:lstStyle/>
          <a:p>
            <a:fld id="{9E53D42D-E9D0-B943-826E-098619FF446B}" type="slidenum">
              <a:rPr lang="en-US" smtClean="0"/>
              <a:t>326</a:t>
            </a:fld>
            <a:endParaRPr lang="en-US"/>
          </a:p>
        </p:txBody>
      </p:sp>
    </p:spTree>
    <p:extLst>
      <p:ext uri="{BB962C8B-B14F-4D97-AF65-F5344CB8AC3E}">
        <p14:creationId xmlns:p14="http://schemas.microsoft.com/office/powerpoint/2010/main" val="3289151635"/>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troubleshooting</a:t>
            </a:r>
            <a:r>
              <a:rPr lang="en-US" dirty="0" smtClean="0"/>
              <a:t> is </a:t>
            </a:r>
            <a:r>
              <a:rPr lang="en-US" baseline="0" dirty="0" smtClean="0"/>
              <a:t>something best learned while you’re in the middle of a problem,</a:t>
            </a:r>
          </a:p>
          <a:p>
            <a:r>
              <a:rPr lang="en-US" baseline="0" dirty="0" smtClean="0"/>
              <a:t>so I’ll do the same thing I did with the grab-bag of useful commands, and just make you aware of some things,</a:t>
            </a:r>
          </a:p>
          <a:p>
            <a:r>
              <a:rPr lang="en-US" baseline="0" dirty="0" smtClean="0"/>
              <a:t>and you can check these slides later when you need them</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327</a:t>
            </a:fld>
            <a:endParaRPr lang="en-US"/>
          </a:p>
        </p:txBody>
      </p:sp>
    </p:spTree>
    <p:extLst>
      <p:ext uri="{BB962C8B-B14F-4D97-AF65-F5344CB8AC3E}">
        <p14:creationId xmlns:p14="http://schemas.microsoft.com/office/powerpoint/2010/main" val="226029199"/>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change you </a:t>
            </a:r>
            <a:r>
              <a:rPr lang="en-US" dirty="0" err="1" smtClean="0"/>
              <a:t>rmind</a:t>
            </a:r>
            <a:r>
              <a:rPr lang="en-US" dirty="0" smtClean="0"/>
              <a:t> about what you want to commit</a:t>
            </a:r>
          </a:p>
          <a:p>
            <a:r>
              <a:rPr lang="en-US" dirty="0" smtClean="0"/>
              <a:t>git reset with</a:t>
            </a:r>
            <a:r>
              <a:rPr lang="en-US" baseline="0" dirty="0" smtClean="0"/>
              <a:t> no arguments is the opposite of git add,</a:t>
            </a:r>
          </a:p>
          <a:p>
            <a:r>
              <a:rPr lang="en-US" baseline="0" dirty="0" smtClean="0"/>
              <a:t>git checkout HEAD filename will permanently nuke the changes made to that file,</a:t>
            </a:r>
          </a:p>
          <a:p>
            <a:r>
              <a:rPr lang="en-US" baseline="0" dirty="0" smtClean="0"/>
              <a:t>and git reset --hard will permanently nuke all changes since the last commit</a:t>
            </a:r>
          </a:p>
          <a:p>
            <a:r>
              <a:rPr lang="en-US" baseline="0" dirty="0" smtClean="0"/>
              <a:t>the last two are dangerous, since they destroy uncommitted changes!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328</a:t>
            </a:fld>
            <a:endParaRPr lang="en-US"/>
          </a:p>
        </p:txBody>
      </p:sp>
    </p:spTree>
    <p:extLst>
      <p:ext uri="{BB962C8B-B14F-4D97-AF65-F5344CB8AC3E}">
        <p14:creationId xmlns:p14="http://schemas.microsoft.com/office/powerpoint/2010/main" val="226029199"/>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difference is that default git reset moves the branch pointer to a particular commit and updates the </a:t>
            </a:r>
            <a:r>
              <a:rPr lang="en-US" i="1" baseline="0" dirty="0" smtClean="0"/>
              <a:t>index</a:t>
            </a:r>
            <a:r>
              <a:rPr lang="en-US" baseline="0" dirty="0" smtClean="0"/>
              <a:t>,</a:t>
            </a:r>
          </a:p>
          <a:p>
            <a:r>
              <a:rPr lang="en-US" baseline="0" dirty="0" smtClean="0"/>
              <a:t>but git checkout moves HEAD itself and updates the working tree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329</a:t>
            </a:fld>
            <a:endParaRPr lang="en-US"/>
          </a:p>
        </p:txBody>
      </p:sp>
    </p:spTree>
    <p:extLst>
      <p:ext uri="{BB962C8B-B14F-4D97-AF65-F5344CB8AC3E}">
        <p14:creationId xmlns:p14="http://schemas.microsoft.com/office/powerpoint/2010/main" val="226029199"/>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change your mind about a commit after you’ve already committed</a:t>
            </a:r>
          </a:p>
          <a:p>
            <a:r>
              <a:rPr lang="en-US" dirty="0" smtClean="0"/>
              <a:t>if you just committed</a:t>
            </a:r>
            <a:r>
              <a:rPr lang="en-US" baseline="0" dirty="0" smtClean="0"/>
              <a:t> something and realized you didn’t add all your files, or you messed up the commit message,</a:t>
            </a:r>
          </a:p>
          <a:p>
            <a:r>
              <a:rPr lang="en-US" baseline="0" dirty="0" smtClean="0"/>
              <a:t>git add whatever you want and run git commit --amend</a:t>
            </a:r>
          </a:p>
          <a:p>
            <a:r>
              <a:rPr lang="en-US" baseline="0" dirty="0" smtClean="0"/>
              <a:t>this is actually short-hand for rebasing onto HEAD~ and then committing - it undoes the last commit, turns it into a patch, and commits afresh</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330</a:t>
            </a:fld>
            <a:endParaRPr lang="en-US"/>
          </a:p>
        </p:txBody>
      </p:sp>
    </p:spTree>
    <p:extLst>
      <p:ext uri="{BB962C8B-B14F-4D97-AF65-F5344CB8AC3E}">
        <p14:creationId xmlns:p14="http://schemas.microsoft.com/office/powerpoint/2010/main" val="226029199"/>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ditch a commit by moving the branch pointer back</a:t>
            </a:r>
          </a:p>
          <a:p>
            <a:r>
              <a:rPr lang="en-US" dirty="0" smtClean="0"/>
              <a:t>you can ditch a commit or just move around and</a:t>
            </a:r>
            <a:r>
              <a:rPr lang="en-US" baseline="0" dirty="0" smtClean="0"/>
              <a:t> explore by moving the branch pointer before continuing work</a:t>
            </a:r>
          </a:p>
          <a:p>
            <a:r>
              <a:rPr lang="en-US" baseline="0" dirty="0" smtClean="0"/>
              <a:t>with git reset --hard or git branch -f (for “force”)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331</a:t>
            </a:fld>
            <a:endParaRPr lang="en-US"/>
          </a:p>
        </p:txBody>
      </p:sp>
    </p:spTree>
    <p:extLst>
      <p:ext uri="{BB962C8B-B14F-4D97-AF65-F5344CB8AC3E}">
        <p14:creationId xmlns:p14="http://schemas.microsoft.com/office/powerpoint/2010/main" val="22602919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a:t>
            </a:r>
            <a:r>
              <a:rPr lang="en-US" dirty="0" err="1" smtClean="0"/>
              <a:t>uncommitt</a:t>
            </a:r>
            <a:r>
              <a:rPr lang="en-US" baseline="0" dirty="0" smtClean="0"/>
              <a:t> things you didn’t mean to commit</a:t>
            </a:r>
            <a:endParaRPr lang="en-US" dirty="0" smtClean="0"/>
          </a:p>
          <a:p>
            <a:r>
              <a:rPr lang="en-US" dirty="0" smtClean="0"/>
              <a:t>there are three options -</a:t>
            </a:r>
          </a:p>
          <a:p>
            <a:r>
              <a:rPr lang="en-US" dirty="0" smtClean="0"/>
              <a:t>1)</a:t>
            </a:r>
            <a:r>
              <a:rPr lang="en-US" baseline="0" dirty="0" smtClean="0"/>
              <a:t> </a:t>
            </a:r>
            <a:r>
              <a:rPr lang="en-US" dirty="0" smtClean="0"/>
              <a:t>reversion, which is</a:t>
            </a:r>
            <a:r>
              <a:rPr lang="en-US" baseline="0" dirty="0" smtClean="0"/>
              <a:t> always an option,</a:t>
            </a:r>
          </a:p>
          <a:p>
            <a:r>
              <a:rPr lang="en-US" baseline="0" dirty="0" smtClean="0"/>
              <a:t>2) just ditch the commit by moving back to an earlier commit before continuing work,</a:t>
            </a:r>
          </a:p>
          <a:p>
            <a:r>
              <a:rPr lang="en-US" baseline="0" dirty="0" smtClean="0"/>
              <a:t>3) and the nuclear option, which you’d need for accidentally-committed sensitive data or enormous files.</a:t>
            </a:r>
          </a:p>
          <a:p>
            <a:r>
              <a:rPr lang="en-US" baseline="0" dirty="0" smtClean="0"/>
              <a:t>    git filter-branch can actually go back through your entire history and </a:t>
            </a:r>
            <a:r>
              <a:rPr lang="en-US" i="1" baseline="0" dirty="0" smtClean="0"/>
              <a:t>permanently</a:t>
            </a:r>
            <a:r>
              <a:rPr lang="en-US" baseline="0" dirty="0" smtClean="0"/>
              <a:t> remove a file, rewriting every commit since you committed that file.</a:t>
            </a:r>
          </a:p>
          <a:p>
            <a:r>
              <a:rPr lang="en-US" baseline="0" dirty="0" smtClean="0"/>
              <a:t>The last two will wreak havoc on anyone who’s already based work off of yours</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332</a:t>
            </a:fld>
            <a:endParaRPr lang="en-US"/>
          </a:p>
        </p:txBody>
      </p:sp>
    </p:spTree>
    <p:extLst>
      <p:ext uri="{BB962C8B-B14F-4D97-AF65-F5344CB8AC3E}">
        <p14:creationId xmlns:p14="http://schemas.microsoft.com/office/powerpoint/2010/main" val="22602919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 good way to avoid these problems in the first place is a good .</a:t>
            </a:r>
            <a:r>
              <a:rPr lang="en-US" baseline="0" dirty="0" err="1" smtClean="0"/>
              <a:t>gitignore</a:t>
            </a:r>
            <a:r>
              <a:rPr lang="en-US" baseline="0" dirty="0" smtClean="0"/>
              <a:t> file before you start working</a:t>
            </a:r>
            <a:endParaRPr lang="en-US" baseline="0"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333</a:t>
            </a:fld>
            <a:endParaRPr lang="en-US"/>
          </a:p>
        </p:txBody>
      </p:sp>
    </p:spTree>
    <p:extLst>
      <p:ext uri="{BB962C8B-B14F-4D97-AF65-F5344CB8AC3E}">
        <p14:creationId xmlns:p14="http://schemas.microsoft.com/office/powerpoint/2010/main" val="22602919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actually have a global .</a:t>
            </a:r>
            <a:r>
              <a:rPr lang="en-US" baseline="0" dirty="0" err="1" smtClean="0"/>
              <a:t>gitignore</a:t>
            </a:r>
            <a:r>
              <a:rPr lang="en-US" baseline="0" dirty="0" smtClean="0"/>
              <a:t> file if you edit your configuration like this</a:t>
            </a:r>
          </a:p>
          <a:p>
            <a:r>
              <a:rPr lang="en-US" baseline="0" dirty="0" smtClean="0"/>
              <a:t>and then make a .</a:t>
            </a:r>
            <a:r>
              <a:rPr lang="en-US" baseline="0" dirty="0" err="1" smtClean="0"/>
              <a:t>gitignore</a:t>
            </a:r>
            <a:r>
              <a:rPr lang="en-US" baseline="0" dirty="0" smtClean="0"/>
              <a:t> file in your home directory</a:t>
            </a:r>
            <a:endParaRPr lang="en-US" baseline="0"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334</a:t>
            </a:fld>
            <a:endParaRPr lang="en-US"/>
          </a:p>
        </p:txBody>
      </p:sp>
    </p:spTree>
    <p:extLst>
      <p:ext uri="{BB962C8B-B14F-4D97-AF65-F5344CB8AC3E}">
        <p14:creationId xmlns:p14="http://schemas.microsoft.com/office/powerpoint/2010/main" val="226029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will be about the order of your normal micro workflow. Lots of working (sorry), adding, committing, and maybe an occasional tag.</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33</a:t>
            </a:fld>
            <a:endParaRPr lang="en-US"/>
          </a:p>
        </p:txBody>
      </p:sp>
    </p:spTree>
    <p:extLst>
      <p:ext uri="{BB962C8B-B14F-4D97-AF65-F5344CB8AC3E}">
        <p14:creationId xmlns:p14="http://schemas.microsoft.com/office/powerpoint/2010/main" val="26306081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here’s </a:t>
            </a:r>
            <a:r>
              <a:rPr lang="en-US" baseline="0" smtClean="0"/>
              <a:t>what’s in mine</a:t>
            </a:r>
            <a:endParaRPr lang="en-US" baseline="0"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335</a:t>
            </a:fld>
            <a:endParaRPr lang="en-US"/>
          </a:p>
        </p:txBody>
      </p:sp>
    </p:spTree>
    <p:extLst>
      <p:ext uri="{BB962C8B-B14F-4D97-AF65-F5344CB8AC3E}">
        <p14:creationId xmlns:p14="http://schemas.microsoft.com/office/powerpoint/2010/main" val="22602919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something to be aware of - some editors won’t notice when a git checkout, merge or pull,</a:t>
            </a:r>
            <a:r>
              <a:rPr lang="en-US" baseline="0" dirty="0" smtClean="0"/>
              <a:t> for example, yanks the files out from under it and replaces them with new ones</a:t>
            </a:r>
          </a:p>
          <a:p>
            <a:r>
              <a:rPr lang="en-US" baseline="0" dirty="0" smtClean="0"/>
              <a:t>you could accidentally overwrite someone else’s work</a:t>
            </a:r>
          </a:p>
        </p:txBody>
      </p:sp>
      <p:sp>
        <p:nvSpPr>
          <p:cNvPr id="4" name="Slide Number Placeholder 3"/>
          <p:cNvSpPr>
            <a:spLocks noGrp="1"/>
          </p:cNvSpPr>
          <p:nvPr>
            <p:ph type="sldNum" sz="quarter" idx="10"/>
          </p:nvPr>
        </p:nvSpPr>
        <p:spPr/>
        <p:txBody>
          <a:bodyPr/>
          <a:lstStyle/>
          <a:p>
            <a:fld id="{9E53D42D-E9D0-B943-826E-098619FF446B}" type="slidenum">
              <a:rPr lang="en-US" smtClean="0"/>
              <a:t>336</a:t>
            </a:fld>
            <a:endParaRPr lang="en-US"/>
          </a:p>
        </p:txBody>
      </p:sp>
    </p:spTree>
    <p:extLst>
      <p:ext uri="{BB962C8B-B14F-4D97-AF65-F5344CB8AC3E}">
        <p14:creationId xmlns:p14="http://schemas.microsoft.com/office/powerpoint/2010/main" val="226029199"/>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the summary</a:t>
            </a:r>
          </a:p>
          <a:p>
            <a:r>
              <a:rPr lang="en-US" dirty="0" smtClean="0"/>
              <a:t>other than that, I just hope this</a:t>
            </a:r>
            <a:r>
              <a:rPr lang="en-US" baseline="0" dirty="0" smtClean="0"/>
              <a:t> talk has given you enough insight into git that you can hash through any issues that arise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337</a:t>
            </a:fld>
            <a:endParaRPr lang="en-US"/>
          </a:p>
        </p:txBody>
      </p:sp>
    </p:spTree>
    <p:extLst>
      <p:ext uri="{BB962C8B-B14F-4D97-AF65-F5344CB8AC3E}">
        <p14:creationId xmlns:p14="http://schemas.microsoft.com/office/powerpoint/2010/main" val="226029199"/>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almost done, so a quick review</a:t>
            </a:r>
          </a:p>
        </p:txBody>
      </p:sp>
      <p:sp>
        <p:nvSpPr>
          <p:cNvPr id="4" name="Slide Number Placeholder 3"/>
          <p:cNvSpPr>
            <a:spLocks noGrp="1"/>
          </p:cNvSpPr>
          <p:nvPr>
            <p:ph type="sldNum" sz="quarter" idx="10"/>
          </p:nvPr>
        </p:nvSpPr>
        <p:spPr/>
        <p:txBody>
          <a:bodyPr/>
          <a:lstStyle/>
          <a:p>
            <a:fld id="{9E53D42D-E9D0-B943-826E-098619FF446B}" type="slidenum">
              <a:rPr lang="en-US" smtClean="0"/>
              <a:t>338</a:t>
            </a:fld>
            <a:endParaRPr lang="en-US"/>
          </a:p>
        </p:txBody>
      </p:sp>
    </p:spTree>
    <p:extLst>
      <p:ext uri="{BB962C8B-B14F-4D97-AF65-F5344CB8AC3E}">
        <p14:creationId xmlns:p14="http://schemas.microsoft.com/office/powerpoint/2010/main" val="160084136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the twelve most used git commands, and git status which </a:t>
            </a:r>
            <a:r>
              <a:rPr lang="en-US" i="1" baseline="0" dirty="0" smtClean="0"/>
              <a:t>my</a:t>
            </a:r>
            <a:r>
              <a:rPr lang="en-US" baseline="0" dirty="0" smtClean="0"/>
              <a:t> fingers automatically insert after every command</a:t>
            </a:r>
          </a:p>
          <a:p>
            <a:r>
              <a:rPr lang="en-US" baseline="0" dirty="0" smtClean="0"/>
              <a:t>git </a:t>
            </a:r>
            <a:r>
              <a:rPr lang="en-US" baseline="0" dirty="0" err="1" smtClean="0"/>
              <a:t>init</a:t>
            </a:r>
            <a:r>
              <a:rPr lang="en-US" baseline="0" dirty="0" smtClean="0"/>
              <a:t> conjures a new repo from the air,</a:t>
            </a:r>
          </a:p>
          <a:p>
            <a:r>
              <a:rPr lang="en-US" baseline="0" dirty="0" smtClean="0"/>
              <a:t>git clone makes a local clone of a remote repo,</a:t>
            </a:r>
          </a:p>
          <a:p>
            <a:r>
              <a:rPr lang="en-US" baseline="0" dirty="0" smtClean="0"/>
              <a:t>git add stages changes to be committed,</a:t>
            </a:r>
          </a:p>
          <a:p>
            <a:r>
              <a:rPr lang="en-US" baseline="0" dirty="0" smtClean="0"/>
              <a:t>git commit carves them in stone,</a:t>
            </a:r>
          </a:p>
          <a:p>
            <a:r>
              <a:rPr lang="en-US" baseline="0" dirty="0" smtClean="0"/>
              <a:t>git branch manages branch pointers in the tree of commits,</a:t>
            </a:r>
          </a:p>
          <a:p>
            <a:r>
              <a:rPr lang="en-US" baseline="0" dirty="0" smtClean="0"/>
              <a:t>git checkout jumps around the branch tips and checks out the relevant files,</a:t>
            </a:r>
          </a:p>
          <a:p>
            <a:r>
              <a:rPr lang="en-US" baseline="0" dirty="0" smtClean="0"/>
              <a:t>git merge will merge two or more branches, recording a new, multiple-parent commit,</a:t>
            </a:r>
          </a:p>
          <a:p>
            <a:r>
              <a:rPr lang="en-US" baseline="0" dirty="0" smtClean="0"/>
              <a:t>git remote manages remote repos,</a:t>
            </a:r>
          </a:p>
          <a:p>
            <a:r>
              <a:rPr lang="en-US" baseline="0" dirty="0" smtClean="0"/>
              <a:t>git fetch downloads new commits in those repos,</a:t>
            </a:r>
          </a:p>
          <a:p>
            <a:r>
              <a:rPr lang="en-US" baseline="0" dirty="0" smtClean="0"/>
              <a:t>git push </a:t>
            </a:r>
            <a:r>
              <a:rPr lang="en-US" i="1" baseline="0" dirty="0" smtClean="0"/>
              <a:t>uploads</a:t>
            </a:r>
            <a:r>
              <a:rPr lang="en-US" i="0" baseline="0" dirty="0" smtClean="0"/>
              <a:t> new commits </a:t>
            </a:r>
            <a:r>
              <a:rPr lang="en-US" i="1" baseline="0" dirty="0" smtClean="0"/>
              <a:t>to</a:t>
            </a:r>
            <a:r>
              <a:rPr lang="en-US" i="0" baseline="0" dirty="0" smtClean="0"/>
              <a:t> those repos,</a:t>
            </a:r>
          </a:p>
          <a:p>
            <a:r>
              <a:rPr lang="en-US" i="0" baseline="0" dirty="0" smtClean="0"/>
              <a:t>git diff shows the differences between </a:t>
            </a:r>
            <a:r>
              <a:rPr lang="en-US" i="0" baseline="0" dirty="0" err="1" smtClean="0"/>
              <a:t>treeishes</a:t>
            </a:r>
            <a:r>
              <a:rPr lang="en-US" i="0" baseline="0" dirty="0" smtClean="0"/>
              <a:t>…</a:t>
            </a:r>
          </a:p>
          <a:p>
            <a:r>
              <a:rPr lang="en-US" i="0" baseline="0" dirty="0" smtClean="0"/>
              <a:t>and git log shows you the history of commits in your repository.</a:t>
            </a:r>
          </a:p>
          <a:p>
            <a:r>
              <a:rPr lang="en-US" i="0" baseline="0" dirty="0" smtClean="0"/>
              <a:t>git status shows the status.</a:t>
            </a:r>
            <a:endParaRPr lang="en-US" baseline="0"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339</a:t>
            </a:fld>
            <a:endParaRPr lang="en-US"/>
          </a:p>
        </p:txBody>
      </p:sp>
    </p:spTree>
    <p:extLst>
      <p:ext uri="{BB962C8B-B14F-4D97-AF65-F5344CB8AC3E}">
        <p14:creationId xmlns:p14="http://schemas.microsoft.com/office/powerpoint/2010/main" val="208818985"/>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one last time, the .git directory.</a:t>
            </a:r>
          </a:p>
          <a:p>
            <a:r>
              <a:rPr lang="en-US" dirty="0" smtClean="0"/>
              <a:t>you</a:t>
            </a:r>
            <a:r>
              <a:rPr lang="en-US" baseline="0" dirty="0" smtClean="0"/>
              <a:t> should recognize most of what’s in here now, and what you don’t know about yet is either peripheral or easily discovered on git-</a:t>
            </a:r>
            <a:r>
              <a:rPr lang="en-US" baseline="0" dirty="0" err="1" smtClean="0"/>
              <a:t>scm.com</a:t>
            </a:r>
            <a:endParaRPr lang="en-US" baseline="0"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340</a:t>
            </a:fld>
            <a:endParaRPr lang="en-US"/>
          </a:p>
        </p:txBody>
      </p:sp>
    </p:spTree>
    <p:extLst>
      <p:ext uri="{BB962C8B-B14F-4D97-AF65-F5344CB8AC3E}">
        <p14:creationId xmlns:p14="http://schemas.microsoft.com/office/powerpoint/2010/main" val="400531752"/>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of which.</a:t>
            </a:r>
          </a:p>
          <a:p>
            <a:r>
              <a:rPr lang="en-US" dirty="0" smtClean="0"/>
              <a:t>here are some excellent resources</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341</a:t>
            </a:fld>
            <a:endParaRPr lang="en-US"/>
          </a:p>
        </p:txBody>
      </p:sp>
    </p:spTree>
    <p:extLst>
      <p:ext uri="{BB962C8B-B14F-4D97-AF65-F5344CB8AC3E}">
        <p14:creationId xmlns:p14="http://schemas.microsoft.com/office/powerpoint/2010/main" val="2560196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for a discussion of the git object database, the major component of </a:t>
            </a:r>
            <a:r>
              <a:rPr lang="en-US" baseline="0" dirty="0" err="1" smtClean="0"/>
              <a:t>git’s</a:t>
            </a:r>
            <a:r>
              <a:rPr lang="en-US" baseline="0" dirty="0" smtClean="0"/>
              <a:t> back-end,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de-mystification purposes</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34</a:t>
            </a:fld>
            <a:endParaRPr lang="en-US"/>
          </a:p>
        </p:txBody>
      </p:sp>
    </p:spTree>
    <p:extLst>
      <p:ext uri="{BB962C8B-B14F-4D97-AF65-F5344CB8AC3E}">
        <p14:creationId xmlns:p14="http://schemas.microsoft.com/office/powerpoint/2010/main" val="3289151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showed you this slide earlier…</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35</a:t>
            </a:fld>
            <a:endParaRPr lang="en-US"/>
          </a:p>
        </p:txBody>
      </p:sp>
    </p:spTree>
    <p:extLst>
      <p:ext uri="{BB962C8B-B14F-4D97-AF65-F5344CB8AC3E}">
        <p14:creationId xmlns:p14="http://schemas.microsoft.com/office/powerpoint/2010/main" val="2316372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sporting a git repo created using those most basic commands: git </a:t>
            </a:r>
            <a:r>
              <a:rPr lang="en-US" baseline="0" dirty="0" err="1" smtClean="0"/>
              <a:t>init</a:t>
            </a:r>
            <a:r>
              <a:rPr lang="en-US" baseline="0" dirty="0" smtClean="0"/>
              <a:t>, add and commit.</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36</a:t>
            </a:fld>
            <a:endParaRPr lang="en-US"/>
          </a:p>
        </p:txBody>
      </p:sp>
    </p:spTree>
    <p:extLst>
      <p:ext uri="{BB962C8B-B14F-4D97-AF65-F5344CB8AC3E}">
        <p14:creationId xmlns:p14="http://schemas.microsoft.com/office/powerpoint/2010/main" val="2316372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thing to remember as we discuss the git back-end is that all of the information from this snapshot of your work is stored in files in this “objects” directory.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We’ll </a:t>
            </a:r>
            <a:r>
              <a:rPr lang="en-US" i="1" baseline="0" dirty="0" smtClean="0"/>
              <a:t>return</a:t>
            </a:r>
            <a:r>
              <a:rPr lang="en-US" baseline="0" dirty="0" smtClean="0"/>
              <a:t> to this repository often to illustrate concepts.</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37</a:t>
            </a:fld>
            <a:endParaRPr lang="en-US"/>
          </a:p>
        </p:txBody>
      </p:sp>
    </p:spTree>
    <p:extLst>
      <p:ext uri="{BB962C8B-B14F-4D97-AF65-F5344CB8AC3E}">
        <p14:creationId xmlns:p14="http://schemas.microsoft.com/office/powerpoint/2010/main" val="23163724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Git</a:t>
            </a:r>
            <a:r>
              <a:rPr lang="en-US" baseline="0" dirty="0" smtClean="0"/>
              <a:t> Object Database is a content-addressable </a:t>
            </a:r>
            <a:r>
              <a:rPr lang="en-US" baseline="0" dirty="0" err="1" smtClean="0"/>
              <a:t>filesystem</a:t>
            </a:r>
            <a:r>
              <a:rPr lang="en-US" baseline="0" dirty="0" smtClean="0"/>
              <a:t> in the back-end of git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38</a:t>
            </a:fld>
            <a:endParaRPr lang="en-US"/>
          </a:p>
        </p:txBody>
      </p:sp>
    </p:spTree>
    <p:extLst>
      <p:ext uri="{BB962C8B-B14F-4D97-AF65-F5344CB8AC3E}">
        <p14:creationId xmlns:p14="http://schemas.microsoft.com/office/powerpoint/2010/main" val="971721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give it some arbitrary content, and it stores it, hashes it, and gives you back the 40-char SHA1 hash key you can use to retrieve it again.</a:t>
            </a:r>
          </a:p>
          <a:p>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39</a:t>
            </a:fld>
            <a:endParaRPr lang="en-US"/>
          </a:p>
        </p:txBody>
      </p:sp>
    </p:spTree>
    <p:extLst>
      <p:ext uri="{BB962C8B-B14F-4D97-AF65-F5344CB8AC3E}">
        <p14:creationId xmlns:p14="http://schemas.microsoft.com/office/powerpoint/2010/main" val="971721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objects</a:t>
            </a:r>
            <a:r>
              <a:rPr lang="en-US" baseline="0" dirty="0" smtClean="0"/>
              <a:t> go in subdirectories under the objects directory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40</a:t>
            </a:fld>
            <a:endParaRPr lang="en-US"/>
          </a:p>
        </p:txBody>
      </p:sp>
    </p:spTree>
    <p:extLst>
      <p:ext uri="{BB962C8B-B14F-4D97-AF65-F5344CB8AC3E}">
        <p14:creationId xmlns:p14="http://schemas.microsoft.com/office/powerpoint/2010/main" val="971721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and when objects are stored</a:t>
            </a:r>
            <a:r>
              <a:rPr lang="en-US" baseline="0" dirty="0" smtClean="0"/>
              <a:t>, the first two characters of the SHA is the directory, and the remaining characters the filename</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41</a:t>
            </a:fld>
            <a:endParaRPr lang="en-US"/>
          </a:p>
        </p:txBody>
      </p:sp>
    </p:spTree>
    <p:extLst>
      <p:ext uri="{BB962C8B-B14F-4D97-AF65-F5344CB8AC3E}">
        <p14:creationId xmlns:p14="http://schemas.microsoft.com/office/powerpoint/2010/main" val="97172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here is the approximate breakdown.</a:t>
            </a:r>
            <a:endParaRPr lang="en-US" dirty="0" smtClean="0"/>
          </a:p>
          <a:p>
            <a:r>
              <a:rPr lang="en-US" dirty="0" smtClean="0"/>
              <a:t>the talk is mostly meant for those of you who already</a:t>
            </a:r>
            <a:r>
              <a:rPr lang="en-US" baseline="0" dirty="0" smtClean="0"/>
              <a:t> use git but don’t love it yet,</a:t>
            </a:r>
          </a:p>
          <a:p>
            <a:r>
              <a:rPr lang="en-US" baseline="0" dirty="0" smtClean="0"/>
              <a:t>though I do have a few slides on what git </a:t>
            </a:r>
            <a:r>
              <a:rPr lang="en-US" i="1" baseline="0" dirty="0" smtClean="0"/>
              <a:t>is</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4</a:t>
            </a:fld>
            <a:endParaRPr lang="en-US"/>
          </a:p>
        </p:txBody>
      </p:sp>
    </p:spTree>
    <p:extLst>
      <p:ext uri="{BB962C8B-B14F-4D97-AF65-F5344CB8AC3E}">
        <p14:creationId xmlns:p14="http://schemas.microsoft.com/office/powerpoint/2010/main" val="3255538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only four kinds of objects that Git stores during normal use.</a:t>
            </a:r>
          </a:p>
          <a:p>
            <a:r>
              <a:rPr lang="en-US" baseline="0" dirty="0" smtClean="0"/>
              <a:t>but first…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42</a:t>
            </a:fld>
            <a:endParaRPr lang="en-US"/>
          </a:p>
        </p:txBody>
      </p:sp>
    </p:spTree>
    <p:extLst>
      <p:ext uri="{BB962C8B-B14F-4D97-AF65-F5344CB8AC3E}">
        <p14:creationId xmlns:p14="http://schemas.microsoft.com/office/powerpoint/2010/main" val="971721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70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the way </a:t>
            </a:r>
            <a:r>
              <a:rPr lang="en-US" sz="2200" i="1" dirty="0" smtClean="0">
                <a:latin typeface="Lucida Grande" charset="0"/>
                <a:cs typeface="Lucida Grande" charset="0"/>
                <a:sym typeface="Lucida Grande" charset="0"/>
              </a:rPr>
              <a:t>all</a:t>
            </a:r>
            <a:r>
              <a:rPr lang="en-US" sz="2200" i="0" dirty="0" smtClean="0">
                <a:latin typeface="Lucida Grande" charset="0"/>
                <a:cs typeface="Lucida Grande" charset="0"/>
                <a:sym typeface="Lucida Grande" charset="0"/>
              </a:rPr>
              <a:t> objects are stored</a:t>
            </a:r>
            <a:endParaRPr lang="en-US" sz="2200" dirty="0">
              <a:latin typeface="Lucida Grande" charset="0"/>
              <a:cs typeface="Lucida Grande" charset="0"/>
              <a:sym typeface="Lucida Grande" charset="0"/>
            </a:endParaRPr>
          </a:p>
          <a:p>
            <a:endParaRPr lang="en-US" sz="2200" dirty="0">
              <a:latin typeface="Lucida Grande" charset="0"/>
              <a:cs typeface="Lucida Grande" charset="0"/>
              <a:sym typeface="Lucida Grande"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6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when the object database is given some content to store, it prepends a </a:t>
            </a:r>
            <a:r>
              <a:rPr lang="en-US" sz="2200" dirty="0">
                <a:latin typeface="Lucida Grande" charset="0"/>
                <a:cs typeface="Lucida Grande" charset="0"/>
                <a:sym typeface="Lucida Grande" charset="0"/>
              </a:rPr>
              <a:t>small </a:t>
            </a:r>
            <a:r>
              <a:rPr lang="en-US" sz="2200" dirty="0" smtClean="0">
                <a:latin typeface="Lucida Grande" charset="0"/>
                <a:cs typeface="Lucida Grande" charset="0"/>
                <a:sym typeface="Lucida Grande" charset="0"/>
              </a:rPr>
              <a:t>header, which is</a:t>
            </a:r>
            <a:endParaRPr lang="en-US" sz="2200" dirty="0">
              <a:latin typeface="Lucida Grande" charset="0"/>
              <a:cs typeface="Lucida Grande" charset="0"/>
              <a:sym typeface="Lucida Grande"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8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2200" dirty="0">
              <a:latin typeface="Lucida Grande" charset="0"/>
              <a:cs typeface="Lucida Grande" charset="0"/>
              <a:sym typeface="Lucida Grande"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2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it then calculates the sha1 value of that new content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which is how it will refer to it from now on (like an </a:t>
            </a:r>
            <a:r>
              <a:rPr lang="en-US" sz="2200" dirty="0" err="1" smtClean="0">
                <a:latin typeface="Lucida Grande" charset="0"/>
                <a:cs typeface="Lucida Grande" charset="0"/>
                <a:sym typeface="Lucida Grande" charset="0"/>
              </a:rPr>
              <a:t>inode</a:t>
            </a:r>
            <a:r>
              <a:rPr lang="en-US" sz="2200" dirty="0" smtClean="0">
                <a:latin typeface="Lucida Grande" charset="0"/>
                <a:cs typeface="Lucida Grande" charset="0"/>
                <a:sym typeface="Lucida Grande" charset="0"/>
              </a:rPr>
              <a:t> number)</a:t>
            </a:r>
            <a:endParaRPr lang="en-US" sz="2200" dirty="0">
              <a:latin typeface="Lucida Grande" charset="0"/>
              <a:cs typeface="Lucida Grande" charset="0"/>
              <a:sym typeface="Lucida Grande"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6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then </a:t>
            </a:r>
            <a:r>
              <a:rPr lang="en-US" sz="2200" dirty="0" err="1" smtClean="0">
                <a:latin typeface="Lucida Grande" charset="0"/>
                <a:cs typeface="Lucida Grande" charset="0"/>
                <a:sym typeface="Lucida Grande" charset="0"/>
              </a:rPr>
              <a:t>zlib</a:t>
            </a:r>
            <a:r>
              <a:rPr lang="en-US" sz="2200" dirty="0" smtClean="0">
                <a:latin typeface="Lucida Grande" charset="0"/>
                <a:cs typeface="Lucida Grande" charset="0"/>
                <a:sym typeface="Lucida Grande" charset="0"/>
              </a:rPr>
              <a:t>::deflates it,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8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determines it</a:t>
            </a:r>
            <a:r>
              <a:rPr lang="ja-JP" altLang="en-US" sz="2200" dirty="0" smtClean="0">
                <a:latin typeface="Arial"/>
                <a:cs typeface="Lucida Grande" charset="0"/>
                <a:sym typeface="Lucida Grande" charset="0"/>
              </a:rPr>
              <a:t>’</a:t>
            </a:r>
            <a:r>
              <a:rPr lang="en-US" sz="2200" dirty="0" smtClean="0">
                <a:latin typeface="Lucida Grande" charset="0"/>
                <a:cs typeface="Lucida Grande" charset="0"/>
                <a:sym typeface="Lucida Grande" charset="0"/>
              </a:rPr>
              <a:t>s path by the first two characters and the rest of the </a:t>
            </a:r>
            <a:r>
              <a:rPr lang="en-US" sz="2200" dirty="0" err="1" smtClean="0">
                <a:latin typeface="Lucida Grande" charset="0"/>
                <a:cs typeface="Lucida Grande" charset="0"/>
                <a:sym typeface="Lucida Grande" charset="0"/>
              </a:rPr>
              <a:t>sha</a:t>
            </a:r>
            <a:endParaRPr lang="en-US" sz="2200" dirty="0">
              <a:latin typeface="Lucida Grande" charset="0"/>
              <a:cs typeface="Lucida Grande" charset="0"/>
              <a:sym typeface="Lucida Grande"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07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and stores the compressed data in the object database directory.</a:t>
            </a:r>
            <a:endParaRPr lang="en-US" sz="2200" dirty="0">
              <a:latin typeface="Lucida Grande" charset="0"/>
              <a:cs typeface="Lucida Grande" charset="0"/>
              <a:sym typeface="Lucida Grande"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07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this is referred</a:t>
            </a:r>
            <a:r>
              <a:rPr lang="en-US" sz="2200" baseline="0" dirty="0" smtClean="0">
                <a:latin typeface="Lucida Grande" charset="0"/>
                <a:cs typeface="Lucida Grande" charset="0"/>
                <a:sym typeface="Lucida Grande" charset="0"/>
              </a:rPr>
              <a:t> to as the “loose” format</a:t>
            </a:r>
            <a:endParaRPr lang="en-US" sz="2200" dirty="0">
              <a:latin typeface="Lucida Grande" charset="0"/>
              <a:cs typeface="Lucida Grande" charset="0"/>
              <a:sym typeface="Lucida Grande" charset="0"/>
            </a:endParaRPr>
          </a:p>
          <a:p>
            <a:endParaRPr lang="en-US" sz="2200" dirty="0">
              <a:latin typeface="Lucida Grande" charset="0"/>
              <a:cs typeface="Lucida Grande" charset="0"/>
              <a:sym typeface="Lucida Grande"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first, is a version control system. it was designed</a:t>
            </a:r>
            <a:r>
              <a:rPr lang="en-US" baseline="0" dirty="0" smtClean="0"/>
              <a:t> to solve two major problems</a:t>
            </a:r>
            <a:endParaRPr lang="en-US" dirty="0" smtClean="0"/>
          </a:p>
          <a:p>
            <a:r>
              <a:rPr lang="en-US" dirty="0" smtClean="0"/>
              <a:t>versioning</a:t>
            </a:r>
            <a:r>
              <a:rPr lang="en-US" baseline="0" dirty="0" smtClean="0"/>
              <a:t> - </a:t>
            </a:r>
            <a:r>
              <a:rPr lang="en-US" dirty="0" smtClean="0"/>
              <a:t>you need to keep history of your content so you can e.g., go back… or branch off to try new things… remember what you've done… try to figure out what someone else has done...</a:t>
            </a:r>
          </a:p>
          <a:p>
            <a:r>
              <a:rPr lang="en-US" dirty="0" smtClean="0"/>
              <a:t>collaboration</a:t>
            </a:r>
            <a:r>
              <a:rPr lang="en-US" baseline="0" dirty="0" smtClean="0"/>
              <a:t> -</a:t>
            </a:r>
            <a:r>
              <a:rPr lang="en-US" dirty="0" smtClean="0"/>
              <a:t> you need to work together with other people on a project without emailing files back and forth or overwriting each other's changes</a:t>
            </a:r>
          </a:p>
          <a:p>
            <a:r>
              <a:rPr lang="en-US" dirty="0" smtClean="0"/>
              <a:t>other things git is:</a:t>
            </a:r>
            <a:r>
              <a:rPr lang="en-US" baseline="0" dirty="0" smtClean="0"/>
              <a:t> a very simple content tracker, a key/value object database with a </a:t>
            </a:r>
            <a:r>
              <a:rPr lang="en-US" baseline="0" dirty="0" err="1" smtClean="0"/>
              <a:t>vcs</a:t>
            </a:r>
            <a:r>
              <a:rPr lang="en-US" baseline="0" dirty="0" smtClean="0"/>
              <a:t> front-end, and a toolkit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5</a:t>
            </a:fld>
            <a:endParaRPr lang="en-US"/>
          </a:p>
        </p:txBody>
      </p:sp>
    </p:spTree>
    <p:extLst>
      <p:ext uri="{BB962C8B-B14F-4D97-AF65-F5344CB8AC3E}">
        <p14:creationId xmlns:p14="http://schemas.microsoft.com/office/powerpoint/2010/main" val="16468446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objects occasionally get stored another way</a:t>
            </a:r>
          </a:p>
          <a:p>
            <a:r>
              <a:rPr lang="en-US" sz="2200" dirty="0" smtClean="0">
                <a:latin typeface="Lucida Grande" charset="0"/>
                <a:cs typeface="Lucida Grande" charset="0"/>
                <a:sym typeface="Lucida Grande" charset="0"/>
              </a:rPr>
              <a:t>Every once in a while</a:t>
            </a:r>
            <a:r>
              <a:rPr lang="en-US" sz="2200" baseline="0" dirty="0" smtClean="0">
                <a:latin typeface="Lucida Grande" charset="0"/>
                <a:cs typeface="Lucida Grande" charset="0"/>
                <a:sym typeface="Lucida Grande" charset="0"/>
              </a:rPr>
              <a:t>, the garbage collector is run automatically. </a:t>
            </a:r>
            <a:endParaRPr lang="en-US" sz="2200" dirty="0">
              <a:latin typeface="Lucida Grande" charset="0"/>
              <a:cs typeface="Lucida Grande" charset="0"/>
              <a:sym typeface="Lucida Grande"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68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Many</a:t>
            </a:r>
            <a:r>
              <a:rPr lang="en-US" sz="2200" baseline="0" dirty="0" smtClean="0">
                <a:latin typeface="Lucida Grande" charset="0"/>
                <a:cs typeface="Lucida Grande" charset="0"/>
                <a:sym typeface="Lucida Grande" charset="0"/>
              </a:rPr>
              <a:t> housekeeping tasks are done, </a:t>
            </a:r>
            <a:endParaRPr lang="en-US" sz="2200" dirty="0">
              <a:latin typeface="Lucida Grande" charset="0"/>
              <a:cs typeface="Lucida Grande" charset="0"/>
              <a:sym typeface="Lucida Grande"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88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baseline="0" dirty="0" smtClean="0">
                <a:latin typeface="Lucida Grande" charset="0"/>
                <a:cs typeface="Lucida Grande" charset="0"/>
                <a:sym typeface="Lucida Grande" charset="0"/>
              </a:rPr>
              <a:t>one of which is that whenever git can detect that a bunch of snapshots are of the same file with minor differences,</a:t>
            </a:r>
            <a:endParaRPr lang="en-US" sz="2200" dirty="0" smtClean="0">
              <a:latin typeface="Lucida Grande" charset="0"/>
              <a:cs typeface="Lucida Grande" charset="0"/>
              <a:sym typeface="Lucida Grande"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0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It will collect and delta-compress them into a “pack” file and index.</a:t>
            </a:r>
            <a:endParaRPr lang="en-US" sz="2200" dirty="0">
              <a:latin typeface="Lucida Grande" charset="0"/>
              <a:cs typeface="Lucida Grande" charset="0"/>
              <a:sym typeface="Lucida Grande" charset="0"/>
            </a:endParaRPr>
          </a:p>
          <a:p>
            <a:endParaRPr lang="en-US" sz="2200" dirty="0">
              <a:latin typeface="Lucida Grande" charset="0"/>
              <a:cs typeface="Lucida Grande" charset="0"/>
              <a:sym typeface="Lucida Grande"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0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These</a:t>
            </a:r>
            <a:r>
              <a:rPr lang="en-US" sz="2200" baseline="0" dirty="0" smtClean="0">
                <a:latin typeface="Lucida Grande" charset="0"/>
                <a:cs typeface="Lucida Grande" charset="0"/>
                <a:sym typeface="Lucida Grande" charset="0"/>
              </a:rPr>
              <a:t> are stored separately from the loose objects, in .git/objects/pack. </a:t>
            </a:r>
            <a:endParaRPr lang="en-US" sz="2200" dirty="0">
              <a:latin typeface="Lucida Grande" charset="0"/>
              <a:cs typeface="Lucida Grande" charset="0"/>
              <a:sym typeface="Lucida Grande" charset="0"/>
            </a:endParaRPr>
          </a:p>
          <a:p>
            <a:endParaRPr lang="en-US" sz="2200" dirty="0">
              <a:latin typeface="Lucida Grande" charset="0"/>
              <a:cs typeface="Lucida Grande" charset="0"/>
              <a:sym typeface="Lucida Grande"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0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As you’ve probably</a:t>
            </a:r>
            <a:r>
              <a:rPr lang="en-US" sz="2200" baseline="0" dirty="0" smtClean="0">
                <a:latin typeface="Lucida Grande" charset="0"/>
                <a:cs typeface="Lucida Grande" charset="0"/>
                <a:sym typeface="Lucida Grande" charset="0"/>
              </a:rPr>
              <a:t> guessed, this is called the “packed” format.</a:t>
            </a:r>
            <a:endParaRPr lang="en-US" sz="2200" dirty="0">
              <a:latin typeface="Lucida Grande" charset="0"/>
              <a:cs typeface="Lucida Grande" charset="0"/>
              <a:sym typeface="Lucida Grande" charset="0"/>
            </a:endParaRPr>
          </a:p>
          <a:p>
            <a:endParaRPr lang="en-US" sz="2200" dirty="0">
              <a:latin typeface="Lucida Grande" charset="0"/>
              <a:cs typeface="Lucida Grande" charset="0"/>
              <a:sym typeface="Lucida Grande"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70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now</a:t>
            </a:r>
            <a:r>
              <a:rPr lang="en-US" sz="2200" baseline="0" dirty="0" smtClean="0">
                <a:latin typeface="Lucida Grande" charset="0"/>
                <a:cs typeface="Lucida Grande" charset="0"/>
                <a:sym typeface="Lucida Grande" charset="0"/>
              </a:rPr>
              <a:t> back to this</a:t>
            </a:r>
          </a:p>
          <a:p>
            <a:r>
              <a:rPr lang="en-US" sz="2200" baseline="0" dirty="0" smtClean="0">
                <a:latin typeface="Lucida Grande" charset="0"/>
                <a:cs typeface="Lucida Grande" charset="0"/>
                <a:sym typeface="Lucida Grande" charset="0"/>
              </a:rPr>
              <a:t>there are only four types of git objects that can be stored in the database</a:t>
            </a:r>
            <a:endParaRPr lang="en-US" sz="2200" dirty="0">
              <a:latin typeface="Lucida Grande" charset="0"/>
              <a:cs typeface="Lucida Grande" charset="0"/>
              <a:sym typeface="Lucida Grande"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1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 blob</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3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 tree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 commit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creation of </a:t>
            </a:r>
            <a:r>
              <a:rPr lang="en-US" dirty="0" err="1" smtClean="0"/>
              <a:t>linus</a:t>
            </a:r>
            <a:r>
              <a:rPr lang="en-US" dirty="0" smtClean="0"/>
              <a:t> </a:t>
            </a:r>
            <a:r>
              <a:rPr lang="en-US" dirty="0" err="1" smtClean="0"/>
              <a:t>torvalds</a:t>
            </a:r>
            <a:r>
              <a:rPr lang="en-US" dirty="0" smtClean="0"/>
              <a:t>,</a:t>
            </a:r>
            <a:r>
              <a:rPr lang="en-US" baseline="0" dirty="0" smtClean="0"/>
              <a:t> to serve the needs of the </a:t>
            </a:r>
            <a:r>
              <a:rPr lang="en-US" baseline="0" dirty="0" err="1" smtClean="0"/>
              <a:t>linux</a:t>
            </a:r>
            <a:r>
              <a:rPr lang="en-US" baseline="0" dirty="0" smtClean="0"/>
              <a:t> kernel</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6</a:t>
            </a:fld>
            <a:endParaRPr lang="en-US"/>
          </a:p>
        </p:txBody>
      </p:sp>
    </p:spTree>
    <p:extLst>
      <p:ext uri="{BB962C8B-B14F-4D97-AF65-F5344CB8AC3E}">
        <p14:creationId xmlns:p14="http://schemas.microsoft.com/office/powerpoint/2010/main" val="16468446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73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and the tag.  first, we</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ll cover</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93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 blob</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14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If</a:t>
            </a:r>
            <a:r>
              <a:rPr lang="en-US" sz="2200" baseline="0" dirty="0" smtClean="0">
                <a:latin typeface="Lucida Grande" charset="0"/>
                <a:cs typeface="Lucida Grande" charset="0"/>
                <a:sym typeface="Lucida Grande" charset="0"/>
              </a:rPr>
              <a:t> you have a working directory that looks like this,</a:t>
            </a:r>
            <a:endParaRPr lang="en-US" sz="2200" dirty="0">
              <a:latin typeface="Lucida Grande" charset="0"/>
              <a:cs typeface="Lucida Grande" charset="0"/>
              <a:sym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14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Then</a:t>
            </a:r>
            <a:r>
              <a:rPr lang="en-US" sz="2200" baseline="0" dirty="0" smtClean="0">
                <a:latin typeface="Lucida Grande" charset="0"/>
                <a:cs typeface="Lucida Grande" charset="0"/>
                <a:sym typeface="Lucida Grande" charset="0"/>
              </a:rPr>
              <a:t> the blobs are the git object database equivalent of the files.</a:t>
            </a:r>
            <a:endParaRPr lang="en-US" sz="2200" dirty="0">
              <a:latin typeface="Lucida Grande" charset="0"/>
              <a:cs typeface="Lucida Grande" charset="0"/>
              <a:sym typeface="Lucida Grande"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say you have a little README file in</a:t>
            </a:r>
            <a:r>
              <a:rPr lang="en-US" baseline="0" dirty="0" smtClean="0"/>
              <a:t> a project called “</a:t>
            </a:r>
            <a:r>
              <a:rPr lang="en-US" baseline="0" dirty="0" err="1" smtClean="0"/>
              <a:t>SimpleGit</a:t>
            </a:r>
            <a:r>
              <a:rPr lang="en-US" baseline="0" dirty="0" smtClean="0"/>
              <a:t>”, and you’ve committed it to the repository.</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66</a:t>
            </a:fld>
            <a:endParaRPr lang="en-US"/>
          </a:p>
        </p:txBody>
      </p:sp>
    </p:spTree>
    <p:extLst>
      <p:ext uri="{BB962C8B-B14F-4D97-AF65-F5344CB8AC3E}">
        <p14:creationId xmlns:p14="http://schemas.microsoft.com/office/powerpoint/2010/main" val="22128222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content is</a:t>
            </a:r>
            <a:r>
              <a:rPr lang="en-US" baseline="0" dirty="0" smtClean="0"/>
              <a:t> simply text,</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67</a:t>
            </a:fld>
            <a:endParaRPr lang="en-US"/>
          </a:p>
        </p:txBody>
      </p:sp>
    </p:spTree>
    <p:extLst>
      <p:ext uri="{BB962C8B-B14F-4D97-AF65-F5344CB8AC3E}">
        <p14:creationId xmlns:p14="http://schemas.microsoft.com/office/powerpoint/2010/main" val="3121581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the header has</a:t>
            </a:r>
            <a:r>
              <a:rPr lang="en-US" baseline="0" dirty="0" smtClean="0"/>
              <a:t> the string “blob”, a space, the content size, and a null-byte,</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68</a:t>
            </a:fld>
            <a:endParaRPr lang="en-US"/>
          </a:p>
        </p:txBody>
      </p:sp>
    </p:spTree>
    <p:extLst>
      <p:ext uri="{BB962C8B-B14F-4D97-AF65-F5344CB8AC3E}">
        <p14:creationId xmlns:p14="http://schemas.microsoft.com/office/powerpoint/2010/main" val="2189290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compressed, </a:t>
            </a:r>
            <a:endParaRPr lang="en-US" dirty="0"/>
          </a:p>
        </p:txBody>
      </p:sp>
      <p:sp>
        <p:nvSpPr>
          <p:cNvPr id="4" name="Slide Number Placeholder 3"/>
          <p:cNvSpPr>
            <a:spLocks noGrp="1"/>
          </p:cNvSpPr>
          <p:nvPr>
            <p:ph type="sldNum" sz="quarter" idx="10"/>
          </p:nvPr>
        </p:nvSpPr>
        <p:spPr/>
        <p:txBody>
          <a:bodyPr/>
          <a:lstStyle/>
          <a:p>
            <a:fld id="{9E53D42D-E9D0-B943-826E-098619FF446B}" type="slidenum">
              <a:rPr lang="en-US" smtClean="0"/>
              <a:t>69</a:t>
            </a:fld>
            <a:endParaRPr lang="en-US"/>
          </a:p>
        </p:txBody>
      </p:sp>
    </p:spTree>
    <p:extLst>
      <p:ext uri="{BB962C8B-B14F-4D97-AF65-F5344CB8AC3E}">
        <p14:creationId xmlns:p14="http://schemas.microsoft.com/office/powerpoint/2010/main" val="9568799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handed to the Git Object Database, where it’s assigned a SHA.</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70</a:t>
            </a:fld>
            <a:endParaRPr lang="en-US"/>
          </a:p>
        </p:txBody>
      </p:sp>
    </p:spTree>
    <p:extLst>
      <p:ext uri="{BB962C8B-B14F-4D97-AF65-F5344CB8AC3E}">
        <p14:creationId xmlns:p14="http://schemas.microsoft.com/office/powerpoint/2010/main" val="39106654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85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Next up, </a:t>
            </a:r>
            <a:endParaRPr lang="en-US" sz="2200" dirty="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Git is</a:t>
            </a:r>
            <a:r>
              <a:rPr lang="en-US" baseline="0" dirty="0" smtClean="0"/>
              <a:t> a toolkit of about 152 commands…</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7</a:t>
            </a:fld>
            <a:endParaRPr lang="en-US"/>
          </a:p>
        </p:txBody>
      </p:sp>
    </p:spTree>
    <p:extLst>
      <p:ext uri="{BB962C8B-B14F-4D97-AF65-F5344CB8AC3E}">
        <p14:creationId xmlns:p14="http://schemas.microsoft.com/office/powerpoint/2010/main" val="16939000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06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Trees</a:t>
            </a:r>
            <a:endParaRPr lang="en-US" sz="2200" dirty="0">
              <a:latin typeface="Lucida Grande" charset="0"/>
              <a:cs typeface="Lucida Grande" charset="0"/>
              <a:sym typeface="Lucida Grande"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2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if the files correspond to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blob</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47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 directories are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trees</a:t>
            </a:r>
            <a:r>
              <a:rPr lang="ja-JP" altLang="en-US" sz="2200">
                <a:latin typeface="Arial"/>
                <a:cs typeface="Lucida Grande" charset="0"/>
                <a:sym typeface="Lucida Grande" charset="0"/>
              </a:rPr>
              <a:t>”</a:t>
            </a:r>
            <a:endParaRPr lang="en-US" sz="2200">
              <a:latin typeface="Lucida Grande" charset="0"/>
              <a:cs typeface="Lucida Grande" charset="0"/>
              <a:sym typeface="Lucida Grande"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67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this.  for you posix geeks, they are sort of a combination of</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88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 posix directory data</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0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and a subset of the inode information itself, smushed together into one object</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2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now, the third object is the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commit</a:t>
            </a:r>
            <a:r>
              <a:rPr lang="ja-JP" altLang="en-US" sz="2200">
                <a:latin typeface="Arial"/>
                <a:cs typeface="Lucida Grande" charset="0"/>
                <a:sym typeface="Lucida Grande" charset="0"/>
              </a:rPr>
              <a:t>”</a:t>
            </a:r>
            <a:endParaRPr lang="en-US" sz="2200">
              <a:latin typeface="Lucida Grande" charset="0"/>
              <a:cs typeface="Lucida Grande" charset="0"/>
              <a:sym typeface="Lucida Grande"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4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now, the third object is the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commit</a:t>
            </a:r>
            <a:r>
              <a:rPr lang="ja-JP" altLang="en-US" sz="2200">
                <a:latin typeface="Arial"/>
                <a:cs typeface="Lucida Grande" charset="0"/>
                <a:sym typeface="Lucida Grande" charset="0"/>
              </a:rPr>
              <a:t>”</a:t>
            </a:r>
            <a:endParaRPr lang="en-US" sz="2200">
              <a:latin typeface="Lucida Grande" charset="0"/>
              <a:cs typeface="Lucida Grande" charset="0"/>
              <a:sym typeface="Lucida Grande"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7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commit object points to the root tree of your project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9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and stores a bunch of meta-information about that particular snapshot of content, including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most of which are not useful to humans, and exist mostly to be run by other commands and scripts.</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8</a:t>
            </a:fld>
            <a:endParaRPr lang="en-US"/>
          </a:p>
        </p:txBody>
      </p:sp>
    </p:spTree>
    <p:extLst>
      <p:ext uri="{BB962C8B-B14F-4D97-AF65-F5344CB8AC3E}">
        <p14:creationId xmlns:p14="http://schemas.microsoft.com/office/powerpoint/2010/main" val="34389529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1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 commit message</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3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 author and committer and the date-times it was authored and committed</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5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pointer to the previous commit or commits (if it is a merge)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7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and a pointer to the root tree of the project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9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which gives us a directed acyclic graph like this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1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no now, we come to the last object, the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tag</a:t>
            </a:r>
            <a:r>
              <a:rPr lang="ja-JP" altLang="en-US" sz="2200">
                <a:latin typeface="Arial"/>
                <a:cs typeface="Lucida Grande" charset="0"/>
                <a:sym typeface="Lucida Grande" charset="0"/>
              </a:rPr>
              <a:t>”</a:t>
            </a:r>
            <a:endParaRPr lang="en-US" sz="2200">
              <a:latin typeface="Lucida Grande" charset="0"/>
              <a:cs typeface="Lucida Grande" charset="0"/>
              <a:sym typeface="Lucida Grande"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3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no now, we come to the last object, the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tag</a:t>
            </a:r>
            <a:r>
              <a:rPr lang="ja-JP" altLang="en-US" sz="2200">
                <a:latin typeface="Arial"/>
                <a:cs typeface="Lucida Grande" charset="0"/>
                <a:sym typeface="Lucida Grande" charset="0"/>
              </a:rPr>
              <a:t>”</a:t>
            </a:r>
            <a:endParaRPr lang="en-US" sz="2200">
              <a:latin typeface="Lucida Grande" charset="0"/>
              <a:cs typeface="Lucida Grande" charset="0"/>
              <a:sym typeface="Lucida Grande"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5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tag object points to a commit, to provide a way to reference a commit object by a human readable string, rather than a sha value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7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 commit object contains</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9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tag message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These are referred to as “the plumbing</a:t>
            </a:r>
            <a:r>
              <a:rPr lang="en-US" baseline="0" dirty="0" smtClean="0"/>
              <a:t> commands</a:t>
            </a:r>
            <a:r>
              <a:rPr lang="en-US" dirty="0" smtClean="0"/>
              <a:t>”, and we’ll only get</a:t>
            </a:r>
            <a:r>
              <a:rPr lang="en-US" baseline="0" dirty="0" smtClean="0"/>
              <a:t> into a couple of these</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9</a:t>
            </a:fld>
            <a:endParaRPr lang="en-US"/>
          </a:p>
        </p:txBody>
      </p:sp>
    </p:spTree>
    <p:extLst>
      <p:ext uri="{BB962C8B-B14F-4D97-AF65-F5344CB8AC3E}">
        <p14:creationId xmlns:p14="http://schemas.microsoft.com/office/powerpoint/2010/main" val="25800315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1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tagger and date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3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tag string</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856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and the object you</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re tagging, which is normally a commit</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I intend to rapidly reconnect all this theoretical information to our concrete repository.</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95</a:t>
            </a:fld>
            <a:endParaRPr lang="en-US"/>
          </a:p>
        </p:txBody>
      </p:sp>
    </p:spTree>
    <p:extLst>
      <p:ext uri="{BB962C8B-B14F-4D97-AF65-F5344CB8AC3E}">
        <p14:creationId xmlns:p14="http://schemas.microsoft.com/office/powerpoint/2010/main" val="23163724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a:t>
            </a:r>
            <a:r>
              <a:rPr lang="en-US" baseline="0" dirty="0" smtClean="0"/>
              <a:t> we’ll add an annotated tag, which adds a new object to the object database.</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96</a:t>
            </a:fld>
            <a:endParaRPr lang="en-US"/>
          </a:p>
        </p:txBody>
      </p:sp>
    </p:spTree>
    <p:extLst>
      <p:ext uri="{BB962C8B-B14F-4D97-AF65-F5344CB8AC3E}">
        <p14:creationId xmlns:p14="http://schemas.microsoft.com/office/powerpoint/2010/main" val="23163724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we’ll peek</a:t>
            </a:r>
            <a:r>
              <a:rPr lang="en-US" baseline="0" dirty="0" smtClean="0"/>
              <a:t> into each of these objects to give you an intuition about what git is doing for you with these commands.</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97</a:t>
            </a:fld>
            <a:endParaRPr lang="en-US"/>
          </a:p>
        </p:txBody>
      </p:sp>
    </p:spTree>
    <p:extLst>
      <p:ext uri="{BB962C8B-B14F-4D97-AF65-F5344CB8AC3E}">
        <p14:creationId xmlns:p14="http://schemas.microsoft.com/office/powerpoint/2010/main" val="23163724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cat-file</a:t>
            </a:r>
            <a:r>
              <a:rPr lang="en-US" baseline="0" dirty="0" smtClean="0"/>
              <a:t> –p is a plumbing command that allows you to peek into a commit given its SHA.</a:t>
            </a:r>
          </a:p>
          <a:p>
            <a:r>
              <a:rPr lang="en-US" baseline="0" dirty="0" smtClean="0"/>
              <a:t>It just so happens that the object I asked to see was the tag, which shows what object it points to, some meta information, and the annotation message, as discussed earlier.</a:t>
            </a:r>
          </a:p>
        </p:txBody>
      </p:sp>
      <p:sp>
        <p:nvSpPr>
          <p:cNvPr id="4" name="Slide Number Placeholder 3"/>
          <p:cNvSpPr>
            <a:spLocks noGrp="1"/>
          </p:cNvSpPr>
          <p:nvPr>
            <p:ph type="sldNum" sz="quarter" idx="10"/>
          </p:nvPr>
        </p:nvSpPr>
        <p:spPr/>
        <p:txBody>
          <a:bodyPr/>
          <a:lstStyle/>
          <a:p>
            <a:fld id="{9E53D42D-E9D0-B943-826E-098619FF446B}" type="slidenum">
              <a:rPr lang="en-US" smtClean="0"/>
              <a:t>99</a:t>
            </a:fld>
            <a:endParaRPr lang="en-US"/>
          </a:p>
        </p:txBody>
      </p:sp>
    </p:spTree>
    <p:extLst>
      <p:ext uri="{BB962C8B-B14F-4D97-AF65-F5344CB8AC3E}">
        <p14:creationId xmlns:p14="http://schemas.microsoft.com/office/powerpoint/2010/main" val="37116867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we’ll open the object it points to, which </a:t>
            </a:r>
            <a:r>
              <a:rPr lang="en-US" i="1" baseline="0" dirty="0" smtClean="0"/>
              <a:t>should</a:t>
            </a:r>
            <a:r>
              <a:rPr lang="en-US" baseline="0" dirty="0" smtClean="0"/>
              <a:t> be the commit…</a:t>
            </a:r>
          </a:p>
        </p:txBody>
      </p:sp>
      <p:sp>
        <p:nvSpPr>
          <p:cNvPr id="4" name="Slide Number Placeholder 3"/>
          <p:cNvSpPr>
            <a:spLocks noGrp="1"/>
          </p:cNvSpPr>
          <p:nvPr>
            <p:ph type="sldNum" sz="quarter" idx="10"/>
          </p:nvPr>
        </p:nvSpPr>
        <p:spPr/>
        <p:txBody>
          <a:bodyPr/>
          <a:lstStyle/>
          <a:p>
            <a:fld id="{9E53D42D-E9D0-B943-826E-098619FF446B}" type="slidenum">
              <a:rPr lang="en-US" smtClean="0"/>
              <a:t>100</a:t>
            </a:fld>
            <a:endParaRPr lang="en-US"/>
          </a:p>
        </p:txBody>
      </p:sp>
    </p:spTree>
    <p:extLst>
      <p:ext uri="{BB962C8B-B14F-4D97-AF65-F5344CB8AC3E}">
        <p14:creationId xmlns:p14="http://schemas.microsoft.com/office/powerpoint/2010/main" val="37116867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101</a:t>
            </a:fld>
            <a:endParaRPr lang="en-US"/>
          </a:p>
        </p:txBody>
      </p:sp>
    </p:spTree>
    <p:extLst>
      <p:ext uri="{BB962C8B-B14F-4D97-AF65-F5344CB8AC3E}">
        <p14:creationId xmlns:p14="http://schemas.microsoft.com/office/powerpoint/2010/main" val="37116867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a:t>
            </a:r>
          </a:p>
          <a:p>
            <a:r>
              <a:rPr lang="en-US" dirty="0" smtClean="0"/>
              <a:t>The</a:t>
            </a:r>
            <a:r>
              <a:rPr lang="en-US" baseline="0" dirty="0" smtClean="0"/>
              <a:t> commit contains the SHA of the tree </a:t>
            </a:r>
            <a:r>
              <a:rPr lang="en-US" i="1" baseline="0" dirty="0" smtClean="0"/>
              <a:t>it</a:t>
            </a:r>
            <a:r>
              <a:rPr lang="en-US" i="0" baseline="0" dirty="0" smtClean="0"/>
              <a:t> points to, some meta information, and the commit message.</a:t>
            </a:r>
            <a:endParaRPr lang="en-US" dirty="0" smtClean="0"/>
          </a:p>
        </p:txBody>
      </p:sp>
      <p:sp>
        <p:nvSpPr>
          <p:cNvPr id="4" name="Slide Number Placeholder 3"/>
          <p:cNvSpPr>
            <a:spLocks noGrp="1"/>
          </p:cNvSpPr>
          <p:nvPr>
            <p:ph type="sldNum" sz="quarter" idx="10"/>
          </p:nvPr>
        </p:nvSpPr>
        <p:spPr/>
        <p:txBody>
          <a:bodyPr/>
          <a:lstStyle/>
          <a:p>
            <a:fld id="{9E53D42D-E9D0-B943-826E-098619FF446B}" type="slidenum">
              <a:rPr lang="en-US" smtClean="0"/>
              <a:t>102</a:t>
            </a:fld>
            <a:endParaRPr lang="en-US"/>
          </a:p>
        </p:txBody>
      </p:sp>
    </p:spTree>
    <p:extLst>
      <p:ext uri="{BB962C8B-B14F-4D97-AF65-F5344CB8AC3E}">
        <p14:creationId xmlns:p14="http://schemas.microsoft.com/office/powerpoint/2010/main" val="3711686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3AB89F-A009-BE4A-9BC7-3FBAAB51FF34}"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0AA5E-5A9A-1C49-BAB3-856C43AD1FA2}" type="slidenum">
              <a:rPr lang="en-US" smtClean="0"/>
              <a:t>‹#›</a:t>
            </a:fld>
            <a:endParaRPr lang="en-US"/>
          </a:p>
        </p:txBody>
      </p:sp>
    </p:spTree>
    <p:extLst>
      <p:ext uri="{BB962C8B-B14F-4D97-AF65-F5344CB8AC3E}">
        <p14:creationId xmlns:p14="http://schemas.microsoft.com/office/powerpoint/2010/main" val="3277620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3AB89F-A009-BE4A-9BC7-3FBAAB51FF34}"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0AA5E-5A9A-1C49-BAB3-856C43AD1FA2}" type="slidenum">
              <a:rPr lang="en-US" smtClean="0"/>
              <a:t>‹#›</a:t>
            </a:fld>
            <a:endParaRPr lang="en-US"/>
          </a:p>
        </p:txBody>
      </p:sp>
    </p:spTree>
    <p:extLst>
      <p:ext uri="{BB962C8B-B14F-4D97-AF65-F5344CB8AC3E}">
        <p14:creationId xmlns:p14="http://schemas.microsoft.com/office/powerpoint/2010/main" val="181197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3AB89F-A009-BE4A-9BC7-3FBAAB51FF34}"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0AA5E-5A9A-1C49-BAB3-856C43AD1FA2}" type="slidenum">
              <a:rPr lang="en-US" smtClean="0"/>
              <a:t>‹#›</a:t>
            </a:fld>
            <a:endParaRPr lang="en-US"/>
          </a:p>
        </p:txBody>
      </p:sp>
    </p:spTree>
    <p:extLst>
      <p:ext uri="{BB962C8B-B14F-4D97-AF65-F5344CB8AC3E}">
        <p14:creationId xmlns:p14="http://schemas.microsoft.com/office/powerpoint/2010/main" val="2179831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3AB89F-A009-BE4A-9BC7-3FBAAB51FF34}"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0AA5E-5A9A-1C49-BAB3-856C43AD1FA2}" type="slidenum">
              <a:rPr lang="en-US" smtClean="0"/>
              <a:t>‹#›</a:t>
            </a:fld>
            <a:endParaRPr lang="en-US"/>
          </a:p>
        </p:txBody>
      </p:sp>
    </p:spTree>
    <p:extLst>
      <p:ext uri="{BB962C8B-B14F-4D97-AF65-F5344CB8AC3E}">
        <p14:creationId xmlns:p14="http://schemas.microsoft.com/office/powerpoint/2010/main" val="2282040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3AB89F-A009-BE4A-9BC7-3FBAAB51FF34}" type="datetimeFigureOut">
              <a:rPr lang="en-US" smtClean="0"/>
              <a:t>1/15/13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0AA5E-5A9A-1C49-BAB3-856C43AD1FA2}" type="slidenum">
              <a:rPr lang="en-US" smtClean="0"/>
              <a:t>‹#›</a:t>
            </a:fld>
            <a:endParaRPr lang="en-US"/>
          </a:p>
        </p:txBody>
      </p:sp>
    </p:spTree>
    <p:extLst>
      <p:ext uri="{BB962C8B-B14F-4D97-AF65-F5344CB8AC3E}">
        <p14:creationId xmlns:p14="http://schemas.microsoft.com/office/powerpoint/2010/main" val="2238170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3AB89F-A009-BE4A-9BC7-3FBAAB51FF34}" type="datetimeFigureOut">
              <a:rPr lang="en-US" smtClean="0"/>
              <a:t>1/15/13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0AA5E-5A9A-1C49-BAB3-856C43AD1FA2}" type="slidenum">
              <a:rPr lang="en-US" smtClean="0"/>
              <a:t>‹#›</a:t>
            </a:fld>
            <a:endParaRPr lang="en-US"/>
          </a:p>
        </p:txBody>
      </p:sp>
    </p:spTree>
    <p:extLst>
      <p:ext uri="{BB962C8B-B14F-4D97-AF65-F5344CB8AC3E}">
        <p14:creationId xmlns:p14="http://schemas.microsoft.com/office/powerpoint/2010/main" val="2723279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3AB89F-A009-BE4A-9BC7-3FBAAB51FF34}" type="datetimeFigureOut">
              <a:rPr lang="en-US" smtClean="0"/>
              <a:t>1/15/13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0AA5E-5A9A-1C49-BAB3-856C43AD1FA2}" type="slidenum">
              <a:rPr lang="en-US" smtClean="0"/>
              <a:t>‹#›</a:t>
            </a:fld>
            <a:endParaRPr lang="en-US"/>
          </a:p>
        </p:txBody>
      </p:sp>
    </p:spTree>
    <p:extLst>
      <p:ext uri="{BB962C8B-B14F-4D97-AF65-F5344CB8AC3E}">
        <p14:creationId xmlns:p14="http://schemas.microsoft.com/office/powerpoint/2010/main" val="2251519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3AB89F-A009-BE4A-9BC7-3FBAAB51FF34}" type="datetimeFigureOut">
              <a:rPr lang="en-US" smtClean="0"/>
              <a:t>1/15/13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0AA5E-5A9A-1C49-BAB3-856C43AD1FA2}" type="slidenum">
              <a:rPr lang="en-US" smtClean="0"/>
              <a:t>‹#›</a:t>
            </a:fld>
            <a:endParaRPr lang="en-US"/>
          </a:p>
        </p:txBody>
      </p:sp>
    </p:spTree>
    <p:extLst>
      <p:ext uri="{BB962C8B-B14F-4D97-AF65-F5344CB8AC3E}">
        <p14:creationId xmlns:p14="http://schemas.microsoft.com/office/powerpoint/2010/main" val="79196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AB89F-A009-BE4A-9BC7-3FBAAB51FF34}" type="datetimeFigureOut">
              <a:rPr lang="en-US" smtClean="0"/>
              <a:t>1/15/13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0AA5E-5A9A-1C49-BAB3-856C43AD1FA2}" type="slidenum">
              <a:rPr lang="en-US" smtClean="0"/>
              <a:t>‹#›</a:t>
            </a:fld>
            <a:endParaRPr lang="en-US"/>
          </a:p>
        </p:txBody>
      </p:sp>
    </p:spTree>
    <p:extLst>
      <p:ext uri="{BB962C8B-B14F-4D97-AF65-F5344CB8AC3E}">
        <p14:creationId xmlns:p14="http://schemas.microsoft.com/office/powerpoint/2010/main" val="387813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3AB89F-A009-BE4A-9BC7-3FBAAB51FF34}" type="datetimeFigureOut">
              <a:rPr lang="en-US" smtClean="0"/>
              <a:t>1/15/13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0AA5E-5A9A-1C49-BAB3-856C43AD1FA2}" type="slidenum">
              <a:rPr lang="en-US" smtClean="0"/>
              <a:t>‹#›</a:t>
            </a:fld>
            <a:endParaRPr lang="en-US"/>
          </a:p>
        </p:txBody>
      </p:sp>
    </p:spTree>
    <p:extLst>
      <p:ext uri="{BB962C8B-B14F-4D97-AF65-F5344CB8AC3E}">
        <p14:creationId xmlns:p14="http://schemas.microsoft.com/office/powerpoint/2010/main" val="177248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3AB89F-A009-BE4A-9BC7-3FBAAB51FF34}" type="datetimeFigureOut">
              <a:rPr lang="en-US" smtClean="0"/>
              <a:t>1/15/13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0AA5E-5A9A-1C49-BAB3-856C43AD1FA2}" type="slidenum">
              <a:rPr lang="en-US" smtClean="0"/>
              <a:t>‹#›</a:t>
            </a:fld>
            <a:endParaRPr lang="en-US"/>
          </a:p>
        </p:txBody>
      </p:sp>
    </p:spTree>
    <p:extLst>
      <p:ext uri="{BB962C8B-B14F-4D97-AF65-F5344CB8AC3E}">
        <p14:creationId xmlns:p14="http://schemas.microsoft.com/office/powerpoint/2010/main" val="226681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3AB89F-A009-BE4A-9BC7-3FBAAB51FF34}" type="datetimeFigureOut">
              <a:rPr lang="en-US" smtClean="0"/>
              <a:t>1/15/13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0AA5E-5A9A-1C49-BAB3-856C43AD1FA2}" type="slidenum">
              <a:rPr lang="en-US" smtClean="0"/>
              <a:t>‹#›</a:t>
            </a:fld>
            <a:endParaRPr lang="en-US"/>
          </a:p>
        </p:txBody>
      </p:sp>
    </p:spTree>
    <p:extLst>
      <p:ext uri="{BB962C8B-B14F-4D97-AF65-F5344CB8AC3E}">
        <p14:creationId xmlns:p14="http://schemas.microsoft.com/office/powerpoint/2010/main" val="342452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2.png"/></Relationships>
</file>

<file path=ppt/slides/_rels/slide1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6.png"/></Relationships>
</file>

<file path=ppt/slides/_rels/slide1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9.png"/></Relationships>
</file>

<file path=ppt/slides/_rels/slide16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6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6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6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2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2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2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2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2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2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2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2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2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2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2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2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2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2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2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2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2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2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2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2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2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3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30.png"/></Relationships>
</file>

<file path=ppt/slides/_rels/slide20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20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20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20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20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hyperlink" Target="mailto:git@github.com:danielpcox/Bare-Bones-Platformer.git"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hyperlink" Target="mailto:git@github.com:danielpcox/Bare-Bones-Platformer.gi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hyperlink" Target="mailto:git@github.com:danielpcox/Bare-Bones-Platformer.git"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hyperlink" Target="mailto:git@github.com:danielpcox/Bare-Bones-Platformer.git"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hyperlink" Target="mailto:git@github.com:danielpcox/Bare-Bones-Platformer.git"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3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3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3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3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3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3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3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35.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36.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38.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39.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4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40.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4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40.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4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4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4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45.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46.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47.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 Id="rId3" Type="http://schemas.openxmlformats.org/officeDocument/2006/relationships/image" Target="../media/image4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48.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image" Target="../media/image48.png"/></Relationships>
</file>

<file path=ppt/slides/_rels/slide24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4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5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51.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5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5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5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image" Target="../media/image53.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5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55.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55.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 Id="rId3" Type="http://schemas.openxmlformats.org/officeDocument/2006/relationships/image" Target="../media/image55.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 Id="rId3" Type="http://schemas.openxmlformats.org/officeDocument/2006/relationships/image" Target="../media/image56.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56.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56.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 Id="rId3" Type="http://schemas.openxmlformats.org/officeDocument/2006/relationships/image" Target="../media/image56.png"/></Relationships>
</file>

<file path=ppt/slides/_rels/slide27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27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27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7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7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 Id="rId3" Type="http://schemas.openxmlformats.org/officeDocument/2006/relationships/image" Target="../media/image57.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 Id="rId3" Type="http://schemas.openxmlformats.org/officeDocument/2006/relationships/image" Target="../media/image58.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 Id="rId3" Type="http://schemas.openxmlformats.org/officeDocument/2006/relationships/image" Target="../media/image59.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8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59.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 Id="rId3" Type="http://schemas.openxmlformats.org/officeDocument/2006/relationships/image" Target="../media/image6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 Id="rId3" Type="http://schemas.openxmlformats.org/officeDocument/2006/relationships/image" Target="../media/image61.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 Id="rId3" Type="http://schemas.openxmlformats.org/officeDocument/2006/relationships/image" Target="../media/image61.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 Id="rId3" Type="http://schemas.openxmlformats.org/officeDocument/2006/relationships/image" Target="../media/image61.png"/></Relationships>
</file>

<file path=ppt/slides/_rels/slide28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 Id="rId3" Type="http://schemas.openxmlformats.org/officeDocument/2006/relationships/image" Target="../media/image63.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 Id="rId3" Type="http://schemas.openxmlformats.org/officeDocument/2006/relationships/image" Target="../media/image63.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 Id="rId3" Type="http://schemas.openxmlformats.org/officeDocument/2006/relationships/image" Target="../media/image63.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 Id="rId3" Type="http://schemas.openxmlformats.org/officeDocument/2006/relationships/image" Target="../media/image64.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 Id="rId3" Type="http://schemas.openxmlformats.org/officeDocument/2006/relationships/image" Target="../media/image64.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 Id="rId3" Type="http://schemas.openxmlformats.org/officeDocument/2006/relationships/image" Target="../media/image64.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 Id="rId3" Type="http://schemas.openxmlformats.org/officeDocument/2006/relationships/image" Target="../media/image65.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 Id="rId3" Type="http://schemas.openxmlformats.org/officeDocument/2006/relationships/image" Target="../media/image65.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 Id="rId3" Type="http://schemas.openxmlformats.org/officeDocument/2006/relationships/image" Target="../media/image65.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 Id="rId3" Type="http://schemas.openxmlformats.org/officeDocument/2006/relationships/image" Target="../media/image65.png"/></Relationships>
</file>

<file path=ppt/slides/_rels/slide29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74.xml"/></Relationships>
</file>

<file path=ppt/slides/_rels/slide29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 Id="rId3" Type="http://schemas.openxmlformats.org/officeDocument/2006/relationships/image" Target="../media/image67.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 Id="rId3" Type="http://schemas.openxmlformats.org/officeDocument/2006/relationships/image" Target="../media/image67.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3.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9.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4.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9.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 Id="rId3" Type="http://schemas.openxmlformats.org/officeDocument/2006/relationships/hyperlink" Target="http://git-scm.com/book/en/Git-Basics-Recording-Changes-to-the-Repository%23Ignoring-Files" TargetMode="Externa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5.xml"/></Relationships>
</file>

<file path=ppt/slides/_rels/slide341.xml.rels><?xml version="1.0" encoding="UTF-8" standalone="yes"?>
<Relationships xmlns="http://schemas.openxmlformats.org/package/2006/relationships"><Relationship Id="rId3" Type="http://schemas.openxmlformats.org/officeDocument/2006/relationships/hyperlink" Target="http://git-scm.com/docs" TargetMode="External"/><Relationship Id="rId4" Type="http://schemas.openxmlformats.org/officeDocument/2006/relationships/hyperlink" Target="http://git-scm.com/book" TargetMode="External"/><Relationship Id="rId5" Type="http://schemas.openxmlformats.org/officeDocument/2006/relationships/hyperlink" Target="http://gitx.frim.nl" TargetMode="External"/><Relationship Id="rId6" Type="http://schemas.openxmlformats.org/officeDocument/2006/relationships/hyperlink" Target="http://vimeo.com/14629850" TargetMode="External"/><Relationship Id="rId7" Type="http://schemas.openxmlformats.org/officeDocument/2006/relationships/hyperlink" Target="http://nvie.com/posts/a-successful-git-branching-model/" TargetMode="External"/><Relationship Id="rId1" Type="http://schemas.openxmlformats.org/officeDocument/2006/relationships/slideLayout" Target="../slideLayouts/slideLayout2.xml"/><Relationship Id="rId2" Type="http://schemas.openxmlformats.org/officeDocument/2006/relationships/notesSlide" Target="../notesSlides/notesSlide31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7700" y="2164601"/>
            <a:ext cx="7772400" cy="1470025"/>
          </a:xfrm>
        </p:spPr>
        <p:txBody>
          <a:bodyPr/>
          <a:lstStyle/>
          <a:p>
            <a:r>
              <a:rPr lang="en-US" dirty="0" smtClean="0"/>
              <a:t>Getting Git</a:t>
            </a:r>
            <a:endParaRPr lang="en-US" dirty="0"/>
          </a:p>
        </p:txBody>
      </p:sp>
      <p:sp>
        <p:nvSpPr>
          <p:cNvPr id="3" name="Subtitle 2"/>
          <p:cNvSpPr>
            <a:spLocks noGrp="1"/>
          </p:cNvSpPr>
          <p:nvPr>
            <p:ph type="subTitle" idx="1"/>
          </p:nvPr>
        </p:nvSpPr>
        <p:spPr>
          <a:xfrm>
            <a:off x="2743200" y="3242514"/>
            <a:ext cx="6400800" cy="1752600"/>
          </a:xfrm>
        </p:spPr>
        <p:txBody>
          <a:bodyPr/>
          <a:lstStyle/>
          <a:p>
            <a:r>
              <a:rPr lang="en-US" dirty="0" smtClean="0"/>
              <a:t>by Daniel Cox</a:t>
            </a:r>
          </a:p>
        </p:txBody>
      </p:sp>
    </p:spTree>
    <p:extLst>
      <p:ext uri="{BB962C8B-B14F-4D97-AF65-F5344CB8AC3E}">
        <p14:creationId xmlns:p14="http://schemas.microsoft.com/office/powerpoint/2010/main" val="2547925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1"/>
          <p:cNvPicPr>
            <a:picLocks noChangeAspect="1" noChangeArrowheads="1"/>
          </p:cNvPicPr>
          <p:nvPr/>
        </p:nvPicPr>
        <p:blipFill>
          <a:blip r:embed="rId2">
            <a:extLst>
              <a:ext uri="{28A0092B-C50C-407E-A947-70E740481C1C}">
                <a14:useLocalDpi xmlns:a14="http://schemas.microsoft.com/office/drawing/2010/main" val="0"/>
              </a:ext>
            </a:extLst>
          </a:blip>
          <a:srcRect r="2904" b="655"/>
          <a:stretch>
            <a:fillRect/>
          </a:stretch>
        </p:blipFill>
        <p:spPr bwMode="auto">
          <a:xfrm>
            <a:off x="1035844" y="696516"/>
            <a:ext cx="6866930" cy="54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522245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7" name="Content Placeholder 2"/>
          <p:cNvSpPr txBox="1">
            <a:spLocks/>
          </p:cNvSpPr>
          <p:nvPr/>
        </p:nvSpPr>
        <p:spPr>
          <a:xfrm>
            <a:off x="2189238" y="1221618"/>
            <a:ext cx="6908792" cy="2286001"/>
          </a:xfrm>
          <a:prstGeom prst="rect">
            <a:avLst/>
          </a:prstGeom>
          <a:ln>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smtClean="0">
                <a:latin typeface="Monaco"/>
                <a:cs typeface="Monaco"/>
              </a:rPr>
              <a:t>$&gt; git cat-file –p c7dcf9ef54b124542e958c62866d8724471d77d2</a:t>
            </a:r>
          </a:p>
          <a:p>
            <a:pPr marL="0" indent="0">
              <a:buNone/>
            </a:pPr>
            <a:r>
              <a:rPr lang="en-US" sz="1400" dirty="0" smtClean="0">
                <a:latin typeface="Monaco"/>
                <a:cs typeface="Monaco"/>
              </a:rPr>
              <a:t>object cc9fc8c4ea4df4f245103cbe80c35bfa2eb07e52</a:t>
            </a:r>
          </a:p>
          <a:p>
            <a:pPr marL="0" indent="0">
              <a:buNone/>
            </a:pPr>
            <a:r>
              <a:rPr lang="en-US" sz="1400" dirty="0" smtClean="0">
                <a:latin typeface="Monaco"/>
                <a:cs typeface="Monaco"/>
              </a:rPr>
              <a:t>type commit</a:t>
            </a:r>
          </a:p>
          <a:p>
            <a:pPr marL="0" indent="0">
              <a:buNone/>
            </a:pPr>
            <a:r>
              <a:rPr lang="en-US" sz="1400" dirty="0" smtClean="0">
                <a:latin typeface="Monaco"/>
                <a:cs typeface="Monaco"/>
              </a:rPr>
              <a:t>tag </a:t>
            </a:r>
            <a:r>
              <a:rPr lang="en-US" sz="1400" dirty="0" err="1" smtClean="0">
                <a:latin typeface="Monaco"/>
                <a:cs typeface="Monaco"/>
              </a:rPr>
              <a:t>taggy</a:t>
            </a:r>
            <a:endParaRPr lang="en-US" sz="1400" dirty="0" smtClean="0">
              <a:latin typeface="Monaco"/>
              <a:cs typeface="Monaco"/>
            </a:endParaRPr>
          </a:p>
          <a:p>
            <a:pPr marL="0" indent="0">
              <a:buNone/>
            </a:pPr>
            <a:r>
              <a:rPr lang="en-US" sz="1400" dirty="0" smtClean="0">
                <a:latin typeface="Monaco"/>
                <a:cs typeface="Monaco"/>
              </a:rPr>
              <a:t>tagger Daniel Cox &lt;daniel.cox@six3systems.com&gt; Sat Jan 5 23:47:45 2013 -0500</a:t>
            </a:r>
          </a:p>
          <a:p>
            <a:pPr marL="0" indent="0">
              <a:buNone/>
            </a:pPr>
            <a:endParaRPr lang="en-US" sz="1400" dirty="0" smtClean="0">
              <a:latin typeface="Monaco"/>
              <a:cs typeface="Monaco"/>
            </a:endParaRPr>
          </a:p>
          <a:p>
            <a:pPr marL="0" indent="0">
              <a:buNone/>
            </a:pPr>
            <a:r>
              <a:rPr lang="en-US" sz="1400" dirty="0" smtClean="0">
                <a:latin typeface="Monaco"/>
                <a:cs typeface="Monaco"/>
              </a:rPr>
              <a:t>a thrilling annotation message</a:t>
            </a:r>
          </a:p>
          <a:p>
            <a:pPr marL="0" indent="0">
              <a:buNone/>
            </a:pPr>
            <a:r>
              <a:rPr lang="en-US" sz="1400" b="1" dirty="0" smtClean="0">
                <a:latin typeface="Monaco"/>
                <a:cs typeface="Monaco"/>
              </a:rPr>
              <a:t>$&gt;</a:t>
            </a:r>
          </a:p>
        </p:txBody>
      </p:sp>
      <p:sp>
        <p:nvSpPr>
          <p:cNvPr id="8" name="Title 1"/>
          <p:cNvSpPr txBox="1">
            <a:spLocks/>
          </p:cNvSpPr>
          <p:nvPr/>
        </p:nvSpPr>
        <p:spPr>
          <a:xfrm>
            <a:off x="5050013" y="3507619"/>
            <a:ext cx="4048017" cy="392876"/>
          </a:xfrm>
          <a:prstGeom prst="rect">
            <a:avLst/>
          </a:prstGeom>
        </p:spPr>
        <p:txBody>
          <a:bodyPr vert="horz" lIns="91440" tIns="45720" rIns="91440" bIns="45720" rtlCol="0" anchor="ctr">
            <a:normAutofit fontScale="5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the tag pointing to the commit</a:t>
            </a:r>
            <a:endParaRPr lang="en-US" dirty="0"/>
          </a:p>
        </p:txBody>
      </p:sp>
      <p:sp>
        <p:nvSpPr>
          <p:cNvPr id="9" name="Rectangle 2"/>
          <p:cNvSpPr>
            <a:spLocks/>
          </p:cNvSpPr>
          <p:nvPr/>
        </p:nvSpPr>
        <p:spPr bwMode="auto">
          <a:xfrm>
            <a:off x="2189238" y="1463523"/>
            <a:ext cx="6168572" cy="314477"/>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5509009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6" name="Rectangle 2"/>
          <p:cNvSpPr>
            <a:spLocks/>
          </p:cNvSpPr>
          <p:nvPr/>
        </p:nvSpPr>
        <p:spPr bwMode="auto">
          <a:xfrm>
            <a:off x="0" y="4281705"/>
            <a:ext cx="4366382" cy="447525"/>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 name="Content Placeholder 2"/>
          <p:cNvSpPr txBox="1">
            <a:spLocks/>
          </p:cNvSpPr>
          <p:nvPr/>
        </p:nvSpPr>
        <p:spPr>
          <a:xfrm>
            <a:off x="2189238" y="1221618"/>
            <a:ext cx="6908792" cy="2286001"/>
          </a:xfrm>
          <a:prstGeom prst="rect">
            <a:avLst/>
          </a:prstGeom>
          <a:ln>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smtClean="0">
                <a:latin typeface="Monaco"/>
                <a:cs typeface="Monaco"/>
              </a:rPr>
              <a:t>$&gt; git cat-file –p cc9fc8c4ea4df4f245103cbe80c35bfa2eb07e52</a:t>
            </a:r>
          </a:p>
        </p:txBody>
      </p:sp>
      <p:sp>
        <p:nvSpPr>
          <p:cNvPr id="9" name="Rectangle 2"/>
          <p:cNvSpPr>
            <a:spLocks/>
          </p:cNvSpPr>
          <p:nvPr/>
        </p:nvSpPr>
        <p:spPr bwMode="auto">
          <a:xfrm>
            <a:off x="4269619" y="1221619"/>
            <a:ext cx="4417182" cy="302381"/>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3706291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6" name="Rectangle 2"/>
          <p:cNvSpPr>
            <a:spLocks/>
          </p:cNvSpPr>
          <p:nvPr/>
        </p:nvSpPr>
        <p:spPr bwMode="auto">
          <a:xfrm>
            <a:off x="0" y="4281705"/>
            <a:ext cx="4366382" cy="447525"/>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 name="Content Placeholder 2"/>
          <p:cNvSpPr txBox="1">
            <a:spLocks/>
          </p:cNvSpPr>
          <p:nvPr/>
        </p:nvSpPr>
        <p:spPr>
          <a:xfrm>
            <a:off x="2189238" y="1221618"/>
            <a:ext cx="6908792" cy="2286001"/>
          </a:xfrm>
          <a:prstGeom prst="rect">
            <a:avLst/>
          </a:prstGeom>
          <a:ln>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smtClean="0">
                <a:latin typeface="Monaco"/>
                <a:cs typeface="Monaco"/>
              </a:rPr>
              <a:t>$&gt; git cat-file –p cc9fc8c4ea4df4f245103cbe80c35bfa2eb07e52</a:t>
            </a:r>
          </a:p>
          <a:p>
            <a:pPr marL="0" indent="0">
              <a:buNone/>
            </a:pPr>
            <a:r>
              <a:rPr lang="en-US" sz="1400" dirty="0" smtClean="0">
                <a:latin typeface="Monaco"/>
                <a:cs typeface="Monaco"/>
              </a:rPr>
              <a:t>tree 543b9bebdc6bd5c4b22136034a95dd097a57d3dd</a:t>
            </a:r>
          </a:p>
          <a:p>
            <a:pPr marL="0" indent="0">
              <a:buNone/>
            </a:pPr>
            <a:r>
              <a:rPr lang="en-US" sz="1400" dirty="0" smtClean="0">
                <a:latin typeface="Monaco"/>
                <a:cs typeface="Monaco"/>
              </a:rPr>
              <a:t>author Daniel Cox &lt;daniel.cox@six3systems.com&gt; 1357417822 -0500</a:t>
            </a:r>
          </a:p>
          <a:p>
            <a:pPr marL="0" indent="0">
              <a:buNone/>
            </a:pPr>
            <a:r>
              <a:rPr lang="en-US" sz="1400" dirty="0" smtClean="0">
                <a:latin typeface="Monaco"/>
                <a:cs typeface="Monaco"/>
              </a:rPr>
              <a:t>committer Daniel Cox &lt;daniel.cox@six3systems.com&gt; 1357417822 -0500</a:t>
            </a:r>
          </a:p>
          <a:p>
            <a:pPr marL="0" indent="0">
              <a:buNone/>
            </a:pPr>
            <a:endParaRPr lang="en-US" sz="1400" dirty="0" smtClean="0">
              <a:latin typeface="Monaco"/>
              <a:cs typeface="Monaco"/>
            </a:endParaRPr>
          </a:p>
          <a:p>
            <a:pPr marL="0" indent="0">
              <a:buNone/>
            </a:pPr>
            <a:r>
              <a:rPr lang="en-US" sz="1400" dirty="0" err="1">
                <a:latin typeface="Monaco"/>
                <a:cs typeface="Monaco"/>
              </a:rPr>
              <a:t>i</a:t>
            </a:r>
            <a:r>
              <a:rPr lang="en-US" sz="1400" dirty="0" err="1" smtClean="0">
                <a:latin typeface="Monaco"/>
                <a:cs typeface="Monaco"/>
              </a:rPr>
              <a:t>nit</a:t>
            </a:r>
            <a:endParaRPr lang="en-US" sz="1400" dirty="0" smtClean="0">
              <a:latin typeface="Monaco"/>
              <a:cs typeface="Monaco"/>
            </a:endParaRPr>
          </a:p>
          <a:p>
            <a:pPr marL="0" indent="0">
              <a:buNone/>
            </a:pPr>
            <a:r>
              <a:rPr lang="en-US" sz="1400" b="1" dirty="0" smtClean="0">
                <a:latin typeface="Monaco"/>
                <a:cs typeface="Monaco"/>
              </a:rPr>
              <a:t>$&gt;</a:t>
            </a:r>
          </a:p>
        </p:txBody>
      </p:sp>
      <p:sp>
        <p:nvSpPr>
          <p:cNvPr id="8" name="Title 1"/>
          <p:cNvSpPr txBox="1">
            <a:spLocks/>
          </p:cNvSpPr>
          <p:nvPr/>
        </p:nvSpPr>
        <p:spPr>
          <a:xfrm>
            <a:off x="4959048" y="3507619"/>
            <a:ext cx="4138982" cy="392876"/>
          </a:xfrm>
          <a:prstGeom prst="rect">
            <a:avLst/>
          </a:prstGeom>
        </p:spPr>
        <p:txBody>
          <a:bodyPr vert="horz" lIns="91440" tIns="45720" rIns="91440" bIns="45720" rtlCol="0" anchor="ctr">
            <a:normAutofit fontScale="5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the commit pointing to the tree</a:t>
            </a:r>
            <a:endParaRPr lang="en-US" dirty="0"/>
          </a:p>
        </p:txBody>
      </p:sp>
      <p:sp>
        <p:nvSpPr>
          <p:cNvPr id="9" name="Rectangle 2"/>
          <p:cNvSpPr>
            <a:spLocks/>
          </p:cNvSpPr>
          <p:nvPr/>
        </p:nvSpPr>
        <p:spPr bwMode="auto">
          <a:xfrm>
            <a:off x="2189238" y="1463523"/>
            <a:ext cx="6821714" cy="1826381"/>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5557931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7" name="Content Placeholder 2"/>
          <p:cNvSpPr txBox="1">
            <a:spLocks/>
          </p:cNvSpPr>
          <p:nvPr/>
        </p:nvSpPr>
        <p:spPr>
          <a:xfrm>
            <a:off x="2189238" y="1221618"/>
            <a:ext cx="6908792" cy="2286001"/>
          </a:xfrm>
          <a:prstGeom prst="rect">
            <a:avLst/>
          </a:prstGeom>
          <a:ln>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smtClean="0">
                <a:latin typeface="Monaco"/>
                <a:cs typeface="Monaco"/>
              </a:rPr>
              <a:t>$&gt; git cat-file –p cc9fc8c4ea4df4f245103cbe80c35bfa2eb07e52</a:t>
            </a:r>
          </a:p>
          <a:p>
            <a:pPr marL="0" indent="0">
              <a:buNone/>
            </a:pPr>
            <a:r>
              <a:rPr lang="en-US" sz="1400" dirty="0" smtClean="0">
                <a:latin typeface="Monaco"/>
                <a:cs typeface="Monaco"/>
              </a:rPr>
              <a:t>tree 543b9bebdc6bd5c4b22136034a95dd097a57d3dd</a:t>
            </a:r>
          </a:p>
          <a:p>
            <a:pPr marL="0" indent="0">
              <a:buNone/>
            </a:pPr>
            <a:r>
              <a:rPr lang="en-US" sz="1400" dirty="0" smtClean="0">
                <a:latin typeface="Monaco"/>
                <a:cs typeface="Monaco"/>
              </a:rPr>
              <a:t>author Daniel Cox &lt;daniel.cox@six3systems.com&gt; 1357417822 -0500</a:t>
            </a:r>
          </a:p>
          <a:p>
            <a:pPr marL="0" indent="0">
              <a:buNone/>
            </a:pPr>
            <a:r>
              <a:rPr lang="en-US" sz="1400" dirty="0" smtClean="0">
                <a:latin typeface="Monaco"/>
                <a:cs typeface="Monaco"/>
              </a:rPr>
              <a:t>committer Daniel Cox &lt;daniel.cox@six3systems.com&gt; 1357417822 -0500</a:t>
            </a:r>
          </a:p>
          <a:p>
            <a:pPr marL="0" indent="0">
              <a:buNone/>
            </a:pPr>
            <a:endParaRPr lang="en-US" sz="1400" dirty="0" smtClean="0">
              <a:latin typeface="Monaco"/>
              <a:cs typeface="Monaco"/>
            </a:endParaRPr>
          </a:p>
          <a:p>
            <a:pPr marL="0" indent="0">
              <a:buNone/>
            </a:pPr>
            <a:r>
              <a:rPr lang="en-US" sz="1400" dirty="0" err="1">
                <a:latin typeface="Monaco"/>
                <a:cs typeface="Monaco"/>
              </a:rPr>
              <a:t>i</a:t>
            </a:r>
            <a:r>
              <a:rPr lang="en-US" sz="1400" dirty="0" err="1" smtClean="0">
                <a:latin typeface="Monaco"/>
                <a:cs typeface="Monaco"/>
              </a:rPr>
              <a:t>nit</a:t>
            </a:r>
            <a:endParaRPr lang="en-US" sz="1400" dirty="0" smtClean="0">
              <a:latin typeface="Monaco"/>
              <a:cs typeface="Monaco"/>
            </a:endParaRPr>
          </a:p>
          <a:p>
            <a:pPr marL="0" indent="0">
              <a:buNone/>
            </a:pPr>
            <a:r>
              <a:rPr lang="en-US" sz="1400" b="1" dirty="0" smtClean="0">
                <a:latin typeface="Monaco"/>
                <a:cs typeface="Monaco"/>
              </a:rPr>
              <a:t>$&gt;</a:t>
            </a:r>
          </a:p>
        </p:txBody>
      </p:sp>
      <p:sp>
        <p:nvSpPr>
          <p:cNvPr id="8" name="Title 1"/>
          <p:cNvSpPr txBox="1">
            <a:spLocks/>
          </p:cNvSpPr>
          <p:nvPr/>
        </p:nvSpPr>
        <p:spPr>
          <a:xfrm>
            <a:off x="4959048" y="3507619"/>
            <a:ext cx="4138982" cy="392876"/>
          </a:xfrm>
          <a:prstGeom prst="rect">
            <a:avLst/>
          </a:prstGeom>
        </p:spPr>
        <p:txBody>
          <a:bodyPr vert="horz" lIns="91440" tIns="45720" rIns="91440" bIns="45720" rtlCol="0" anchor="ctr">
            <a:normAutofit fontScale="5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the commit pointing to the tree</a:t>
            </a:r>
            <a:endParaRPr lang="en-US" dirty="0"/>
          </a:p>
        </p:txBody>
      </p:sp>
      <p:sp>
        <p:nvSpPr>
          <p:cNvPr id="9" name="Rectangle 2"/>
          <p:cNvSpPr>
            <a:spLocks/>
          </p:cNvSpPr>
          <p:nvPr/>
        </p:nvSpPr>
        <p:spPr bwMode="auto">
          <a:xfrm>
            <a:off x="2189238" y="1693332"/>
            <a:ext cx="6821714" cy="96763"/>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9468961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7" name="Content Placeholder 2"/>
          <p:cNvSpPr txBox="1">
            <a:spLocks/>
          </p:cNvSpPr>
          <p:nvPr/>
        </p:nvSpPr>
        <p:spPr>
          <a:xfrm>
            <a:off x="2189238" y="1221618"/>
            <a:ext cx="6908792" cy="2286001"/>
          </a:xfrm>
          <a:prstGeom prst="rect">
            <a:avLst/>
          </a:prstGeom>
          <a:ln>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smtClean="0">
                <a:latin typeface="Monaco"/>
                <a:cs typeface="Monaco"/>
              </a:rPr>
              <a:t>$&gt; git cat-file –p cc9fc8c4ea4df4f245103cbe80c35bfa2eb07e52</a:t>
            </a:r>
          </a:p>
          <a:p>
            <a:pPr marL="0" indent="0">
              <a:buNone/>
            </a:pPr>
            <a:r>
              <a:rPr lang="en-US" sz="1400" dirty="0" smtClean="0">
                <a:latin typeface="Monaco"/>
                <a:cs typeface="Monaco"/>
              </a:rPr>
              <a:t>tree 543b9bebdc6bd5c4b22136034a95dd097a57d3dd</a:t>
            </a:r>
          </a:p>
          <a:p>
            <a:pPr marL="0" indent="0">
              <a:buNone/>
            </a:pPr>
            <a:r>
              <a:rPr lang="en-US" sz="1400" dirty="0" smtClean="0">
                <a:latin typeface="Monaco"/>
                <a:cs typeface="Monaco"/>
              </a:rPr>
              <a:t>author Daniel Cox &lt;daniel.cox@six3systems.com&gt; 1357417822 -0500</a:t>
            </a:r>
          </a:p>
          <a:p>
            <a:pPr marL="0" indent="0">
              <a:buNone/>
            </a:pPr>
            <a:r>
              <a:rPr lang="en-US" sz="1400" dirty="0" smtClean="0">
                <a:latin typeface="Monaco"/>
                <a:cs typeface="Monaco"/>
              </a:rPr>
              <a:t>committer Daniel Cox &lt;daniel.cox@six3systems.com&gt; 1357417822 -0500</a:t>
            </a:r>
          </a:p>
          <a:p>
            <a:pPr marL="0" indent="0">
              <a:buNone/>
            </a:pPr>
            <a:endParaRPr lang="en-US" sz="1400" dirty="0" smtClean="0">
              <a:latin typeface="Monaco"/>
              <a:cs typeface="Monaco"/>
            </a:endParaRPr>
          </a:p>
          <a:p>
            <a:pPr marL="0" indent="0">
              <a:buNone/>
            </a:pPr>
            <a:r>
              <a:rPr lang="en-US" sz="1400" dirty="0" err="1">
                <a:latin typeface="Monaco"/>
                <a:cs typeface="Monaco"/>
              </a:rPr>
              <a:t>i</a:t>
            </a:r>
            <a:r>
              <a:rPr lang="en-US" sz="1400" dirty="0" err="1" smtClean="0">
                <a:latin typeface="Monaco"/>
                <a:cs typeface="Monaco"/>
              </a:rPr>
              <a:t>nit</a:t>
            </a:r>
            <a:endParaRPr lang="en-US" sz="1400" dirty="0" smtClean="0">
              <a:latin typeface="Monaco"/>
              <a:cs typeface="Monaco"/>
            </a:endParaRPr>
          </a:p>
          <a:p>
            <a:pPr marL="0" indent="0">
              <a:buNone/>
            </a:pPr>
            <a:r>
              <a:rPr lang="en-US" sz="1400" b="1" dirty="0" smtClean="0">
                <a:latin typeface="Monaco"/>
                <a:cs typeface="Monaco"/>
              </a:rPr>
              <a:t>$&gt;</a:t>
            </a:r>
          </a:p>
        </p:txBody>
      </p:sp>
      <p:sp>
        <p:nvSpPr>
          <p:cNvPr id="8" name="Title 1"/>
          <p:cNvSpPr txBox="1">
            <a:spLocks/>
          </p:cNvSpPr>
          <p:nvPr/>
        </p:nvSpPr>
        <p:spPr>
          <a:xfrm>
            <a:off x="4959048" y="3507619"/>
            <a:ext cx="4138982" cy="392876"/>
          </a:xfrm>
          <a:prstGeom prst="rect">
            <a:avLst/>
          </a:prstGeom>
        </p:spPr>
        <p:txBody>
          <a:bodyPr vert="horz" lIns="91440" tIns="45720" rIns="91440" bIns="45720" rtlCol="0" anchor="ctr">
            <a:normAutofit fontScale="5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the commit pointing to the tree</a:t>
            </a:r>
            <a:endParaRPr lang="en-US" dirty="0"/>
          </a:p>
        </p:txBody>
      </p:sp>
      <p:sp>
        <p:nvSpPr>
          <p:cNvPr id="9" name="Rectangle 2"/>
          <p:cNvSpPr>
            <a:spLocks/>
          </p:cNvSpPr>
          <p:nvPr/>
        </p:nvSpPr>
        <p:spPr bwMode="auto">
          <a:xfrm>
            <a:off x="2781904" y="1511906"/>
            <a:ext cx="4342191" cy="278190"/>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680037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7" name="Content Placeholder 2"/>
          <p:cNvSpPr txBox="1">
            <a:spLocks/>
          </p:cNvSpPr>
          <p:nvPr/>
        </p:nvSpPr>
        <p:spPr>
          <a:xfrm>
            <a:off x="2189238" y="1221619"/>
            <a:ext cx="6908792" cy="2116668"/>
          </a:xfrm>
          <a:prstGeom prst="rect">
            <a:avLst/>
          </a:prstGeom>
          <a:ln>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smtClean="0">
                <a:latin typeface="Monaco"/>
                <a:cs typeface="Monaco"/>
              </a:rPr>
              <a:t>$&gt; git cat-file –p </a:t>
            </a:r>
            <a:r>
              <a:rPr lang="en-US" sz="1400" dirty="0" smtClean="0">
                <a:latin typeface="Monaco"/>
                <a:cs typeface="Monaco"/>
              </a:rPr>
              <a:t>543b9bebdc6bd5c4b22136034a95dd097a57d3dd</a:t>
            </a:r>
          </a:p>
        </p:txBody>
      </p:sp>
      <p:sp>
        <p:nvSpPr>
          <p:cNvPr id="9" name="Rectangle 2"/>
          <p:cNvSpPr>
            <a:spLocks/>
          </p:cNvSpPr>
          <p:nvPr/>
        </p:nvSpPr>
        <p:spPr bwMode="auto">
          <a:xfrm>
            <a:off x="4281714" y="1221620"/>
            <a:ext cx="4318000" cy="290286"/>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1" name="Rectangle 2"/>
          <p:cNvSpPr>
            <a:spLocks/>
          </p:cNvSpPr>
          <p:nvPr/>
        </p:nvSpPr>
        <p:spPr bwMode="auto">
          <a:xfrm>
            <a:off x="0" y="3471340"/>
            <a:ext cx="4366382" cy="447525"/>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255004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6" name="Rectangle 2"/>
          <p:cNvSpPr>
            <a:spLocks/>
          </p:cNvSpPr>
          <p:nvPr/>
        </p:nvSpPr>
        <p:spPr bwMode="auto">
          <a:xfrm>
            <a:off x="0" y="3471340"/>
            <a:ext cx="4366382" cy="447525"/>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 name="Content Placeholder 2"/>
          <p:cNvSpPr txBox="1">
            <a:spLocks/>
          </p:cNvSpPr>
          <p:nvPr/>
        </p:nvSpPr>
        <p:spPr>
          <a:xfrm>
            <a:off x="2189238" y="1221619"/>
            <a:ext cx="6908792" cy="2116668"/>
          </a:xfrm>
          <a:prstGeom prst="rect">
            <a:avLst/>
          </a:prstGeom>
          <a:ln>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smtClean="0">
                <a:latin typeface="Monaco"/>
                <a:cs typeface="Monaco"/>
              </a:rPr>
              <a:t>$&gt; git cat-file –p </a:t>
            </a:r>
            <a:r>
              <a:rPr lang="en-US" sz="1400" dirty="0" smtClean="0">
                <a:latin typeface="Monaco"/>
                <a:cs typeface="Monaco"/>
              </a:rPr>
              <a:t>543b9bebdc6bd5c4b22136034a95dd097a57d3dd</a:t>
            </a:r>
          </a:p>
          <a:p>
            <a:pPr marL="0" indent="0">
              <a:buNone/>
            </a:pPr>
            <a:r>
              <a:rPr lang="it-IT" sz="1400" dirty="0" smtClean="0">
                <a:latin typeface="Monaco"/>
                <a:cs typeface="Monaco"/>
              </a:rPr>
              <a:t>100644 blob e69de29bb2d1d6434b8b29ae775ad8c2e48c5391	README</a:t>
            </a:r>
          </a:p>
          <a:p>
            <a:pPr marL="0" indent="0">
              <a:buNone/>
            </a:pPr>
            <a:r>
              <a:rPr lang="it-IT" sz="1400" b="1" dirty="0" smtClean="0">
                <a:latin typeface="Monaco"/>
                <a:cs typeface="Monaco"/>
              </a:rPr>
              <a:t>$&gt;</a:t>
            </a:r>
            <a:endParaRPr lang="en-US" sz="1400" b="1" dirty="0" smtClean="0">
              <a:latin typeface="Monaco"/>
              <a:cs typeface="Monaco"/>
            </a:endParaRPr>
          </a:p>
        </p:txBody>
      </p:sp>
      <p:sp>
        <p:nvSpPr>
          <p:cNvPr id="8" name="Title 1"/>
          <p:cNvSpPr txBox="1">
            <a:spLocks/>
          </p:cNvSpPr>
          <p:nvPr/>
        </p:nvSpPr>
        <p:spPr>
          <a:xfrm>
            <a:off x="5353344" y="3374574"/>
            <a:ext cx="3744686" cy="392876"/>
          </a:xfrm>
          <a:prstGeom prst="rect">
            <a:avLst/>
          </a:prstGeom>
        </p:spPr>
        <p:txBody>
          <a:bodyPr vert="horz" lIns="91440" tIns="45720" rIns="91440" bIns="45720" rtlCol="0" anchor="ctr">
            <a:normAutofit fontScale="5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the tree with one file in it</a:t>
            </a:r>
            <a:endParaRPr lang="en-US" dirty="0"/>
          </a:p>
        </p:txBody>
      </p:sp>
      <p:sp>
        <p:nvSpPr>
          <p:cNvPr id="9" name="Rectangle 2"/>
          <p:cNvSpPr>
            <a:spLocks/>
          </p:cNvSpPr>
          <p:nvPr/>
        </p:nvSpPr>
        <p:spPr bwMode="auto">
          <a:xfrm>
            <a:off x="2189237" y="1463523"/>
            <a:ext cx="6749143" cy="290287"/>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42649239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6" name="Rectangle 2"/>
          <p:cNvSpPr>
            <a:spLocks/>
          </p:cNvSpPr>
          <p:nvPr/>
        </p:nvSpPr>
        <p:spPr bwMode="auto">
          <a:xfrm>
            <a:off x="0" y="4680840"/>
            <a:ext cx="4366382" cy="447525"/>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 name="Content Placeholder 2"/>
          <p:cNvSpPr txBox="1">
            <a:spLocks/>
          </p:cNvSpPr>
          <p:nvPr/>
        </p:nvSpPr>
        <p:spPr>
          <a:xfrm>
            <a:off x="2189238" y="1221618"/>
            <a:ext cx="6908792" cy="2286001"/>
          </a:xfrm>
          <a:prstGeom prst="rect">
            <a:avLst/>
          </a:prstGeom>
          <a:ln>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smtClean="0">
                <a:latin typeface="Monaco"/>
                <a:cs typeface="Monaco"/>
              </a:rPr>
              <a:t>$&gt; git cat-file –p e69de29bb2d1d6434b8b29ae775ad8c2e48c5391</a:t>
            </a:r>
          </a:p>
          <a:p>
            <a:pPr marL="0" indent="0">
              <a:buNone/>
            </a:pPr>
            <a:r>
              <a:rPr lang="en-US" sz="1400" b="1" dirty="0" smtClean="0">
                <a:latin typeface="Monaco"/>
                <a:cs typeface="Monaco"/>
              </a:rPr>
              <a:t>$&gt;</a:t>
            </a:r>
          </a:p>
        </p:txBody>
      </p:sp>
      <p:sp>
        <p:nvSpPr>
          <p:cNvPr id="8" name="Title 1"/>
          <p:cNvSpPr txBox="1">
            <a:spLocks/>
          </p:cNvSpPr>
          <p:nvPr/>
        </p:nvSpPr>
        <p:spPr>
          <a:xfrm>
            <a:off x="5353344" y="3507619"/>
            <a:ext cx="3744686" cy="392876"/>
          </a:xfrm>
          <a:prstGeom prst="rect">
            <a:avLst/>
          </a:prstGeom>
        </p:spPr>
        <p:txBody>
          <a:bodyPr vert="horz" lIns="91440" tIns="45720" rIns="91440" bIns="45720" rtlCol="0" anchor="ctr">
            <a:normAutofit fontScale="5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t</a:t>
            </a:r>
            <a:r>
              <a:rPr lang="en-US" dirty="0" smtClean="0"/>
              <a:t>he empty file blob</a:t>
            </a:r>
            <a:endParaRPr lang="en-US" dirty="0"/>
          </a:p>
        </p:txBody>
      </p:sp>
      <p:sp>
        <p:nvSpPr>
          <p:cNvPr id="9" name="Rectangle 2"/>
          <p:cNvSpPr>
            <a:spLocks/>
          </p:cNvSpPr>
          <p:nvPr/>
        </p:nvSpPr>
        <p:spPr bwMode="auto">
          <a:xfrm>
            <a:off x="2189238" y="1463523"/>
            <a:ext cx="6168572" cy="4571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7179971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Git</a:t>
            </a:r>
            <a:endParaRPr lang="en-US" dirty="0"/>
          </a:p>
        </p:txBody>
      </p:sp>
      <p:sp>
        <p:nvSpPr>
          <p:cNvPr id="3" name="Content Placeholder 2"/>
          <p:cNvSpPr>
            <a:spLocks noGrp="1"/>
          </p:cNvSpPr>
          <p:nvPr>
            <p:ph idx="1"/>
          </p:nvPr>
        </p:nvSpPr>
        <p:spPr/>
        <p:txBody>
          <a:bodyPr/>
          <a:lstStyle/>
          <a:p>
            <a:r>
              <a:rPr lang="en-US" strike="sngStrike" dirty="0" smtClean="0"/>
              <a:t>The Basics</a:t>
            </a:r>
          </a:p>
          <a:p>
            <a:r>
              <a:rPr lang="en-US" strike="sngStrike" dirty="0" smtClean="0"/>
              <a:t>The Git Object Database</a:t>
            </a:r>
          </a:p>
          <a:p>
            <a:r>
              <a:rPr lang="en-US" dirty="0" smtClean="0"/>
              <a:t>History inspection</a:t>
            </a:r>
          </a:p>
          <a:p>
            <a:r>
              <a:rPr lang="en-US" dirty="0" smtClean="0">
                <a:solidFill>
                  <a:srgbClr val="D9D9D9"/>
                </a:solidFill>
              </a:rPr>
              <a:t>Branching workflows</a:t>
            </a:r>
          </a:p>
          <a:p>
            <a:r>
              <a:rPr lang="en-US" dirty="0" smtClean="0">
                <a:solidFill>
                  <a:srgbClr val="D9D9D9"/>
                </a:solidFill>
              </a:rPr>
              <a:t>Collaboration</a:t>
            </a:r>
          </a:p>
          <a:p>
            <a:r>
              <a:rPr lang="en-US" dirty="0" smtClean="0">
                <a:solidFill>
                  <a:srgbClr val="D9D9D9"/>
                </a:solidFill>
              </a:rPr>
              <a:t>Advanced Stuff</a:t>
            </a:r>
          </a:p>
          <a:p>
            <a:r>
              <a:rPr lang="en-US" dirty="0" smtClean="0">
                <a:solidFill>
                  <a:srgbClr val="D9D9D9"/>
                </a:solidFill>
              </a:rPr>
              <a:t>Troubleshooting</a:t>
            </a:r>
          </a:p>
        </p:txBody>
      </p:sp>
    </p:spTree>
    <p:extLst>
      <p:ext uri="{BB962C8B-B14F-4D97-AF65-F5344CB8AC3E}">
        <p14:creationId xmlns:p14="http://schemas.microsoft.com/office/powerpoint/2010/main" val="39135473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Inspection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595480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1"/>
          <p:cNvPicPr>
            <a:picLocks noChangeAspect="1" noChangeArrowheads="1"/>
          </p:cNvPicPr>
          <p:nvPr/>
        </p:nvPicPr>
        <p:blipFill>
          <a:blip r:embed="rId3">
            <a:extLst>
              <a:ext uri="{28A0092B-C50C-407E-A947-70E740481C1C}">
                <a14:useLocalDpi xmlns:a14="http://schemas.microsoft.com/office/drawing/2010/main" val="0"/>
              </a:ext>
            </a:extLst>
          </a:blip>
          <a:srcRect r="2904" b="655"/>
          <a:stretch>
            <a:fillRect/>
          </a:stretch>
        </p:blipFill>
        <p:spPr bwMode="auto">
          <a:xfrm>
            <a:off x="1035844" y="696516"/>
            <a:ext cx="6866930" cy="5420320"/>
          </a:xfrm>
          <a:prstGeom prst="rect">
            <a:avLst/>
          </a:prstGeom>
          <a:solidFill>
            <a:srgbClr val="FFFFFF"/>
          </a:solidFill>
          <a:ln>
            <a:noFill/>
          </a:ln>
        </p:spPr>
      </p:pic>
      <p:sp>
        <p:nvSpPr>
          <p:cNvPr id="95234" name="Rectangle 2"/>
          <p:cNvSpPr>
            <a:spLocks/>
          </p:cNvSpPr>
          <p:nvPr/>
        </p:nvSpPr>
        <p:spPr bwMode="auto">
          <a:xfrm>
            <a:off x="964406" y="1428750"/>
            <a:ext cx="1357313" cy="437555"/>
          </a:xfrm>
          <a:prstGeom prst="rect">
            <a:avLst/>
          </a:prstGeom>
          <a:solidFill>
            <a:srgbClr val="FFFFFF"/>
          </a:solidFill>
          <a:ln>
            <a:noFill/>
          </a:ln>
        </p:spPr>
        <p:txBody>
          <a:bodyPr lIns="0" tIns="0" rIns="0" bIns="0"/>
          <a:lstStyle/>
          <a:p>
            <a:endParaRPr lang="en-US"/>
          </a:p>
        </p:txBody>
      </p:sp>
      <p:sp>
        <p:nvSpPr>
          <p:cNvPr id="95235" name="Rectangle 3"/>
          <p:cNvSpPr>
            <a:spLocks/>
          </p:cNvSpPr>
          <p:nvPr/>
        </p:nvSpPr>
        <p:spPr bwMode="auto">
          <a:xfrm>
            <a:off x="910828" y="2402086"/>
            <a:ext cx="1794867" cy="571500"/>
          </a:xfrm>
          <a:prstGeom prst="rect">
            <a:avLst/>
          </a:prstGeom>
          <a:solidFill>
            <a:srgbClr val="FFFFFF"/>
          </a:solidFill>
          <a:ln>
            <a:noFill/>
          </a:ln>
        </p:spPr>
        <p:txBody>
          <a:bodyPr lIns="0" tIns="0" rIns="0" bIns="0"/>
          <a:lstStyle/>
          <a:p>
            <a:endParaRPr lang="en-US"/>
          </a:p>
        </p:txBody>
      </p:sp>
      <p:sp>
        <p:nvSpPr>
          <p:cNvPr id="95236" name="Rectangle 4"/>
          <p:cNvSpPr>
            <a:spLocks/>
          </p:cNvSpPr>
          <p:nvPr/>
        </p:nvSpPr>
        <p:spPr bwMode="auto">
          <a:xfrm>
            <a:off x="910828" y="3125391"/>
            <a:ext cx="1687711" cy="312539"/>
          </a:xfrm>
          <a:prstGeom prst="rect">
            <a:avLst/>
          </a:prstGeom>
          <a:solidFill>
            <a:srgbClr val="FFFFFF"/>
          </a:solidFill>
          <a:ln>
            <a:noFill/>
          </a:ln>
        </p:spPr>
        <p:txBody>
          <a:bodyPr lIns="0" tIns="0" rIns="0" bIns="0"/>
          <a:lstStyle/>
          <a:p>
            <a:endParaRPr lang="en-US"/>
          </a:p>
        </p:txBody>
      </p:sp>
      <p:sp>
        <p:nvSpPr>
          <p:cNvPr id="95237" name="Rectangle 5"/>
          <p:cNvSpPr>
            <a:spLocks/>
          </p:cNvSpPr>
          <p:nvPr/>
        </p:nvSpPr>
        <p:spPr bwMode="auto">
          <a:xfrm>
            <a:off x="973336" y="4161235"/>
            <a:ext cx="1732359" cy="991195"/>
          </a:xfrm>
          <a:prstGeom prst="rect">
            <a:avLst/>
          </a:prstGeom>
          <a:solidFill>
            <a:srgbClr val="FFFFFF"/>
          </a:solidFill>
          <a:ln>
            <a:noFill/>
          </a:ln>
        </p:spPr>
        <p:txBody>
          <a:bodyPr lIns="0" tIns="0" rIns="0" bIns="0"/>
          <a:lstStyle/>
          <a:p>
            <a:endParaRPr lang="en-US"/>
          </a:p>
        </p:txBody>
      </p:sp>
      <p:sp>
        <p:nvSpPr>
          <p:cNvPr id="95238" name="Rectangle 6"/>
          <p:cNvSpPr>
            <a:spLocks/>
          </p:cNvSpPr>
          <p:nvPr/>
        </p:nvSpPr>
        <p:spPr bwMode="auto">
          <a:xfrm>
            <a:off x="946547" y="5295305"/>
            <a:ext cx="1509117" cy="142875"/>
          </a:xfrm>
          <a:prstGeom prst="rect">
            <a:avLst/>
          </a:prstGeom>
          <a:solidFill>
            <a:srgbClr val="FFFFFF"/>
          </a:solidFill>
          <a:ln>
            <a:noFill/>
          </a:ln>
        </p:spPr>
        <p:txBody>
          <a:bodyPr lIns="0" tIns="0" rIns="0" bIns="0"/>
          <a:lstStyle/>
          <a:p>
            <a:endParaRPr lang="en-US"/>
          </a:p>
        </p:txBody>
      </p:sp>
      <p:sp>
        <p:nvSpPr>
          <p:cNvPr id="95239" name="Rectangle 7"/>
          <p:cNvSpPr>
            <a:spLocks/>
          </p:cNvSpPr>
          <p:nvPr/>
        </p:nvSpPr>
        <p:spPr bwMode="auto">
          <a:xfrm>
            <a:off x="1000125" y="5554266"/>
            <a:ext cx="1464469" cy="678656"/>
          </a:xfrm>
          <a:prstGeom prst="rect">
            <a:avLst/>
          </a:prstGeom>
          <a:solidFill>
            <a:srgbClr val="FFFFFF"/>
          </a:solidFill>
          <a:ln>
            <a:noFill/>
          </a:ln>
        </p:spPr>
        <p:txBody>
          <a:bodyPr lIns="0" tIns="0" rIns="0" bIns="0"/>
          <a:lstStyle/>
          <a:p>
            <a:endParaRPr lang="en-US"/>
          </a:p>
        </p:txBody>
      </p:sp>
      <p:sp>
        <p:nvSpPr>
          <p:cNvPr id="95240" name="Rectangle 8"/>
          <p:cNvSpPr>
            <a:spLocks/>
          </p:cNvSpPr>
          <p:nvPr/>
        </p:nvSpPr>
        <p:spPr bwMode="auto">
          <a:xfrm>
            <a:off x="2759274" y="651867"/>
            <a:ext cx="1535906" cy="348258"/>
          </a:xfrm>
          <a:prstGeom prst="rect">
            <a:avLst/>
          </a:prstGeom>
          <a:solidFill>
            <a:srgbClr val="FFFFFF"/>
          </a:solidFill>
          <a:ln>
            <a:noFill/>
          </a:ln>
        </p:spPr>
        <p:txBody>
          <a:bodyPr lIns="0" tIns="0" rIns="0" bIns="0"/>
          <a:lstStyle/>
          <a:p>
            <a:endParaRPr lang="en-US"/>
          </a:p>
        </p:txBody>
      </p:sp>
      <p:sp>
        <p:nvSpPr>
          <p:cNvPr id="95241" name="Rectangle 9"/>
          <p:cNvSpPr>
            <a:spLocks/>
          </p:cNvSpPr>
          <p:nvPr/>
        </p:nvSpPr>
        <p:spPr bwMode="auto">
          <a:xfrm>
            <a:off x="2839641" y="1125141"/>
            <a:ext cx="1482328" cy="705445"/>
          </a:xfrm>
          <a:prstGeom prst="rect">
            <a:avLst/>
          </a:prstGeom>
          <a:solidFill>
            <a:srgbClr val="FFFFFF"/>
          </a:solidFill>
          <a:ln>
            <a:noFill/>
          </a:ln>
        </p:spPr>
        <p:txBody>
          <a:bodyPr lIns="0" tIns="0" rIns="0" bIns="0"/>
          <a:lstStyle/>
          <a:p>
            <a:endParaRPr lang="en-US"/>
          </a:p>
        </p:txBody>
      </p:sp>
      <p:sp>
        <p:nvSpPr>
          <p:cNvPr id="95242" name="Rectangle 10"/>
          <p:cNvSpPr>
            <a:spLocks/>
          </p:cNvSpPr>
          <p:nvPr/>
        </p:nvSpPr>
        <p:spPr bwMode="auto">
          <a:xfrm>
            <a:off x="2759273" y="1991320"/>
            <a:ext cx="1643063" cy="285750"/>
          </a:xfrm>
          <a:prstGeom prst="rect">
            <a:avLst/>
          </a:prstGeom>
          <a:solidFill>
            <a:srgbClr val="FFFFFF"/>
          </a:solidFill>
          <a:ln>
            <a:noFill/>
          </a:ln>
        </p:spPr>
        <p:txBody>
          <a:bodyPr lIns="0" tIns="0" rIns="0" bIns="0"/>
          <a:lstStyle/>
          <a:p>
            <a:endParaRPr lang="en-US"/>
          </a:p>
        </p:txBody>
      </p:sp>
      <p:sp>
        <p:nvSpPr>
          <p:cNvPr id="95243" name="Rectangle 11"/>
          <p:cNvSpPr>
            <a:spLocks/>
          </p:cNvSpPr>
          <p:nvPr/>
        </p:nvSpPr>
        <p:spPr bwMode="auto">
          <a:xfrm>
            <a:off x="2830711" y="2428875"/>
            <a:ext cx="1580555" cy="142875"/>
          </a:xfrm>
          <a:prstGeom prst="rect">
            <a:avLst/>
          </a:prstGeom>
          <a:solidFill>
            <a:srgbClr val="FFFFFF"/>
          </a:solidFill>
          <a:ln>
            <a:noFill/>
          </a:ln>
        </p:spPr>
        <p:txBody>
          <a:bodyPr lIns="0" tIns="0" rIns="0" bIns="0"/>
          <a:lstStyle/>
          <a:p>
            <a:endParaRPr lang="en-US"/>
          </a:p>
        </p:txBody>
      </p:sp>
      <p:sp>
        <p:nvSpPr>
          <p:cNvPr id="95244" name="Rectangle 12"/>
          <p:cNvSpPr>
            <a:spLocks/>
          </p:cNvSpPr>
          <p:nvPr/>
        </p:nvSpPr>
        <p:spPr bwMode="auto">
          <a:xfrm>
            <a:off x="2830711" y="2866430"/>
            <a:ext cx="1607344" cy="705445"/>
          </a:xfrm>
          <a:prstGeom prst="rect">
            <a:avLst/>
          </a:prstGeom>
          <a:solidFill>
            <a:srgbClr val="FFFFFF"/>
          </a:solidFill>
          <a:ln>
            <a:noFill/>
          </a:ln>
        </p:spPr>
        <p:txBody>
          <a:bodyPr lIns="0" tIns="0" rIns="0" bIns="0"/>
          <a:lstStyle/>
          <a:p>
            <a:endParaRPr lang="en-US"/>
          </a:p>
        </p:txBody>
      </p:sp>
      <p:sp>
        <p:nvSpPr>
          <p:cNvPr id="95245" name="Rectangle 13"/>
          <p:cNvSpPr>
            <a:spLocks/>
          </p:cNvSpPr>
          <p:nvPr/>
        </p:nvSpPr>
        <p:spPr bwMode="auto">
          <a:xfrm>
            <a:off x="2821781" y="3723680"/>
            <a:ext cx="1535906" cy="142875"/>
          </a:xfrm>
          <a:prstGeom prst="rect">
            <a:avLst/>
          </a:prstGeom>
          <a:solidFill>
            <a:srgbClr val="FFFFFF"/>
          </a:solidFill>
          <a:ln>
            <a:noFill/>
          </a:ln>
        </p:spPr>
        <p:txBody>
          <a:bodyPr lIns="0" tIns="0" rIns="0" bIns="0"/>
          <a:lstStyle/>
          <a:p>
            <a:endParaRPr lang="en-US"/>
          </a:p>
        </p:txBody>
      </p:sp>
      <p:sp>
        <p:nvSpPr>
          <p:cNvPr id="95246" name="Rectangle 14"/>
          <p:cNvSpPr>
            <a:spLocks/>
          </p:cNvSpPr>
          <p:nvPr/>
        </p:nvSpPr>
        <p:spPr bwMode="auto">
          <a:xfrm>
            <a:off x="2759274" y="4000500"/>
            <a:ext cx="1535906" cy="151805"/>
          </a:xfrm>
          <a:prstGeom prst="rect">
            <a:avLst/>
          </a:prstGeom>
          <a:solidFill>
            <a:srgbClr val="FFFFFF"/>
          </a:solidFill>
          <a:ln>
            <a:noFill/>
          </a:ln>
        </p:spPr>
        <p:txBody>
          <a:bodyPr lIns="0" tIns="0" rIns="0" bIns="0"/>
          <a:lstStyle/>
          <a:p>
            <a:endParaRPr lang="en-US"/>
          </a:p>
        </p:txBody>
      </p:sp>
      <p:sp>
        <p:nvSpPr>
          <p:cNvPr id="95247" name="Rectangle 15"/>
          <p:cNvSpPr>
            <a:spLocks/>
          </p:cNvSpPr>
          <p:nvPr/>
        </p:nvSpPr>
        <p:spPr bwMode="auto">
          <a:xfrm>
            <a:off x="2759273" y="4304109"/>
            <a:ext cx="1553766" cy="830461"/>
          </a:xfrm>
          <a:prstGeom prst="rect">
            <a:avLst/>
          </a:prstGeom>
          <a:solidFill>
            <a:srgbClr val="FFFFFF"/>
          </a:solidFill>
          <a:ln>
            <a:noFill/>
          </a:ln>
        </p:spPr>
        <p:txBody>
          <a:bodyPr lIns="0" tIns="0" rIns="0" bIns="0"/>
          <a:lstStyle/>
          <a:p>
            <a:endParaRPr lang="en-US"/>
          </a:p>
        </p:txBody>
      </p:sp>
      <p:sp>
        <p:nvSpPr>
          <p:cNvPr id="95248" name="Rectangle 16"/>
          <p:cNvSpPr>
            <a:spLocks/>
          </p:cNvSpPr>
          <p:nvPr/>
        </p:nvSpPr>
        <p:spPr bwMode="auto">
          <a:xfrm>
            <a:off x="2759274" y="5286375"/>
            <a:ext cx="1535906" cy="937617"/>
          </a:xfrm>
          <a:prstGeom prst="rect">
            <a:avLst/>
          </a:prstGeom>
          <a:solidFill>
            <a:srgbClr val="FFFFFF"/>
          </a:solidFill>
          <a:ln>
            <a:noFill/>
          </a:ln>
        </p:spPr>
        <p:txBody>
          <a:bodyPr lIns="0" tIns="0" rIns="0" bIns="0"/>
          <a:lstStyle/>
          <a:p>
            <a:endParaRPr lang="en-US"/>
          </a:p>
        </p:txBody>
      </p:sp>
      <p:sp>
        <p:nvSpPr>
          <p:cNvPr id="95249" name="Rectangle 17"/>
          <p:cNvSpPr>
            <a:spLocks/>
          </p:cNvSpPr>
          <p:nvPr/>
        </p:nvSpPr>
        <p:spPr bwMode="auto">
          <a:xfrm>
            <a:off x="4393406" y="357187"/>
            <a:ext cx="1928813" cy="1812727"/>
          </a:xfrm>
          <a:prstGeom prst="rect">
            <a:avLst/>
          </a:prstGeom>
          <a:solidFill>
            <a:srgbClr val="FFFFFF"/>
          </a:solidFill>
          <a:ln>
            <a:noFill/>
          </a:ln>
        </p:spPr>
        <p:txBody>
          <a:bodyPr lIns="0" tIns="0" rIns="0" bIns="0"/>
          <a:lstStyle/>
          <a:p>
            <a:endParaRPr lang="en-US"/>
          </a:p>
        </p:txBody>
      </p:sp>
      <p:sp>
        <p:nvSpPr>
          <p:cNvPr id="95250" name="Rectangle 18"/>
          <p:cNvSpPr>
            <a:spLocks/>
          </p:cNvSpPr>
          <p:nvPr/>
        </p:nvSpPr>
        <p:spPr bwMode="auto">
          <a:xfrm>
            <a:off x="4482703" y="2312789"/>
            <a:ext cx="1625203" cy="1268016"/>
          </a:xfrm>
          <a:prstGeom prst="rect">
            <a:avLst/>
          </a:prstGeom>
          <a:solidFill>
            <a:srgbClr val="FFFFFF"/>
          </a:solidFill>
          <a:ln>
            <a:noFill/>
          </a:ln>
        </p:spPr>
        <p:txBody>
          <a:bodyPr lIns="0" tIns="0" rIns="0" bIns="0"/>
          <a:lstStyle/>
          <a:p>
            <a:endParaRPr lang="en-US"/>
          </a:p>
        </p:txBody>
      </p:sp>
      <p:sp>
        <p:nvSpPr>
          <p:cNvPr id="95251" name="Rectangle 19"/>
          <p:cNvSpPr>
            <a:spLocks/>
          </p:cNvSpPr>
          <p:nvPr/>
        </p:nvSpPr>
        <p:spPr bwMode="auto">
          <a:xfrm>
            <a:off x="4545211" y="3866555"/>
            <a:ext cx="1777008" cy="267891"/>
          </a:xfrm>
          <a:prstGeom prst="rect">
            <a:avLst/>
          </a:prstGeom>
          <a:solidFill>
            <a:srgbClr val="FFFFFF"/>
          </a:solidFill>
          <a:ln>
            <a:noFill/>
          </a:ln>
        </p:spPr>
        <p:txBody>
          <a:bodyPr lIns="0" tIns="0" rIns="0" bIns="0"/>
          <a:lstStyle/>
          <a:p>
            <a:endParaRPr lang="en-US"/>
          </a:p>
        </p:txBody>
      </p:sp>
      <p:sp>
        <p:nvSpPr>
          <p:cNvPr id="95252" name="Rectangle 20"/>
          <p:cNvSpPr>
            <a:spLocks/>
          </p:cNvSpPr>
          <p:nvPr/>
        </p:nvSpPr>
        <p:spPr bwMode="auto">
          <a:xfrm>
            <a:off x="4598789" y="4429125"/>
            <a:ext cx="1625203" cy="1134070"/>
          </a:xfrm>
          <a:prstGeom prst="rect">
            <a:avLst/>
          </a:prstGeom>
          <a:solidFill>
            <a:srgbClr val="FFFFFF"/>
          </a:solidFill>
          <a:ln>
            <a:noFill/>
          </a:ln>
        </p:spPr>
        <p:txBody>
          <a:bodyPr lIns="0" tIns="0" rIns="0" bIns="0"/>
          <a:lstStyle/>
          <a:p>
            <a:endParaRPr lang="en-US"/>
          </a:p>
        </p:txBody>
      </p:sp>
      <p:sp>
        <p:nvSpPr>
          <p:cNvPr id="95253" name="Rectangle 21"/>
          <p:cNvSpPr>
            <a:spLocks/>
          </p:cNvSpPr>
          <p:nvPr/>
        </p:nvSpPr>
        <p:spPr bwMode="auto">
          <a:xfrm>
            <a:off x="4616649" y="5732860"/>
            <a:ext cx="1625203" cy="1134070"/>
          </a:xfrm>
          <a:prstGeom prst="rect">
            <a:avLst/>
          </a:prstGeom>
          <a:solidFill>
            <a:srgbClr val="FFFFFF"/>
          </a:solidFill>
          <a:ln>
            <a:noFill/>
          </a:ln>
        </p:spPr>
        <p:txBody>
          <a:bodyPr lIns="0" tIns="0" rIns="0" bIns="0"/>
          <a:lstStyle/>
          <a:p>
            <a:endParaRPr lang="en-US"/>
          </a:p>
        </p:txBody>
      </p:sp>
      <p:sp>
        <p:nvSpPr>
          <p:cNvPr id="95254" name="Rectangle 22"/>
          <p:cNvSpPr>
            <a:spLocks/>
          </p:cNvSpPr>
          <p:nvPr/>
        </p:nvSpPr>
        <p:spPr bwMode="auto">
          <a:xfrm>
            <a:off x="6241852" y="1026914"/>
            <a:ext cx="1625203" cy="116086"/>
          </a:xfrm>
          <a:prstGeom prst="rect">
            <a:avLst/>
          </a:prstGeom>
          <a:solidFill>
            <a:srgbClr val="FFFFFF"/>
          </a:solidFill>
          <a:ln>
            <a:noFill/>
          </a:ln>
        </p:spPr>
        <p:txBody>
          <a:bodyPr lIns="0" tIns="0" rIns="0" bIns="0"/>
          <a:lstStyle/>
          <a:p>
            <a:endParaRPr lang="en-US"/>
          </a:p>
        </p:txBody>
      </p:sp>
      <p:sp>
        <p:nvSpPr>
          <p:cNvPr id="95255" name="Rectangle 23"/>
          <p:cNvSpPr>
            <a:spLocks/>
          </p:cNvSpPr>
          <p:nvPr/>
        </p:nvSpPr>
        <p:spPr bwMode="auto">
          <a:xfrm>
            <a:off x="6322219" y="1285875"/>
            <a:ext cx="1669852" cy="428625"/>
          </a:xfrm>
          <a:prstGeom prst="rect">
            <a:avLst/>
          </a:prstGeom>
          <a:solidFill>
            <a:srgbClr val="FFFFFF"/>
          </a:solidFill>
          <a:ln>
            <a:noFill/>
          </a:ln>
        </p:spPr>
        <p:txBody>
          <a:bodyPr lIns="0" tIns="0" rIns="0" bIns="0"/>
          <a:lstStyle/>
          <a:p>
            <a:endParaRPr lang="en-US"/>
          </a:p>
        </p:txBody>
      </p:sp>
      <p:sp>
        <p:nvSpPr>
          <p:cNvPr id="95256" name="Rectangle 24"/>
          <p:cNvSpPr>
            <a:spLocks/>
          </p:cNvSpPr>
          <p:nvPr/>
        </p:nvSpPr>
        <p:spPr bwMode="auto">
          <a:xfrm>
            <a:off x="6322219" y="2027039"/>
            <a:ext cx="1714500" cy="973336"/>
          </a:xfrm>
          <a:prstGeom prst="rect">
            <a:avLst/>
          </a:prstGeom>
          <a:solidFill>
            <a:srgbClr val="FFFFFF"/>
          </a:solidFill>
          <a:ln>
            <a:noFill/>
          </a:ln>
        </p:spPr>
        <p:txBody>
          <a:bodyPr lIns="0" tIns="0" rIns="0" bIns="0"/>
          <a:lstStyle/>
          <a:p>
            <a:endParaRPr lang="en-US"/>
          </a:p>
        </p:txBody>
      </p:sp>
      <p:sp>
        <p:nvSpPr>
          <p:cNvPr id="95257" name="Rectangle 25"/>
          <p:cNvSpPr>
            <a:spLocks/>
          </p:cNvSpPr>
          <p:nvPr/>
        </p:nvSpPr>
        <p:spPr bwMode="auto">
          <a:xfrm>
            <a:off x="6322219" y="3303985"/>
            <a:ext cx="1651992" cy="133945"/>
          </a:xfrm>
          <a:prstGeom prst="rect">
            <a:avLst/>
          </a:prstGeom>
          <a:solidFill>
            <a:srgbClr val="FFFFFF"/>
          </a:solidFill>
          <a:ln>
            <a:noFill/>
          </a:ln>
        </p:spPr>
        <p:txBody>
          <a:bodyPr lIns="0" tIns="0" rIns="0" bIns="0"/>
          <a:lstStyle/>
          <a:p>
            <a:endParaRPr lang="en-US"/>
          </a:p>
        </p:txBody>
      </p:sp>
      <p:sp>
        <p:nvSpPr>
          <p:cNvPr id="95258" name="Rectangle 26"/>
          <p:cNvSpPr>
            <a:spLocks/>
          </p:cNvSpPr>
          <p:nvPr/>
        </p:nvSpPr>
        <p:spPr bwMode="auto">
          <a:xfrm>
            <a:off x="6349008" y="3580805"/>
            <a:ext cx="1643063" cy="428625"/>
          </a:xfrm>
          <a:prstGeom prst="rect">
            <a:avLst/>
          </a:prstGeom>
          <a:solidFill>
            <a:srgbClr val="FFFFFF"/>
          </a:solidFill>
          <a:ln>
            <a:noFill/>
          </a:ln>
        </p:spPr>
        <p:txBody>
          <a:bodyPr lIns="0" tIns="0" rIns="0" bIns="0"/>
          <a:lstStyle/>
          <a:p>
            <a:endParaRPr lang="en-US"/>
          </a:p>
        </p:txBody>
      </p:sp>
      <p:sp>
        <p:nvSpPr>
          <p:cNvPr id="95259" name="Rectangle 27"/>
          <p:cNvSpPr>
            <a:spLocks/>
          </p:cNvSpPr>
          <p:nvPr/>
        </p:nvSpPr>
        <p:spPr bwMode="auto">
          <a:xfrm>
            <a:off x="6340078" y="4143375"/>
            <a:ext cx="1910953" cy="2098477"/>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40793790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Inspection</a:t>
            </a:r>
            <a:endParaRPr lang="en-US" dirty="0"/>
          </a:p>
        </p:txBody>
      </p:sp>
      <p:sp>
        <p:nvSpPr>
          <p:cNvPr id="3" name="Content Placeholder 2"/>
          <p:cNvSpPr>
            <a:spLocks noGrp="1"/>
          </p:cNvSpPr>
          <p:nvPr>
            <p:ph idx="1"/>
          </p:nvPr>
        </p:nvSpPr>
        <p:spPr/>
        <p:txBody>
          <a:bodyPr>
            <a:normAutofit lnSpcReduction="10000"/>
          </a:bodyPr>
          <a:lstStyle/>
          <a:p>
            <a:r>
              <a:rPr lang="en-US" dirty="0" smtClean="0"/>
              <a:t>git log</a:t>
            </a:r>
          </a:p>
          <a:p>
            <a:pPr lvl="1"/>
            <a:r>
              <a:rPr lang="en-US" dirty="0" smtClean="0"/>
              <a:t>shows </a:t>
            </a:r>
            <a:r>
              <a:rPr lang="en-US" dirty="0"/>
              <a:t>you a nice </a:t>
            </a:r>
            <a:r>
              <a:rPr lang="en-US" dirty="0" smtClean="0"/>
              <a:t>ordered list </a:t>
            </a:r>
            <a:r>
              <a:rPr lang="en-US" dirty="0"/>
              <a:t>of your commits and their messages</a:t>
            </a:r>
          </a:p>
          <a:p>
            <a:r>
              <a:rPr lang="en-US" dirty="0" smtClean="0"/>
              <a:t>git diff</a:t>
            </a:r>
          </a:p>
          <a:p>
            <a:pPr lvl="1"/>
            <a:r>
              <a:rPr lang="en-US" dirty="0" smtClean="0"/>
              <a:t>allows </a:t>
            </a:r>
            <a:r>
              <a:rPr lang="en-US" dirty="0"/>
              <a:t>you to see the difference between two versions of a file, or between two entire </a:t>
            </a:r>
            <a:r>
              <a:rPr lang="en-US" dirty="0" smtClean="0"/>
              <a:t>commits</a:t>
            </a:r>
          </a:p>
          <a:p>
            <a:r>
              <a:rPr lang="en-US" dirty="0" smtClean="0"/>
              <a:t>git show</a:t>
            </a:r>
          </a:p>
          <a:p>
            <a:pPr lvl="1"/>
            <a:r>
              <a:rPr lang="en-US" dirty="0" smtClean="0"/>
              <a:t>ask </a:t>
            </a:r>
            <a:r>
              <a:rPr lang="en-US" dirty="0"/>
              <a:t>to see something git is holding for you. commits, trees, tags, blobs, and any </a:t>
            </a:r>
            <a:r>
              <a:rPr lang="en-US" i="1" dirty="0" err="1"/>
              <a:t>treeish</a:t>
            </a:r>
            <a:endParaRPr lang="en-US" i="1" dirty="0"/>
          </a:p>
        </p:txBody>
      </p:sp>
    </p:spTree>
    <p:extLst>
      <p:ext uri="{BB962C8B-B14F-4D97-AF65-F5344CB8AC3E}">
        <p14:creationId xmlns:p14="http://schemas.microsoft.com/office/powerpoint/2010/main" val="584723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5" name="Rectangle 1"/>
          <p:cNvSpPr>
            <a:spLocks noGrp="1" noChangeArrowheads="1"/>
          </p:cNvSpPr>
          <p:nvPr>
            <p:ph type="title"/>
          </p:nvPr>
        </p:nvSpPr>
        <p:spPr>
          <a:ln/>
        </p:spPr>
        <p:txBody>
          <a:bodyPr/>
          <a:lstStyle/>
          <a:p>
            <a:r>
              <a:rPr lang="en-US" dirty="0"/>
              <a:t>git log</a:t>
            </a:r>
          </a:p>
        </p:txBody>
      </p:sp>
    </p:spTree>
    <p:extLst>
      <p:ext uri="{BB962C8B-B14F-4D97-AF65-F5344CB8AC3E}">
        <p14:creationId xmlns:p14="http://schemas.microsoft.com/office/powerpoint/2010/main" val="20851565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5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8" y="80367"/>
            <a:ext cx="7688461"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238423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76" y="598289"/>
            <a:ext cx="7929563" cy="630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5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98" y="80367"/>
            <a:ext cx="7688461"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35555" name="Rectangle 3"/>
          <p:cNvSpPr>
            <a:spLocks/>
          </p:cNvSpPr>
          <p:nvPr/>
        </p:nvSpPr>
        <p:spPr bwMode="auto">
          <a:xfrm>
            <a:off x="1491258" y="169664"/>
            <a:ext cx="1893094" cy="473273"/>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38916908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745" name="Picture 1"/>
          <p:cNvPicPr>
            <a:picLocks noChangeAspect="1" noChangeArrowheads="1"/>
          </p:cNvPicPr>
          <p:nvPr/>
        </p:nvPicPr>
        <p:blipFill>
          <a:blip r:embed="rId3">
            <a:extLst>
              <a:ext uri="{28A0092B-C50C-407E-A947-70E740481C1C}">
                <a14:useLocalDpi xmlns:a14="http://schemas.microsoft.com/office/drawing/2010/main" val="0"/>
              </a:ext>
            </a:extLst>
          </a:blip>
          <a:srcRect t="5713" r="24092" b="14285"/>
          <a:stretch>
            <a:fillRect/>
          </a:stretch>
        </p:blipFill>
        <p:spPr bwMode="auto">
          <a:xfrm>
            <a:off x="241102" y="151805"/>
            <a:ext cx="4107656"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186837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47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83" y="508992"/>
            <a:ext cx="8447484" cy="623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44770" name="Picture 2"/>
          <p:cNvPicPr>
            <a:picLocks noChangeAspect="1" noChangeArrowheads="1"/>
          </p:cNvPicPr>
          <p:nvPr/>
        </p:nvPicPr>
        <p:blipFill>
          <a:blip r:embed="rId3">
            <a:extLst>
              <a:ext uri="{28A0092B-C50C-407E-A947-70E740481C1C}">
                <a14:useLocalDpi xmlns:a14="http://schemas.microsoft.com/office/drawing/2010/main" val="0"/>
              </a:ext>
            </a:extLst>
          </a:blip>
          <a:srcRect t="5713" r="24092" b="14285"/>
          <a:stretch>
            <a:fillRect/>
          </a:stretch>
        </p:blipFill>
        <p:spPr bwMode="auto">
          <a:xfrm>
            <a:off x="241102" y="151805"/>
            <a:ext cx="4107656"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57707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7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64" y="169664"/>
            <a:ext cx="5804297" cy="26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2098261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8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34" y="508992"/>
            <a:ext cx="8259961" cy="64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47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64" y="169664"/>
            <a:ext cx="5804297" cy="26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2625521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98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34" y="508992"/>
            <a:ext cx="8259961" cy="64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49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64" y="169664"/>
            <a:ext cx="5804297" cy="26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49891" name="Rectangle 3"/>
          <p:cNvSpPr>
            <a:spLocks/>
          </p:cNvSpPr>
          <p:nvPr/>
        </p:nvSpPr>
        <p:spPr bwMode="auto">
          <a:xfrm rot="10800000" flipH="1">
            <a:off x="3527227" y="89297"/>
            <a:ext cx="392906" cy="419695"/>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49892" name="Rectangle 4"/>
          <p:cNvSpPr>
            <a:spLocks/>
          </p:cNvSpPr>
          <p:nvPr/>
        </p:nvSpPr>
        <p:spPr bwMode="auto">
          <a:xfrm rot="10800000" flipH="1">
            <a:off x="116086" y="357188"/>
            <a:ext cx="1053703" cy="6429375"/>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5108042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9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34" y="508992"/>
            <a:ext cx="8259961" cy="643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51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64" y="169664"/>
            <a:ext cx="5804297" cy="26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51939" name="Rectangle 3"/>
          <p:cNvSpPr>
            <a:spLocks/>
          </p:cNvSpPr>
          <p:nvPr/>
        </p:nvSpPr>
        <p:spPr bwMode="auto">
          <a:xfrm rot="10800000" flipH="1">
            <a:off x="3964781" y="89297"/>
            <a:ext cx="392906" cy="419695"/>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51940" name="Rectangle 4"/>
          <p:cNvSpPr>
            <a:spLocks/>
          </p:cNvSpPr>
          <p:nvPr/>
        </p:nvSpPr>
        <p:spPr bwMode="auto">
          <a:xfrm rot="10800000" flipH="1">
            <a:off x="1071562" y="419695"/>
            <a:ext cx="1777008" cy="6429375"/>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41282723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1"/>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r="2904" b="655"/>
          <a:stretch>
            <a:fillRect/>
          </a:stretch>
        </p:blipFill>
        <p:spPr bwMode="auto">
          <a:xfrm>
            <a:off x="1035844" y="696516"/>
            <a:ext cx="6866930" cy="5420320"/>
          </a:xfrm>
          <a:prstGeom prst="rect">
            <a:avLst/>
          </a:prstGeom>
          <a:solidFill>
            <a:srgbClr val="FFFFFF"/>
          </a:solidFill>
          <a:ln>
            <a:noFill/>
          </a:ln>
        </p:spPr>
      </p:pic>
      <p:sp>
        <p:nvSpPr>
          <p:cNvPr id="96258" name="Rectangle 2"/>
          <p:cNvSpPr>
            <a:spLocks/>
          </p:cNvSpPr>
          <p:nvPr/>
        </p:nvSpPr>
        <p:spPr bwMode="auto">
          <a:xfrm>
            <a:off x="964406" y="1428750"/>
            <a:ext cx="1357313" cy="437555"/>
          </a:xfrm>
          <a:prstGeom prst="rect">
            <a:avLst/>
          </a:prstGeom>
          <a:solidFill>
            <a:srgbClr val="FFFFFF"/>
          </a:solidFill>
          <a:ln>
            <a:noFill/>
          </a:ln>
        </p:spPr>
        <p:txBody>
          <a:bodyPr lIns="0" tIns="0" rIns="0" bIns="0"/>
          <a:lstStyle/>
          <a:p>
            <a:endParaRPr lang="en-US"/>
          </a:p>
        </p:txBody>
      </p:sp>
      <p:sp>
        <p:nvSpPr>
          <p:cNvPr id="96259" name="Rectangle 3"/>
          <p:cNvSpPr>
            <a:spLocks/>
          </p:cNvSpPr>
          <p:nvPr/>
        </p:nvSpPr>
        <p:spPr bwMode="auto">
          <a:xfrm>
            <a:off x="910828" y="2402086"/>
            <a:ext cx="1794867" cy="571500"/>
          </a:xfrm>
          <a:prstGeom prst="rect">
            <a:avLst/>
          </a:prstGeom>
          <a:solidFill>
            <a:srgbClr val="FFFFFF"/>
          </a:solidFill>
          <a:ln>
            <a:noFill/>
          </a:ln>
        </p:spPr>
        <p:txBody>
          <a:bodyPr lIns="0" tIns="0" rIns="0" bIns="0"/>
          <a:lstStyle/>
          <a:p>
            <a:endParaRPr lang="en-US"/>
          </a:p>
        </p:txBody>
      </p:sp>
      <p:sp>
        <p:nvSpPr>
          <p:cNvPr id="96260" name="Rectangle 4"/>
          <p:cNvSpPr>
            <a:spLocks/>
          </p:cNvSpPr>
          <p:nvPr/>
        </p:nvSpPr>
        <p:spPr bwMode="auto">
          <a:xfrm>
            <a:off x="910828" y="3125391"/>
            <a:ext cx="1687711" cy="312539"/>
          </a:xfrm>
          <a:prstGeom prst="rect">
            <a:avLst/>
          </a:prstGeom>
          <a:solidFill>
            <a:srgbClr val="FFFFFF"/>
          </a:solidFill>
          <a:ln>
            <a:noFill/>
          </a:ln>
        </p:spPr>
        <p:txBody>
          <a:bodyPr lIns="0" tIns="0" rIns="0" bIns="0"/>
          <a:lstStyle/>
          <a:p>
            <a:endParaRPr lang="en-US"/>
          </a:p>
        </p:txBody>
      </p:sp>
      <p:sp>
        <p:nvSpPr>
          <p:cNvPr id="96261" name="Rectangle 5"/>
          <p:cNvSpPr>
            <a:spLocks/>
          </p:cNvSpPr>
          <p:nvPr/>
        </p:nvSpPr>
        <p:spPr bwMode="auto">
          <a:xfrm>
            <a:off x="973336" y="4161235"/>
            <a:ext cx="1732359" cy="991195"/>
          </a:xfrm>
          <a:prstGeom prst="rect">
            <a:avLst/>
          </a:prstGeom>
          <a:solidFill>
            <a:srgbClr val="FFFFFF"/>
          </a:solidFill>
          <a:ln>
            <a:noFill/>
          </a:ln>
        </p:spPr>
        <p:txBody>
          <a:bodyPr lIns="0" tIns="0" rIns="0" bIns="0"/>
          <a:lstStyle/>
          <a:p>
            <a:endParaRPr lang="en-US"/>
          </a:p>
        </p:txBody>
      </p:sp>
      <p:sp>
        <p:nvSpPr>
          <p:cNvPr id="96262" name="Rectangle 6"/>
          <p:cNvSpPr>
            <a:spLocks/>
          </p:cNvSpPr>
          <p:nvPr/>
        </p:nvSpPr>
        <p:spPr bwMode="auto">
          <a:xfrm>
            <a:off x="946547" y="5295305"/>
            <a:ext cx="1509117" cy="142875"/>
          </a:xfrm>
          <a:prstGeom prst="rect">
            <a:avLst/>
          </a:prstGeom>
          <a:solidFill>
            <a:srgbClr val="FFFFFF"/>
          </a:solidFill>
          <a:ln>
            <a:noFill/>
          </a:ln>
        </p:spPr>
        <p:txBody>
          <a:bodyPr lIns="0" tIns="0" rIns="0" bIns="0"/>
          <a:lstStyle/>
          <a:p>
            <a:endParaRPr lang="en-US"/>
          </a:p>
        </p:txBody>
      </p:sp>
      <p:sp>
        <p:nvSpPr>
          <p:cNvPr id="96263" name="Rectangle 7"/>
          <p:cNvSpPr>
            <a:spLocks/>
          </p:cNvSpPr>
          <p:nvPr/>
        </p:nvSpPr>
        <p:spPr bwMode="auto">
          <a:xfrm>
            <a:off x="1000125" y="5554266"/>
            <a:ext cx="1464469" cy="678656"/>
          </a:xfrm>
          <a:prstGeom prst="rect">
            <a:avLst/>
          </a:prstGeom>
          <a:solidFill>
            <a:srgbClr val="FFFFFF"/>
          </a:solidFill>
          <a:ln>
            <a:noFill/>
          </a:ln>
        </p:spPr>
        <p:txBody>
          <a:bodyPr lIns="0" tIns="0" rIns="0" bIns="0"/>
          <a:lstStyle/>
          <a:p>
            <a:endParaRPr lang="en-US"/>
          </a:p>
        </p:txBody>
      </p:sp>
      <p:sp>
        <p:nvSpPr>
          <p:cNvPr id="96264" name="Rectangle 8"/>
          <p:cNvSpPr>
            <a:spLocks/>
          </p:cNvSpPr>
          <p:nvPr/>
        </p:nvSpPr>
        <p:spPr bwMode="auto">
          <a:xfrm>
            <a:off x="2759274" y="651867"/>
            <a:ext cx="1535906" cy="348258"/>
          </a:xfrm>
          <a:prstGeom prst="rect">
            <a:avLst/>
          </a:prstGeom>
          <a:solidFill>
            <a:srgbClr val="FFFFFF"/>
          </a:solidFill>
          <a:ln>
            <a:noFill/>
          </a:ln>
        </p:spPr>
        <p:txBody>
          <a:bodyPr lIns="0" tIns="0" rIns="0" bIns="0"/>
          <a:lstStyle/>
          <a:p>
            <a:endParaRPr lang="en-US"/>
          </a:p>
        </p:txBody>
      </p:sp>
      <p:sp>
        <p:nvSpPr>
          <p:cNvPr id="96265" name="Rectangle 9"/>
          <p:cNvSpPr>
            <a:spLocks/>
          </p:cNvSpPr>
          <p:nvPr/>
        </p:nvSpPr>
        <p:spPr bwMode="auto">
          <a:xfrm>
            <a:off x="2839641" y="1125141"/>
            <a:ext cx="1482328" cy="705445"/>
          </a:xfrm>
          <a:prstGeom prst="rect">
            <a:avLst/>
          </a:prstGeom>
          <a:solidFill>
            <a:srgbClr val="FFFFFF"/>
          </a:solidFill>
          <a:ln>
            <a:noFill/>
          </a:ln>
        </p:spPr>
        <p:txBody>
          <a:bodyPr lIns="0" tIns="0" rIns="0" bIns="0"/>
          <a:lstStyle/>
          <a:p>
            <a:endParaRPr lang="en-US"/>
          </a:p>
        </p:txBody>
      </p:sp>
      <p:sp>
        <p:nvSpPr>
          <p:cNvPr id="96266" name="Rectangle 10"/>
          <p:cNvSpPr>
            <a:spLocks/>
          </p:cNvSpPr>
          <p:nvPr/>
        </p:nvSpPr>
        <p:spPr bwMode="auto">
          <a:xfrm>
            <a:off x="2759273" y="1991320"/>
            <a:ext cx="1643063" cy="285750"/>
          </a:xfrm>
          <a:prstGeom prst="rect">
            <a:avLst/>
          </a:prstGeom>
          <a:solidFill>
            <a:srgbClr val="FFFFFF"/>
          </a:solidFill>
          <a:ln>
            <a:noFill/>
          </a:ln>
        </p:spPr>
        <p:txBody>
          <a:bodyPr lIns="0" tIns="0" rIns="0" bIns="0"/>
          <a:lstStyle/>
          <a:p>
            <a:endParaRPr lang="en-US"/>
          </a:p>
        </p:txBody>
      </p:sp>
      <p:sp>
        <p:nvSpPr>
          <p:cNvPr id="96267" name="Rectangle 11"/>
          <p:cNvSpPr>
            <a:spLocks/>
          </p:cNvSpPr>
          <p:nvPr/>
        </p:nvSpPr>
        <p:spPr bwMode="auto">
          <a:xfrm>
            <a:off x="2830711" y="2428875"/>
            <a:ext cx="1580555" cy="142875"/>
          </a:xfrm>
          <a:prstGeom prst="rect">
            <a:avLst/>
          </a:prstGeom>
          <a:solidFill>
            <a:srgbClr val="FFFFFF"/>
          </a:solidFill>
          <a:ln>
            <a:noFill/>
          </a:ln>
        </p:spPr>
        <p:txBody>
          <a:bodyPr lIns="0" tIns="0" rIns="0" bIns="0"/>
          <a:lstStyle/>
          <a:p>
            <a:endParaRPr lang="en-US"/>
          </a:p>
        </p:txBody>
      </p:sp>
      <p:sp>
        <p:nvSpPr>
          <p:cNvPr id="96268" name="Rectangle 12"/>
          <p:cNvSpPr>
            <a:spLocks/>
          </p:cNvSpPr>
          <p:nvPr/>
        </p:nvSpPr>
        <p:spPr bwMode="auto">
          <a:xfrm>
            <a:off x="2830711" y="2866430"/>
            <a:ext cx="1607344" cy="705445"/>
          </a:xfrm>
          <a:prstGeom prst="rect">
            <a:avLst/>
          </a:prstGeom>
          <a:solidFill>
            <a:srgbClr val="FFFFFF"/>
          </a:solidFill>
          <a:ln>
            <a:noFill/>
          </a:ln>
        </p:spPr>
        <p:txBody>
          <a:bodyPr lIns="0" tIns="0" rIns="0" bIns="0"/>
          <a:lstStyle/>
          <a:p>
            <a:endParaRPr lang="en-US"/>
          </a:p>
        </p:txBody>
      </p:sp>
      <p:sp>
        <p:nvSpPr>
          <p:cNvPr id="96269" name="Rectangle 13"/>
          <p:cNvSpPr>
            <a:spLocks/>
          </p:cNvSpPr>
          <p:nvPr/>
        </p:nvSpPr>
        <p:spPr bwMode="auto">
          <a:xfrm>
            <a:off x="2821781" y="3723680"/>
            <a:ext cx="1535906" cy="142875"/>
          </a:xfrm>
          <a:prstGeom prst="rect">
            <a:avLst/>
          </a:prstGeom>
          <a:solidFill>
            <a:srgbClr val="FFFFFF"/>
          </a:solidFill>
          <a:ln>
            <a:noFill/>
          </a:ln>
        </p:spPr>
        <p:txBody>
          <a:bodyPr lIns="0" tIns="0" rIns="0" bIns="0"/>
          <a:lstStyle/>
          <a:p>
            <a:endParaRPr lang="en-US"/>
          </a:p>
        </p:txBody>
      </p:sp>
      <p:sp>
        <p:nvSpPr>
          <p:cNvPr id="96270" name="Rectangle 14"/>
          <p:cNvSpPr>
            <a:spLocks/>
          </p:cNvSpPr>
          <p:nvPr/>
        </p:nvSpPr>
        <p:spPr bwMode="auto">
          <a:xfrm>
            <a:off x="2759274" y="4000500"/>
            <a:ext cx="1535906" cy="151805"/>
          </a:xfrm>
          <a:prstGeom prst="rect">
            <a:avLst/>
          </a:prstGeom>
          <a:solidFill>
            <a:srgbClr val="FFFFFF"/>
          </a:solidFill>
          <a:ln>
            <a:noFill/>
          </a:ln>
        </p:spPr>
        <p:txBody>
          <a:bodyPr lIns="0" tIns="0" rIns="0" bIns="0"/>
          <a:lstStyle/>
          <a:p>
            <a:endParaRPr lang="en-US"/>
          </a:p>
        </p:txBody>
      </p:sp>
      <p:sp>
        <p:nvSpPr>
          <p:cNvPr id="96271" name="Rectangle 15"/>
          <p:cNvSpPr>
            <a:spLocks/>
          </p:cNvSpPr>
          <p:nvPr/>
        </p:nvSpPr>
        <p:spPr bwMode="auto">
          <a:xfrm>
            <a:off x="2759273" y="4304109"/>
            <a:ext cx="1553766" cy="830461"/>
          </a:xfrm>
          <a:prstGeom prst="rect">
            <a:avLst/>
          </a:prstGeom>
          <a:solidFill>
            <a:srgbClr val="FFFFFF"/>
          </a:solidFill>
          <a:ln>
            <a:noFill/>
          </a:ln>
        </p:spPr>
        <p:txBody>
          <a:bodyPr lIns="0" tIns="0" rIns="0" bIns="0"/>
          <a:lstStyle/>
          <a:p>
            <a:endParaRPr lang="en-US"/>
          </a:p>
        </p:txBody>
      </p:sp>
      <p:sp>
        <p:nvSpPr>
          <p:cNvPr id="96272" name="Rectangle 16"/>
          <p:cNvSpPr>
            <a:spLocks/>
          </p:cNvSpPr>
          <p:nvPr/>
        </p:nvSpPr>
        <p:spPr bwMode="auto">
          <a:xfrm>
            <a:off x="2759274" y="5286375"/>
            <a:ext cx="1535906" cy="937617"/>
          </a:xfrm>
          <a:prstGeom prst="rect">
            <a:avLst/>
          </a:prstGeom>
          <a:solidFill>
            <a:srgbClr val="FFFFFF"/>
          </a:solidFill>
          <a:ln>
            <a:noFill/>
          </a:ln>
        </p:spPr>
        <p:txBody>
          <a:bodyPr lIns="0" tIns="0" rIns="0" bIns="0"/>
          <a:lstStyle/>
          <a:p>
            <a:endParaRPr lang="en-US"/>
          </a:p>
        </p:txBody>
      </p:sp>
      <p:sp>
        <p:nvSpPr>
          <p:cNvPr id="96273" name="Rectangle 17"/>
          <p:cNvSpPr>
            <a:spLocks/>
          </p:cNvSpPr>
          <p:nvPr/>
        </p:nvSpPr>
        <p:spPr bwMode="auto">
          <a:xfrm>
            <a:off x="4393406" y="357187"/>
            <a:ext cx="1928813" cy="1812727"/>
          </a:xfrm>
          <a:prstGeom prst="rect">
            <a:avLst/>
          </a:prstGeom>
          <a:solidFill>
            <a:srgbClr val="FFFFFF"/>
          </a:solidFill>
          <a:ln>
            <a:noFill/>
          </a:ln>
        </p:spPr>
        <p:txBody>
          <a:bodyPr lIns="0" tIns="0" rIns="0" bIns="0"/>
          <a:lstStyle/>
          <a:p>
            <a:endParaRPr lang="en-US"/>
          </a:p>
        </p:txBody>
      </p:sp>
      <p:sp>
        <p:nvSpPr>
          <p:cNvPr id="96274" name="Rectangle 18"/>
          <p:cNvSpPr>
            <a:spLocks/>
          </p:cNvSpPr>
          <p:nvPr/>
        </p:nvSpPr>
        <p:spPr bwMode="auto">
          <a:xfrm>
            <a:off x="4482703" y="2312789"/>
            <a:ext cx="1625203" cy="1268016"/>
          </a:xfrm>
          <a:prstGeom prst="rect">
            <a:avLst/>
          </a:prstGeom>
          <a:solidFill>
            <a:srgbClr val="FFFFFF"/>
          </a:solidFill>
          <a:ln>
            <a:noFill/>
          </a:ln>
        </p:spPr>
        <p:txBody>
          <a:bodyPr lIns="0" tIns="0" rIns="0" bIns="0"/>
          <a:lstStyle/>
          <a:p>
            <a:endParaRPr lang="en-US"/>
          </a:p>
        </p:txBody>
      </p:sp>
      <p:sp>
        <p:nvSpPr>
          <p:cNvPr id="96275" name="Rectangle 19"/>
          <p:cNvSpPr>
            <a:spLocks/>
          </p:cNvSpPr>
          <p:nvPr/>
        </p:nvSpPr>
        <p:spPr bwMode="auto">
          <a:xfrm>
            <a:off x="4545211" y="3866555"/>
            <a:ext cx="1777008" cy="267891"/>
          </a:xfrm>
          <a:prstGeom prst="rect">
            <a:avLst/>
          </a:prstGeom>
          <a:solidFill>
            <a:srgbClr val="FFFFFF"/>
          </a:solidFill>
          <a:ln>
            <a:noFill/>
          </a:ln>
        </p:spPr>
        <p:txBody>
          <a:bodyPr lIns="0" tIns="0" rIns="0" bIns="0"/>
          <a:lstStyle/>
          <a:p>
            <a:endParaRPr lang="en-US"/>
          </a:p>
        </p:txBody>
      </p:sp>
      <p:sp>
        <p:nvSpPr>
          <p:cNvPr id="96276" name="Rectangle 20"/>
          <p:cNvSpPr>
            <a:spLocks/>
          </p:cNvSpPr>
          <p:nvPr/>
        </p:nvSpPr>
        <p:spPr bwMode="auto">
          <a:xfrm>
            <a:off x="4598789" y="4429125"/>
            <a:ext cx="1625203" cy="1134070"/>
          </a:xfrm>
          <a:prstGeom prst="rect">
            <a:avLst/>
          </a:prstGeom>
          <a:solidFill>
            <a:srgbClr val="FFFFFF"/>
          </a:solidFill>
          <a:ln>
            <a:noFill/>
          </a:ln>
        </p:spPr>
        <p:txBody>
          <a:bodyPr lIns="0" tIns="0" rIns="0" bIns="0"/>
          <a:lstStyle/>
          <a:p>
            <a:endParaRPr lang="en-US"/>
          </a:p>
        </p:txBody>
      </p:sp>
      <p:sp>
        <p:nvSpPr>
          <p:cNvPr id="96277" name="Rectangle 21"/>
          <p:cNvSpPr>
            <a:spLocks/>
          </p:cNvSpPr>
          <p:nvPr/>
        </p:nvSpPr>
        <p:spPr bwMode="auto">
          <a:xfrm>
            <a:off x="4616649" y="5732860"/>
            <a:ext cx="1625203" cy="1134070"/>
          </a:xfrm>
          <a:prstGeom prst="rect">
            <a:avLst/>
          </a:prstGeom>
          <a:solidFill>
            <a:srgbClr val="FFFFFF"/>
          </a:solidFill>
          <a:ln>
            <a:noFill/>
          </a:ln>
        </p:spPr>
        <p:txBody>
          <a:bodyPr lIns="0" tIns="0" rIns="0" bIns="0"/>
          <a:lstStyle/>
          <a:p>
            <a:endParaRPr lang="en-US"/>
          </a:p>
        </p:txBody>
      </p:sp>
      <p:sp>
        <p:nvSpPr>
          <p:cNvPr id="96278" name="Rectangle 22"/>
          <p:cNvSpPr>
            <a:spLocks/>
          </p:cNvSpPr>
          <p:nvPr/>
        </p:nvSpPr>
        <p:spPr bwMode="auto">
          <a:xfrm>
            <a:off x="6241852" y="1026914"/>
            <a:ext cx="1625203" cy="116086"/>
          </a:xfrm>
          <a:prstGeom prst="rect">
            <a:avLst/>
          </a:prstGeom>
          <a:solidFill>
            <a:srgbClr val="FFFFFF"/>
          </a:solidFill>
          <a:ln>
            <a:noFill/>
          </a:ln>
        </p:spPr>
        <p:txBody>
          <a:bodyPr lIns="0" tIns="0" rIns="0" bIns="0"/>
          <a:lstStyle/>
          <a:p>
            <a:endParaRPr lang="en-US"/>
          </a:p>
        </p:txBody>
      </p:sp>
      <p:sp>
        <p:nvSpPr>
          <p:cNvPr id="96279" name="Rectangle 23"/>
          <p:cNvSpPr>
            <a:spLocks/>
          </p:cNvSpPr>
          <p:nvPr/>
        </p:nvSpPr>
        <p:spPr bwMode="auto">
          <a:xfrm>
            <a:off x="6322219" y="1285875"/>
            <a:ext cx="1669852" cy="428625"/>
          </a:xfrm>
          <a:prstGeom prst="rect">
            <a:avLst/>
          </a:prstGeom>
          <a:solidFill>
            <a:srgbClr val="FFFFFF"/>
          </a:solidFill>
          <a:ln>
            <a:noFill/>
          </a:ln>
        </p:spPr>
        <p:txBody>
          <a:bodyPr lIns="0" tIns="0" rIns="0" bIns="0"/>
          <a:lstStyle/>
          <a:p>
            <a:endParaRPr lang="en-US"/>
          </a:p>
        </p:txBody>
      </p:sp>
      <p:sp>
        <p:nvSpPr>
          <p:cNvPr id="96280" name="Rectangle 24"/>
          <p:cNvSpPr>
            <a:spLocks/>
          </p:cNvSpPr>
          <p:nvPr/>
        </p:nvSpPr>
        <p:spPr bwMode="auto">
          <a:xfrm>
            <a:off x="6322219" y="2027039"/>
            <a:ext cx="1714500" cy="973336"/>
          </a:xfrm>
          <a:prstGeom prst="rect">
            <a:avLst/>
          </a:prstGeom>
          <a:solidFill>
            <a:srgbClr val="FFFFFF"/>
          </a:solidFill>
          <a:ln>
            <a:noFill/>
          </a:ln>
        </p:spPr>
        <p:txBody>
          <a:bodyPr lIns="0" tIns="0" rIns="0" bIns="0"/>
          <a:lstStyle/>
          <a:p>
            <a:endParaRPr lang="en-US"/>
          </a:p>
        </p:txBody>
      </p:sp>
      <p:sp>
        <p:nvSpPr>
          <p:cNvPr id="96281" name="Rectangle 25"/>
          <p:cNvSpPr>
            <a:spLocks/>
          </p:cNvSpPr>
          <p:nvPr/>
        </p:nvSpPr>
        <p:spPr bwMode="auto">
          <a:xfrm>
            <a:off x="6322219" y="3303985"/>
            <a:ext cx="1651992" cy="133945"/>
          </a:xfrm>
          <a:prstGeom prst="rect">
            <a:avLst/>
          </a:prstGeom>
          <a:solidFill>
            <a:srgbClr val="FFFFFF"/>
          </a:solidFill>
          <a:ln>
            <a:noFill/>
          </a:ln>
        </p:spPr>
        <p:txBody>
          <a:bodyPr lIns="0" tIns="0" rIns="0" bIns="0"/>
          <a:lstStyle/>
          <a:p>
            <a:endParaRPr lang="en-US"/>
          </a:p>
        </p:txBody>
      </p:sp>
      <p:sp>
        <p:nvSpPr>
          <p:cNvPr id="96282" name="Rectangle 26"/>
          <p:cNvSpPr>
            <a:spLocks/>
          </p:cNvSpPr>
          <p:nvPr/>
        </p:nvSpPr>
        <p:spPr bwMode="auto">
          <a:xfrm>
            <a:off x="6349008" y="3580805"/>
            <a:ext cx="1643063" cy="428625"/>
          </a:xfrm>
          <a:prstGeom prst="rect">
            <a:avLst/>
          </a:prstGeom>
          <a:solidFill>
            <a:srgbClr val="FFFFFF"/>
          </a:solidFill>
          <a:ln>
            <a:noFill/>
          </a:ln>
        </p:spPr>
        <p:txBody>
          <a:bodyPr lIns="0" tIns="0" rIns="0" bIns="0"/>
          <a:lstStyle/>
          <a:p>
            <a:endParaRPr lang="en-US"/>
          </a:p>
        </p:txBody>
      </p:sp>
      <p:sp>
        <p:nvSpPr>
          <p:cNvPr id="96283" name="Rectangle 27"/>
          <p:cNvSpPr>
            <a:spLocks/>
          </p:cNvSpPr>
          <p:nvPr/>
        </p:nvSpPr>
        <p:spPr bwMode="auto">
          <a:xfrm>
            <a:off x="6340078" y="4143375"/>
            <a:ext cx="1910953" cy="2098477"/>
          </a:xfrm>
          <a:prstGeom prst="rect">
            <a:avLst/>
          </a:prstGeom>
          <a:solidFill>
            <a:srgbClr val="FFFFFF"/>
          </a:solidFill>
          <a:ln>
            <a:noFill/>
          </a:ln>
        </p:spPr>
        <p:txBody>
          <a:bodyPr lIns="0" tIns="0" rIns="0" bIns="0"/>
          <a:lstStyle/>
          <a:p>
            <a:endParaRPr lang="en-US"/>
          </a:p>
        </p:txBody>
      </p:sp>
      <p:sp>
        <p:nvSpPr>
          <p:cNvPr id="96284" name="Rectangle 28"/>
          <p:cNvSpPr>
            <a:spLocks/>
          </p:cNvSpPr>
          <p:nvPr/>
        </p:nvSpPr>
        <p:spPr bwMode="auto">
          <a:xfrm>
            <a:off x="2187774" y="2214562"/>
            <a:ext cx="5093559" cy="1464469"/>
          </a:xfrm>
          <a:prstGeom prst="rect">
            <a:avLst/>
          </a:prstGeom>
          <a:noFill/>
          <a:ln>
            <a:noFill/>
          </a:ln>
        </p:spPr>
        <p:txBody>
          <a:bodyPr lIns="0" tIns="0" rIns="0" bIns="0" anchor="ctr"/>
          <a:lstStyle/>
          <a:p>
            <a:r>
              <a:rPr lang="en-US" sz="5900">
                <a:ea typeface="ＭＳ Ｐゴシック" charset="0"/>
                <a:cs typeface="Gill Sans" charset="0"/>
              </a:rPr>
              <a:t>the </a:t>
            </a:r>
            <a:r>
              <a:rPr lang="ja-JP" altLang="en-US" sz="5900">
                <a:latin typeface="Arial"/>
                <a:ea typeface="ＭＳ Ｐゴシック" charset="0"/>
                <a:cs typeface="Gill Sans" charset="0"/>
              </a:rPr>
              <a:t>“</a:t>
            </a:r>
            <a:r>
              <a:rPr lang="en-US" sz="5900">
                <a:ea typeface="ＭＳ Ｐゴシック" charset="0"/>
                <a:cs typeface="Gill Sans" charset="0"/>
              </a:rPr>
              <a:t>porcelain</a:t>
            </a:r>
            <a:r>
              <a:rPr lang="ja-JP" altLang="en-US" sz="5900">
                <a:latin typeface="Arial"/>
                <a:ea typeface="ＭＳ Ｐゴシック" charset="0"/>
                <a:cs typeface="Gill Sans" charset="0"/>
              </a:rPr>
              <a:t>”</a:t>
            </a:r>
            <a:endParaRPr lang="en-US" sz="5900">
              <a:ea typeface="ＭＳ Ｐゴシック" charset="0"/>
              <a:cs typeface="Gill Sans" charset="0"/>
            </a:endParaRPr>
          </a:p>
        </p:txBody>
      </p:sp>
    </p:spTree>
    <p:extLst>
      <p:ext uri="{BB962C8B-B14F-4D97-AF65-F5344CB8AC3E}">
        <p14:creationId xmlns:p14="http://schemas.microsoft.com/office/powerpoint/2010/main" val="11012545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09" name="Rectangle 1"/>
          <p:cNvSpPr>
            <a:spLocks noGrp="1" noChangeArrowheads="1"/>
          </p:cNvSpPr>
          <p:nvPr>
            <p:ph type="title"/>
          </p:nvPr>
        </p:nvSpPr>
        <p:spPr>
          <a:ln/>
        </p:spPr>
        <p:txBody>
          <a:bodyPr/>
          <a:lstStyle/>
          <a:p>
            <a:r>
              <a:rPr lang="en-US"/>
              <a:t>git diff</a:t>
            </a:r>
          </a:p>
        </p:txBody>
      </p:sp>
    </p:spTree>
    <p:extLst>
      <p:ext uri="{BB962C8B-B14F-4D97-AF65-F5344CB8AC3E}">
        <p14:creationId xmlns:p14="http://schemas.microsoft.com/office/powerpoint/2010/main" val="25468489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60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214438"/>
            <a:ext cx="6340078"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56034" name="Rectangle 2"/>
          <p:cNvSpPr>
            <a:spLocks/>
          </p:cNvSpPr>
          <p:nvPr/>
        </p:nvSpPr>
        <p:spPr bwMode="auto">
          <a:xfrm>
            <a:off x="437555" y="406301"/>
            <a:ext cx="8268891" cy="58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b="1">
                <a:latin typeface="Courier" charset="0"/>
                <a:ea typeface="ＭＳ Ｐゴシック" charset="0"/>
                <a:cs typeface="Courier" charset="0"/>
                <a:sym typeface="Courier" charset="0"/>
              </a:rPr>
              <a:t>git diff (treeish1) (treeish2)</a:t>
            </a:r>
          </a:p>
        </p:txBody>
      </p:sp>
    </p:spTree>
    <p:extLst>
      <p:ext uri="{BB962C8B-B14F-4D97-AF65-F5344CB8AC3E}">
        <p14:creationId xmlns:p14="http://schemas.microsoft.com/office/powerpoint/2010/main" val="8243922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3" name="Rectangle 1"/>
          <p:cNvSpPr>
            <a:spLocks noGrp="1" noChangeArrowheads="1"/>
          </p:cNvSpPr>
          <p:nvPr>
            <p:ph type="title"/>
          </p:nvPr>
        </p:nvSpPr>
        <p:spPr>
          <a:ln/>
        </p:spPr>
        <p:txBody>
          <a:bodyPr/>
          <a:lstStyle/>
          <a:p>
            <a:r>
              <a:rPr lang="en-US" dirty="0"/>
              <a:t>the </a:t>
            </a:r>
            <a:r>
              <a:rPr lang="en-US" dirty="0" err="1"/>
              <a:t>treeish</a:t>
            </a:r>
            <a:endParaRPr lang="en-US" dirty="0"/>
          </a:p>
        </p:txBody>
      </p:sp>
    </p:spTree>
    <p:extLst>
      <p:ext uri="{BB962C8B-B14F-4D97-AF65-F5344CB8AC3E}">
        <p14:creationId xmlns:p14="http://schemas.microsoft.com/office/powerpoint/2010/main" val="212479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1"/>
          <p:cNvSpPr>
            <a:spLocks noGrp="1" noChangeArrowheads="1"/>
          </p:cNvSpPr>
          <p:nvPr>
            <p:ph type="title"/>
          </p:nvPr>
        </p:nvSpPr>
        <p:spPr>
          <a:ln/>
        </p:spPr>
        <p:txBody>
          <a:bodyPr/>
          <a:lstStyle/>
          <a:p>
            <a:r>
              <a:rPr lang="en-US"/>
              <a:t>the treeish</a:t>
            </a:r>
          </a:p>
        </p:txBody>
      </p:sp>
      <p:sp>
        <p:nvSpPr>
          <p:cNvPr id="413698" name="Rectangle 2"/>
          <p:cNvSpPr>
            <a:spLocks/>
          </p:cNvSpPr>
          <p:nvPr/>
        </p:nvSpPr>
        <p:spPr bwMode="auto">
          <a:xfrm>
            <a:off x="2108523" y="4424660"/>
            <a:ext cx="4918025"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solidFill>
                  <a:srgbClr val="4D4D4D"/>
                </a:solidFill>
                <a:ea typeface="ＭＳ Ｐゴシック" charset="0"/>
                <a:cs typeface="Gill Sans" charset="0"/>
              </a:rPr>
              <a:t>alternate ways to refer to </a:t>
            </a:r>
          </a:p>
          <a:p>
            <a:r>
              <a:rPr lang="en-US" sz="3400">
                <a:solidFill>
                  <a:srgbClr val="4D4D4D"/>
                </a:solidFill>
                <a:ea typeface="ＭＳ Ｐゴシック" charset="0"/>
                <a:cs typeface="Gill Sans" charset="0"/>
              </a:rPr>
              <a:t>objects or ranges of objects</a:t>
            </a:r>
          </a:p>
        </p:txBody>
      </p:sp>
    </p:spTree>
    <p:extLst>
      <p:ext uri="{BB962C8B-B14F-4D97-AF65-F5344CB8AC3E}">
        <p14:creationId xmlns:p14="http://schemas.microsoft.com/office/powerpoint/2010/main" val="16799285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1"/>
          <p:cNvSpPr>
            <a:spLocks noGrp="1" noChangeArrowheads="1"/>
          </p:cNvSpPr>
          <p:nvPr>
            <p:ph type="title"/>
          </p:nvPr>
        </p:nvSpPr>
        <p:spPr>
          <a:ln/>
        </p:spPr>
        <p:txBody>
          <a:bodyPr/>
          <a:lstStyle/>
          <a:p>
            <a:r>
              <a:rPr lang="en-US"/>
              <a:t>Treeish</a:t>
            </a:r>
          </a:p>
        </p:txBody>
      </p:sp>
      <p:sp>
        <p:nvSpPr>
          <p:cNvPr id="414722" name="Rectangle 2"/>
          <p:cNvSpPr>
            <a:spLocks noGrp="1" noChangeArrowheads="1"/>
          </p:cNvSpPr>
          <p:nvPr>
            <p:ph type="body" idx="1"/>
          </p:nvPr>
        </p:nvSpPr>
        <p:spPr>
          <a:xfrm>
            <a:off x="641152" y="1665069"/>
            <a:ext cx="8045648" cy="4963111"/>
          </a:xfrm>
          <a:ln/>
        </p:spPr>
        <p:txBody>
          <a:bodyPr anchor="t">
            <a:normAutofit/>
          </a:bodyPr>
          <a:lstStyle/>
          <a:p>
            <a:pPr marL="625056">
              <a:lnSpc>
                <a:spcPct val="80000"/>
              </a:lnSpc>
            </a:pPr>
            <a:r>
              <a:rPr lang="en-US" dirty="0"/>
              <a:t>full sha-1 </a:t>
            </a:r>
          </a:p>
          <a:p>
            <a:pPr marL="625056">
              <a:lnSpc>
                <a:spcPct val="80000"/>
              </a:lnSpc>
            </a:pPr>
            <a:r>
              <a:rPr lang="en-US" dirty="0"/>
              <a:t>partial sha-1 </a:t>
            </a:r>
          </a:p>
          <a:p>
            <a:pPr marL="625056">
              <a:lnSpc>
                <a:spcPct val="80000"/>
              </a:lnSpc>
            </a:pPr>
            <a:r>
              <a:rPr lang="en-US" dirty="0"/>
              <a:t>branch or tag name</a:t>
            </a:r>
          </a:p>
          <a:p>
            <a:pPr marL="625056">
              <a:lnSpc>
                <a:spcPct val="80000"/>
              </a:lnSpc>
            </a:pPr>
            <a:r>
              <a:rPr lang="en-US" dirty="0"/>
              <a:t>date spec </a:t>
            </a:r>
          </a:p>
          <a:p>
            <a:pPr marL="625056">
              <a:lnSpc>
                <a:spcPct val="80000"/>
              </a:lnSpc>
            </a:pPr>
            <a:r>
              <a:rPr lang="en-US" dirty="0"/>
              <a:t>ordinal </a:t>
            </a:r>
            <a:r>
              <a:rPr lang="en-US" dirty="0" smtClean="0"/>
              <a:t>spec</a:t>
            </a:r>
          </a:p>
          <a:p>
            <a:pPr marL="625056">
              <a:lnSpc>
                <a:spcPct val="80000"/>
              </a:lnSpc>
            </a:pPr>
            <a:r>
              <a:rPr lang="en-US" dirty="0" smtClean="0"/>
              <a:t>carrot </a:t>
            </a:r>
            <a:r>
              <a:rPr lang="en-US" dirty="0"/>
              <a:t>parent</a:t>
            </a:r>
          </a:p>
          <a:p>
            <a:pPr marL="625056">
              <a:lnSpc>
                <a:spcPct val="80000"/>
              </a:lnSpc>
            </a:pPr>
            <a:r>
              <a:rPr lang="en-US" dirty="0"/>
              <a:t>tilde spec </a:t>
            </a:r>
          </a:p>
          <a:p>
            <a:pPr marL="625056">
              <a:lnSpc>
                <a:spcPct val="80000"/>
              </a:lnSpc>
            </a:pPr>
            <a:r>
              <a:rPr lang="en-US" dirty="0"/>
              <a:t>tree pointer</a:t>
            </a:r>
          </a:p>
          <a:p>
            <a:pPr marL="625056">
              <a:lnSpc>
                <a:spcPct val="80000"/>
              </a:lnSpc>
            </a:pPr>
            <a:r>
              <a:rPr lang="en-US" dirty="0"/>
              <a:t>blob spec</a:t>
            </a:r>
          </a:p>
          <a:p>
            <a:pPr marL="625056">
              <a:lnSpc>
                <a:spcPct val="80000"/>
              </a:lnSpc>
            </a:pPr>
            <a:r>
              <a:rPr lang="en-US" dirty="0"/>
              <a:t>ranges</a:t>
            </a:r>
          </a:p>
        </p:txBody>
      </p:sp>
    </p:spTree>
    <p:extLst>
      <p:ext uri="{BB962C8B-B14F-4D97-AF65-F5344CB8AC3E}">
        <p14:creationId xmlns:p14="http://schemas.microsoft.com/office/powerpoint/2010/main" val="27114313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Rectangle 1"/>
          <p:cNvSpPr>
            <a:spLocks noGrp="1" noChangeArrowheads="1"/>
          </p:cNvSpPr>
          <p:nvPr>
            <p:ph type="title"/>
          </p:nvPr>
        </p:nvSpPr>
        <p:spPr>
          <a:xfrm>
            <a:off x="892969" y="785813"/>
            <a:ext cx="7358063" cy="1714500"/>
          </a:xfrm>
          <a:ln/>
        </p:spPr>
        <p:txBody>
          <a:bodyPr/>
          <a:lstStyle/>
          <a:p>
            <a:r>
              <a:rPr lang="en-US"/>
              <a:t>Full SHA1</a:t>
            </a:r>
          </a:p>
        </p:txBody>
      </p:sp>
      <p:sp>
        <p:nvSpPr>
          <p:cNvPr id="415746" name="Rectangle 2"/>
          <p:cNvSpPr>
            <a:spLocks/>
          </p:cNvSpPr>
          <p:nvPr/>
        </p:nvSpPr>
        <p:spPr bwMode="auto">
          <a:xfrm>
            <a:off x="669726" y="3026791"/>
            <a:ext cx="769566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a:latin typeface="Courier" charset="0"/>
                <a:ea typeface="ＭＳ Ｐゴシック" charset="0"/>
                <a:cs typeface="Courier" charset="0"/>
                <a:sym typeface="Courier" charset="0"/>
              </a:rPr>
              <a:t>6e453f523fa1da50ecb04431101112b3611c6a4d</a:t>
            </a:r>
          </a:p>
        </p:txBody>
      </p:sp>
    </p:spTree>
    <p:extLst>
      <p:ext uri="{BB962C8B-B14F-4D97-AF65-F5344CB8AC3E}">
        <p14:creationId xmlns:p14="http://schemas.microsoft.com/office/powerpoint/2010/main" val="41199389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Rectangle 1"/>
          <p:cNvSpPr>
            <a:spLocks noGrp="1" noChangeArrowheads="1"/>
          </p:cNvSpPr>
          <p:nvPr>
            <p:ph type="title"/>
          </p:nvPr>
        </p:nvSpPr>
        <p:spPr>
          <a:xfrm>
            <a:off x="892969" y="785813"/>
            <a:ext cx="7358063" cy="1714500"/>
          </a:xfrm>
          <a:ln/>
        </p:spPr>
        <p:txBody>
          <a:bodyPr/>
          <a:lstStyle/>
          <a:p>
            <a:r>
              <a:rPr lang="en-US"/>
              <a:t>Partial SHA1</a:t>
            </a:r>
          </a:p>
        </p:txBody>
      </p:sp>
      <p:sp>
        <p:nvSpPr>
          <p:cNvPr id="416770" name="Rectangle 2"/>
          <p:cNvSpPr>
            <a:spLocks/>
          </p:cNvSpPr>
          <p:nvPr/>
        </p:nvSpPr>
        <p:spPr bwMode="auto">
          <a:xfrm>
            <a:off x="669726" y="2660674"/>
            <a:ext cx="769566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a:latin typeface="Courier" charset="0"/>
                <a:ea typeface="ＭＳ Ｐゴシック" charset="0"/>
                <a:cs typeface="Courier" charset="0"/>
                <a:sym typeface="Courier" charset="0"/>
              </a:rPr>
              <a:t>6e453f523fa1da50ecb04431101112b3611c6a4d</a:t>
            </a:r>
          </a:p>
        </p:txBody>
      </p:sp>
      <p:sp>
        <p:nvSpPr>
          <p:cNvPr id="416771" name="Rectangle 3"/>
          <p:cNvSpPr>
            <a:spLocks/>
          </p:cNvSpPr>
          <p:nvPr/>
        </p:nvSpPr>
        <p:spPr bwMode="auto">
          <a:xfrm>
            <a:off x="663029" y="3437557"/>
            <a:ext cx="3078266"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a:latin typeface="Courier" charset="0"/>
                <a:ea typeface="ＭＳ Ｐゴシック" charset="0"/>
                <a:cs typeface="Courier" charset="0"/>
                <a:sym typeface="Courier" charset="0"/>
              </a:rPr>
              <a:t>6e453f523fa1da50</a:t>
            </a:r>
          </a:p>
        </p:txBody>
      </p:sp>
      <p:sp>
        <p:nvSpPr>
          <p:cNvPr id="416772" name="Rectangle 4"/>
          <p:cNvSpPr>
            <a:spLocks/>
          </p:cNvSpPr>
          <p:nvPr/>
        </p:nvSpPr>
        <p:spPr bwMode="auto">
          <a:xfrm>
            <a:off x="651867" y="4232299"/>
            <a:ext cx="96195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a:latin typeface="Courier" charset="0"/>
                <a:ea typeface="ＭＳ Ｐゴシック" charset="0"/>
                <a:cs typeface="Courier" charset="0"/>
                <a:sym typeface="Courier" charset="0"/>
              </a:rPr>
              <a:t>6e453</a:t>
            </a:r>
          </a:p>
        </p:txBody>
      </p:sp>
    </p:spTree>
    <p:extLst>
      <p:ext uri="{BB962C8B-B14F-4D97-AF65-F5344CB8AC3E}">
        <p14:creationId xmlns:p14="http://schemas.microsoft.com/office/powerpoint/2010/main" val="3563728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Rectangle 1"/>
          <p:cNvSpPr>
            <a:spLocks noGrp="1" noChangeArrowheads="1"/>
          </p:cNvSpPr>
          <p:nvPr>
            <p:ph type="title"/>
          </p:nvPr>
        </p:nvSpPr>
        <p:spPr>
          <a:xfrm>
            <a:off x="892969" y="785812"/>
            <a:ext cx="7358063" cy="1812727"/>
          </a:xfrm>
          <a:ln/>
        </p:spPr>
        <p:txBody>
          <a:bodyPr/>
          <a:lstStyle/>
          <a:p>
            <a:r>
              <a:rPr lang="en-US"/>
              <a:t>Branch, Remote</a:t>
            </a:r>
            <a:br>
              <a:rPr lang="en-US"/>
            </a:br>
            <a:r>
              <a:rPr lang="en-US"/>
              <a:t> or Tag Name</a:t>
            </a:r>
          </a:p>
        </p:txBody>
      </p:sp>
      <p:sp>
        <p:nvSpPr>
          <p:cNvPr id="417794" name="Rectangle 2"/>
          <p:cNvSpPr>
            <a:spLocks/>
          </p:cNvSpPr>
          <p:nvPr/>
        </p:nvSpPr>
        <p:spPr bwMode="auto">
          <a:xfrm>
            <a:off x="4012779" y="3270081"/>
            <a:ext cx="10466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latin typeface="Courier" charset="0"/>
                <a:ea typeface="ＭＳ Ｐゴシック" charset="0"/>
                <a:cs typeface="Courier" charset="0"/>
                <a:sym typeface="Courier" charset="0"/>
              </a:rPr>
              <a:t>v1.0</a:t>
            </a:r>
          </a:p>
        </p:txBody>
      </p:sp>
      <p:sp>
        <p:nvSpPr>
          <p:cNvPr id="417795" name="Rectangle 3"/>
          <p:cNvSpPr>
            <a:spLocks/>
          </p:cNvSpPr>
          <p:nvPr/>
        </p:nvSpPr>
        <p:spPr bwMode="auto">
          <a:xfrm>
            <a:off x="3756050" y="3948737"/>
            <a:ext cx="15699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latin typeface="Courier" charset="0"/>
                <a:ea typeface="ＭＳ Ｐゴシック" charset="0"/>
                <a:cs typeface="Courier" charset="0"/>
                <a:sym typeface="Courier" charset="0"/>
              </a:rPr>
              <a:t>master</a:t>
            </a:r>
          </a:p>
        </p:txBody>
      </p:sp>
      <p:sp>
        <p:nvSpPr>
          <p:cNvPr id="417796" name="Rectangle 4"/>
          <p:cNvSpPr>
            <a:spLocks/>
          </p:cNvSpPr>
          <p:nvPr/>
        </p:nvSpPr>
        <p:spPr bwMode="auto">
          <a:xfrm>
            <a:off x="2726904" y="4654182"/>
            <a:ext cx="3663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latin typeface="Courier" charset="0"/>
                <a:ea typeface="ＭＳ Ｐゴシック" charset="0"/>
                <a:cs typeface="Courier" charset="0"/>
                <a:sym typeface="Courier" charset="0"/>
              </a:rPr>
              <a:t>origin/testing</a:t>
            </a:r>
          </a:p>
        </p:txBody>
      </p:sp>
    </p:spTree>
    <p:extLst>
      <p:ext uri="{BB962C8B-B14F-4D97-AF65-F5344CB8AC3E}">
        <p14:creationId xmlns:p14="http://schemas.microsoft.com/office/powerpoint/2010/main" val="31960714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7" name="Rectangle 1"/>
          <p:cNvSpPr>
            <a:spLocks noGrp="1" noChangeArrowheads="1"/>
          </p:cNvSpPr>
          <p:nvPr>
            <p:ph type="title"/>
          </p:nvPr>
        </p:nvSpPr>
        <p:spPr>
          <a:xfrm>
            <a:off x="892969" y="785812"/>
            <a:ext cx="7358063" cy="1812727"/>
          </a:xfrm>
          <a:ln/>
        </p:spPr>
        <p:txBody>
          <a:bodyPr/>
          <a:lstStyle/>
          <a:p>
            <a:r>
              <a:rPr lang="en-US"/>
              <a:t>Date Spec</a:t>
            </a:r>
          </a:p>
        </p:txBody>
      </p:sp>
      <p:sp>
        <p:nvSpPr>
          <p:cNvPr id="418818" name="Rectangle 2"/>
          <p:cNvSpPr>
            <a:spLocks/>
          </p:cNvSpPr>
          <p:nvPr/>
        </p:nvSpPr>
        <p:spPr bwMode="auto">
          <a:xfrm>
            <a:off x="1827237" y="3499604"/>
            <a:ext cx="5494706"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latin typeface="Courier" charset="0"/>
                <a:ea typeface="ＭＳ Ｐゴシック" charset="0"/>
                <a:cs typeface="Courier" charset="0"/>
                <a:sym typeface="Courier" charset="0"/>
              </a:rPr>
              <a:t>master@{yesterday}</a:t>
            </a:r>
          </a:p>
          <a:p>
            <a:r>
              <a:rPr lang="en-US" sz="3400">
                <a:latin typeface="Courier" charset="0"/>
                <a:ea typeface="ＭＳ Ｐゴシック" charset="0"/>
                <a:cs typeface="Courier" charset="0"/>
                <a:sym typeface="Courier" charset="0"/>
              </a:rPr>
              <a:t> master@{1 month ago} </a:t>
            </a:r>
          </a:p>
        </p:txBody>
      </p:sp>
    </p:spTree>
    <p:extLst>
      <p:ext uri="{BB962C8B-B14F-4D97-AF65-F5344CB8AC3E}">
        <p14:creationId xmlns:p14="http://schemas.microsoft.com/office/powerpoint/2010/main" val="21807895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a:xfrm>
            <a:off x="892969" y="785812"/>
            <a:ext cx="7358063" cy="1812727"/>
          </a:xfrm>
          <a:ln/>
        </p:spPr>
        <p:txBody>
          <a:bodyPr/>
          <a:lstStyle/>
          <a:p>
            <a:r>
              <a:rPr lang="en-US"/>
              <a:t>Ordinal Spec</a:t>
            </a:r>
          </a:p>
        </p:txBody>
      </p:sp>
      <p:sp>
        <p:nvSpPr>
          <p:cNvPr id="419842" name="Rectangle 2"/>
          <p:cNvSpPr>
            <a:spLocks/>
          </p:cNvSpPr>
          <p:nvPr/>
        </p:nvSpPr>
        <p:spPr bwMode="auto">
          <a:xfrm>
            <a:off x="3241477" y="3162925"/>
            <a:ext cx="26165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latin typeface="Courier" charset="0"/>
                <a:ea typeface="ＭＳ Ｐゴシック" charset="0"/>
                <a:cs typeface="Courier" charset="0"/>
                <a:sym typeface="Courier" charset="0"/>
              </a:rPr>
              <a:t>master@{5}</a:t>
            </a:r>
          </a:p>
        </p:txBody>
      </p:sp>
      <p:sp>
        <p:nvSpPr>
          <p:cNvPr id="419843" name="Rectangle 3"/>
          <p:cNvSpPr>
            <a:spLocks/>
          </p:cNvSpPr>
          <p:nvPr/>
        </p:nvSpPr>
        <p:spPr bwMode="auto">
          <a:xfrm>
            <a:off x="2558356" y="4545121"/>
            <a:ext cx="25660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676767"/>
                </a:solidFill>
                <a:ea typeface="ＭＳ Ｐゴシック" charset="0"/>
                <a:cs typeface="Gill Sans" charset="0"/>
              </a:rPr>
              <a:t>5th prior value of </a:t>
            </a:r>
            <a:r>
              <a:rPr lang="ja-JP" altLang="en-US">
                <a:solidFill>
                  <a:srgbClr val="676767"/>
                </a:solidFill>
                <a:latin typeface="Arial"/>
                <a:ea typeface="ＭＳ Ｐゴシック" charset="0"/>
                <a:cs typeface="Gill Sans" charset="0"/>
              </a:rPr>
              <a:t>‘</a:t>
            </a:r>
            <a:r>
              <a:rPr lang="en-US">
                <a:solidFill>
                  <a:srgbClr val="676767"/>
                </a:solidFill>
                <a:ea typeface="ＭＳ Ｐゴシック" charset="0"/>
                <a:cs typeface="Gill Sans" charset="0"/>
              </a:rPr>
              <a:t>master</a:t>
            </a:r>
            <a:r>
              <a:rPr lang="ja-JP" altLang="en-US">
                <a:solidFill>
                  <a:srgbClr val="676767"/>
                </a:solidFill>
                <a:latin typeface="Arial"/>
                <a:ea typeface="ＭＳ Ｐゴシック" charset="0"/>
                <a:cs typeface="Gill Sans" charset="0"/>
              </a:rPr>
              <a:t>’</a:t>
            </a:r>
            <a:endParaRPr lang="en-US">
              <a:solidFill>
                <a:srgbClr val="676767"/>
              </a:solidFill>
              <a:ea typeface="ＭＳ Ｐゴシック" charset="0"/>
              <a:cs typeface="Gill Sans" charset="0"/>
            </a:endParaRPr>
          </a:p>
        </p:txBody>
      </p:sp>
    </p:spTree>
    <p:extLst>
      <p:ext uri="{BB962C8B-B14F-4D97-AF65-F5344CB8AC3E}">
        <p14:creationId xmlns:p14="http://schemas.microsoft.com/office/powerpoint/2010/main" val="28264881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1"/>
          <p:cNvPicPr>
            <a:picLocks noChangeAspect="1" noChangeArrowheads="1"/>
          </p:cNvPicPr>
          <p:nvPr/>
        </p:nvPicPr>
        <p:blipFill>
          <a:blip r:embed="rId3">
            <a:extLst>
              <a:ext uri="{28A0092B-C50C-407E-A947-70E740481C1C}">
                <a14:useLocalDpi xmlns:a14="http://schemas.microsoft.com/office/drawing/2010/main" val="0"/>
              </a:ext>
            </a:extLst>
          </a:blip>
          <a:srcRect r="2904" b="655"/>
          <a:stretch>
            <a:fillRect/>
          </a:stretch>
        </p:blipFill>
        <p:spPr bwMode="auto">
          <a:xfrm>
            <a:off x="1035844" y="696516"/>
            <a:ext cx="6866930" cy="5420320"/>
          </a:xfrm>
          <a:prstGeom prst="rect">
            <a:avLst/>
          </a:prstGeom>
          <a:solidFill>
            <a:srgbClr val="FFFFFF"/>
          </a:solidFill>
          <a:ln>
            <a:noFill/>
          </a:ln>
        </p:spPr>
      </p:pic>
      <p:sp>
        <p:nvSpPr>
          <p:cNvPr id="97282" name="Rectangle 2"/>
          <p:cNvSpPr>
            <a:spLocks/>
          </p:cNvSpPr>
          <p:nvPr/>
        </p:nvSpPr>
        <p:spPr bwMode="auto">
          <a:xfrm>
            <a:off x="964406" y="1428750"/>
            <a:ext cx="1357313" cy="437555"/>
          </a:xfrm>
          <a:prstGeom prst="rect">
            <a:avLst/>
          </a:prstGeom>
          <a:solidFill>
            <a:srgbClr val="FFFFFF"/>
          </a:solidFill>
          <a:ln>
            <a:noFill/>
          </a:ln>
        </p:spPr>
        <p:txBody>
          <a:bodyPr lIns="0" tIns="0" rIns="0" bIns="0"/>
          <a:lstStyle/>
          <a:p>
            <a:endParaRPr lang="en-US"/>
          </a:p>
        </p:txBody>
      </p:sp>
      <p:sp>
        <p:nvSpPr>
          <p:cNvPr id="97283" name="Rectangle 3"/>
          <p:cNvSpPr>
            <a:spLocks/>
          </p:cNvSpPr>
          <p:nvPr/>
        </p:nvSpPr>
        <p:spPr bwMode="auto">
          <a:xfrm>
            <a:off x="910828" y="2402086"/>
            <a:ext cx="1794867" cy="571500"/>
          </a:xfrm>
          <a:prstGeom prst="rect">
            <a:avLst/>
          </a:prstGeom>
          <a:solidFill>
            <a:srgbClr val="FFFFFF"/>
          </a:solidFill>
          <a:ln>
            <a:noFill/>
          </a:ln>
        </p:spPr>
        <p:txBody>
          <a:bodyPr lIns="0" tIns="0" rIns="0" bIns="0"/>
          <a:lstStyle/>
          <a:p>
            <a:endParaRPr lang="en-US"/>
          </a:p>
        </p:txBody>
      </p:sp>
      <p:sp>
        <p:nvSpPr>
          <p:cNvPr id="97284" name="Rectangle 4"/>
          <p:cNvSpPr>
            <a:spLocks/>
          </p:cNvSpPr>
          <p:nvPr/>
        </p:nvSpPr>
        <p:spPr bwMode="auto">
          <a:xfrm>
            <a:off x="910828" y="3125391"/>
            <a:ext cx="1687711" cy="312539"/>
          </a:xfrm>
          <a:prstGeom prst="rect">
            <a:avLst/>
          </a:prstGeom>
          <a:solidFill>
            <a:srgbClr val="FFFFFF"/>
          </a:solidFill>
          <a:ln>
            <a:noFill/>
          </a:ln>
        </p:spPr>
        <p:txBody>
          <a:bodyPr lIns="0" tIns="0" rIns="0" bIns="0"/>
          <a:lstStyle/>
          <a:p>
            <a:endParaRPr lang="en-US"/>
          </a:p>
        </p:txBody>
      </p:sp>
      <p:sp>
        <p:nvSpPr>
          <p:cNvPr id="97285" name="Rectangle 5"/>
          <p:cNvSpPr>
            <a:spLocks/>
          </p:cNvSpPr>
          <p:nvPr/>
        </p:nvSpPr>
        <p:spPr bwMode="auto">
          <a:xfrm>
            <a:off x="973336" y="4161235"/>
            <a:ext cx="1732359" cy="991195"/>
          </a:xfrm>
          <a:prstGeom prst="rect">
            <a:avLst/>
          </a:prstGeom>
          <a:solidFill>
            <a:srgbClr val="FFFFFF"/>
          </a:solidFill>
          <a:ln>
            <a:noFill/>
          </a:ln>
        </p:spPr>
        <p:txBody>
          <a:bodyPr lIns="0" tIns="0" rIns="0" bIns="0"/>
          <a:lstStyle/>
          <a:p>
            <a:endParaRPr lang="en-US"/>
          </a:p>
        </p:txBody>
      </p:sp>
      <p:sp>
        <p:nvSpPr>
          <p:cNvPr id="97286" name="Rectangle 6"/>
          <p:cNvSpPr>
            <a:spLocks/>
          </p:cNvSpPr>
          <p:nvPr/>
        </p:nvSpPr>
        <p:spPr bwMode="auto">
          <a:xfrm>
            <a:off x="946547" y="5295305"/>
            <a:ext cx="1509117" cy="142875"/>
          </a:xfrm>
          <a:prstGeom prst="rect">
            <a:avLst/>
          </a:prstGeom>
          <a:solidFill>
            <a:srgbClr val="FFFFFF"/>
          </a:solidFill>
          <a:ln>
            <a:noFill/>
          </a:ln>
        </p:spPr>
        <p:txBody>
          <a:bodyPr lIns="0" tIns="0" rIns="0" bIns="0"/>
          <a:lstStyle/>
          <a:p>
            <a:endParaRPr lang="en-US"/>
          </a:p>
        </p:txBody>
      </p:sp>
      <p:sp>
        <p:nvSpPr>
          <p:cNvPr id="97287" name="Rectangle 7"/>
          <p:cNvSpPr>
            <a:spLocks/>
          </p:cNvSpPr>
          <p:nvPr/>
        </p:nvSpPr>
        <p:spPr bwMode="auto">
          <a:xfrm>
            <a:off x="1000125" y="5554266"/>
            <a:ext cx="1464469" cy="678656"/>
          </a:xfrm>
          <a:prstGeom prst="rect">
            <a:avLst/>
          </a:prstGeom>
          <a:solidFill>
            <a:srgbClr val="FFFFFF"/>
          </a:solidFill>
          <a:ln>
            <a:noFill/>
          </a:ln>
        </p:spPr>
        <p:txBody>
          <a:bodyPr lIns="0" tIns="0" rIns="0" bIns="0"/>
          <a:lstStyle/>
          <a:p>
            <a:endParaRPr lang="en-US"/>
          </a:p>
        </p:txBody>
      </p:sp>
      <p:sp>
        <p:nvSpPr>
          <p:cNvPr id="97288" name="Rectangle 8"/>
          <p:cNvSpPr>
            <a:spLocks/>
          </p:cNvSpPr>
          <p:nvPr/>
        </p:nvSpPr>
        <p:spPr bwMode="auto">
          <a:xfrm>
            <a:off x="2759274" y="651867"/>
            <a:ext cx="1535906" cy="348258"/>
          </a:xfrm>
          <a:prstGeom prst="rect">
            <a:avLst/>
          </a:prstGeom>
          <a:solidFill>
            <a:srgbClr val="FFFFFF"/>
          </a:solidFill>
          <a:ln>
            <a:noFill/>
          </a:ln>
        </p:spPr>
        <p:txBody>
          <a:bodyPr lIns="0" tIns="0" rIns="0" bIns="0"/>
          <a:lstStyle/>
          <a:p>
            <a:endParaRPr lang="en-US"/>
          </a:p>
        </p:txBody>
      </p:sp>
      <p:sp>
        <p:nvSpPr>
          <p:cNvPr id="97289" name="Rectangle 9"/>
          <p:cNvSpPr>
            <a:spLocks/>
          </p:cNvSpPr>
          <p:nvPr/>
        </p:nvSpPr>
        <p:spPr bwMode="auto">
          <a:xfrm>
            <a:off x="2839641" y="1125141"/>
            <a:ext cx="1482328" cy="705445"/>
          </a:xfrm>
          <a:prstGeom prst="rect">
            <a:avLst/>
          </a:prstGeom>
          <a:solidFill>
            <a:srgbClr val="FFFFFF"/>
          </a:solidFill>
          <a:ln>
            <a:noFill/>
          </a:ln>
        </p:spPr>
        <p:txBody>
          <a:bodyPr lIns="0" tIns="0" rIns="0" bIns="0"/>
          <a:lstStyle/>
          <a:p>
            <a:endParaRPr lang="en-US"/>
          </a:p>
        </p:txBody>
      </p:sp>
      <p:sp>
        <p:nvSpPr>
          <p:cNvPr id="97290" name="Rectangle 10"/>
          <p:cNvSpPr>
            <a:spLocks/>
          </p:cNvSpPr>
          <p:nvPr/>
        </p:nvSpPr>
        <p:spPr bwMode="auto">
          <a:xfrm>
            <a:off x="2759273" y="1991320"/>
            <a:ext cx="1643063" cy="285750"/>
          </a:xfrm>
          <a:prstGeom prst="rect">
            <a:avLst/>
          </a:prstGeom>
          <a:solidFill>
            <a:srgbClr val="FFFFFF"/>
          </a:solidFill>
          <a:ln>
            <a:noFill/>
          </a:ln>
        </p:spPr>
        <p:txBody>
          <a:bodyPr lIns="0" tIns="0" rIns="0" bIns="0"/>
          <a:lstStyle/>
          <a:p>
            <a:endParaRPr lang="en-US"/>
          </a:p>
        </p:txBody>
      </p:sp>
      <p:sp>
        <p:nvSpPr>
          <p:cNvPr id="97291" name="Rectangle 11"/>
          <p:cNvSpPr>
            <a:spLocks/>
          </p:cNvSpPr>
          <p:nvPr/>
        </p:nvSpPr>
        <p:spPr bwMode="auto">
          <a:xfrm>
            <a:off x="2830711" y="2428875"/>
            <a:ext cx="1580555" cy="142875"/>
          </a:xfrm>
          <a:prstGeom prst="rect">
            <a:avLst/>
          </a:prstGeom>
          <a:solidFill>
            <a:srgbClr val="FFFFFF"/>
          </a:solidFill>
          <a:ln>
            <a:noFill/>
          </a:ln>
        </p:spPr>
        <p:txBody>
          <a:bodyPr lIns="0" tIns="0" rIns="0" bIns="0"/>
          <a:lstStyle/>
          <a:p>
            <a:endParaRPr lang="en-US"/>
          </a:p>
        </p:txBody>
      </p:sp>
      <p:sp>
        <p:nvSpPr>
          <p:cNvPr id="97292" name="Rectangle 12"/>
          <p:cNvSpPr>
            <a:spLocks/>
          </p:cNvSpPr>
          <p:nvPr/>
        </p:nvSpPr>
        <p:spPr bwMode="auto">
          <a:xfrm>
            <a:off x="2830711" y="2866430"/>
            <a:ext cx="1607344" cy="705445"/>
          </a:xfrm>
          <a:prstGeom prst="rect">
            <a:avLst/>
          </a:prstGeom>
          <a:solidFill>
            <a:srgbClr val="FFFFFF"/>
          </a:solidFill>
          <a:ln>
            <a:noFill/>
          </a:ln>
        </p:spPr>
        <p:txBody>
          <a:bodyPr lIns="0" tIns="0" rIns="0" bIns="0"/>
          <a:lstStyle/>
          <a:p>
            <a:endParaRPr lang="en-US"/>
          </a:p>
        </p:txBody>
      </p:sp>
      <p:sp>
        <p:nvSpPr>
          <p:cNvPr id="97293" name="Rectangle 13"/>
          <p:cNvSpPr>
            <a:spLocks/>
          </p:cNvSpPr>
          <p:nvPr/>
        </p:nvSpPr>
        <p:spPr bwMode="auto">
          <a:xfrm>
            <a:off x="2821781" y="3723680"/>
            <a:ext cx="1535906" cy="142875"/>
          </a:xfrm>
          <a:prstGeom prst="rect">
            <a:avLst/>
          </a:prstGeom>
          <a:solidFill>
            <a:srgbClr val="FFFFFF"/>
          </a:solidFill>
          <a:ln>
            <a:noFill/>
          </a:ln>
        </p:spPr>
        <p:txBody>
          <a:bodyPr lIns="0" tIns="0" rIns="0" bIns="0"/>
          <a:lstStyle/>
          <a:p>
            <a:endParaRPr lang="en-US"/>
          </a:p>
        </p:txBody>
      </p:sp>
      <p:sp>
        <p:nvSpPr>
          <p:cNvPr id="97294" name="Rectangle 14"/>
          <p:cNvSpPr>
            <a:spLocks/>
          </p:cNvSpPr>
          <p:nvPr/>
        </p:nvSpPr>
        <p:spPr bwMode="auto">
          <a:xfrm>
            <a:off x="2759274" y="4000500"/>
            <a:ext cx="1535906" cy="151805"/>
          </a:xfrm>
          <a:prstGeom prst="rect">
            <a:avLst/>
          </a:prstGeom>
          <a:solidFill>
            <a:srgbClr val="FFFFFF"/>
          </a:solidFill>
          <a:ln>
            <a:noFill/>
          </a:ln>
        </p:spPr>
        <p:txBody>
          <a:bodyPr lIns="0" tIns="0" rIns="0" bIns="0"/>
          <a:lstStyle/>
          <a:p>
            <a:endParaRPr lang="en-US"/>
          </a:p>
        </p:txBody>
      </p:sp>
      <p:sp>
        <p:nvSpPr>
          <p:cNvPr id="97295" name="Rectangle 15"/>
          <p:cNvSpPr>
            <a:spLocks/>
          </p:cNvSpPr>
          <p:nvPr/>
        </p:nvSpPr>
        <p:spPr bwMode="auto">
          <a:xfrm>
            <a:off x="2759273" y="4304109"/>
            <a:ext cx="1553766" cy="830461"/>
          </a:xfrm>
          <a:prstGeom prst="rect">
            <a:avLst/>
          </a:prstGeom>
          <a:solidFill>
            <a:srgbClr val="FFFFFF"/>
          </a:solidFill>
          <a:ln>
            <a:noFill/>
          </a:ln>
        </p:spPr>
        <p:txBody>
          <a:bodyPr lIns="0" tIns="0" rIns="0" bIns="0"/>
          <a:lstStyle/>
          <a:p>
            <a:endParaRPr lang="en-US"/>
          </a:p>
        </p:txBody>
      </p:sp>
      <p:sp>
        <p:nvSpPr>
          <p:cNvPr id="97296" name="Rectangle 16"/>
          <p:cNvSpPr>
            <a:spLocks/>
          </p:cNvSpPr>
          <p:nvPr/>
        </p:nvSpPr>
        <p:spPr bwMode="auto">
          <a:xfrm>
            <a:off x="2759274" y="5286375"/>
            <a:ext cx="1535906" cy="937617"/>
          </a:xfrm>
          <a:prstGeom prst="rect">
            <a:avLst/>
          </a:prstGeom>
          <a:solidFill>
            <a:srgbClr val="FFFFFF"/>
          </a:solidFill>
          <a:ln>
            <a:noFill/>
          </a:ln>
        </p:spPr>
        <p:txBody>
          <a:bodyPr lIns="0" tIns="0" rIns="0" bIns="0"/>
          <a:lstStyle/>
          <a:p>
            <a:endParaRPr lang="en-US"/>
          </a:p>
        </p:txBody>
      </p:sp>
      <p:sp>
        <p:nvSpPr>
          <p:cNvPr id="97297" name="Rectangle 17"/>
          <p:cNvSpPr>
            <a:spLocks/>
          </p:cNvSpPr>
          <p:nvPr/>
        </p:nvSpPr>
        <p:spPr bwMode="auto">
          <a:xfrm>
            <a:off x="4393406" y="357187"/>
            <a:ext cx="1928813" cy="1812727"/>
          </a:xfrm>
          <a:prstGeom prst="rect">
            <a:avLst/>
          </a:prstGeom>
          <a:solidFill>
            <a:srgbClr val="FFFFFF"/>
          </a:solidFill>
          <a:ln>
            <a:noFill/>
          </a:ln>
        </p:spPr>
        <p:txBody>
          <a:bodyPr lIns="0" tIns="0" rIns="0" bIns="0"/>
          <a:lstStyle/>
          <a:p>
            <a:endParaRPr lang="en-US"/>
          </a:p>
        </p:txBody>
      </p:sp>
      <p:sp>
        <p:nvSpPr>
          <p:cNvPr id="97298" name="Rectangle 18"/>
          <p:cNvSpPr>
            <a:spLocks/>
          </p:cNvSpPr>
          <p:nvPr/>
        </p:nvSpPr>
        <p:spPr bwMode="auto">
          <a:xfrm>
            <a:off x="4482703" y="2312789"/>
            <a:ext cx="1625203" cy="1268016"/>
          </a:xfrm>
          <a:prstGeom prst="rect">
            <a:avLst/>
          </a:prstGeom>
          <a:solidFill>
            <a:srgbClr val="FFFFFF"/>
          </a:solidFill>
          <a:ln>
            <a:noFill/>
          </a:ln>
        </p:spPr>
        <p:txBody>
          <a:bodyPr lIns="0" tIns="0" rIns="0" bIns="0"/>
          <a:lstStyle/>
          <a:p>
            <a:endParaRPr lang="en-US"/>
          </a:p>
        </p:txBody>
      </p:sp>
      <p:sp>
        <p:nvSpPr>
          <p:cNvPr id="97299" name="Rectangle 19"/>
          <p:cNvSpPr>
            <a:spLocks/>
          </p:cNvSpPr>
          <p:nvPr/>
        </p:nvSpPr>
        <p:spPr bwMode="auto">
          <a:xfrm>
            <a:off x="4545211" y="3866555"/>
            <a:ext cx="1777008" cy="267891"/>
          </a:xfrm>
          <a:prstGeom prst="rect">
            <a:avLst/>
          </a:prstGeom>
          <a:solidFill>
            <a:srgbClr val="FFFFFF"/>
          </a:solidFill>
          <a:ln>
            <a:noFill/>
          </a:ln>
        </p:spPr>
        <p:txBody>
          <a:bodyPr lIns="0" tIns="0" rIns="0" bIns="0"/>
          <a:lstStyle/>
          <a:p>
            <a:endParaRPr lang="en-US"/>
          </a:p>
        </p:txBody>
      </p:sp>
      <p:sp>
        <p:nvSpPr>
          <p:cNvPr id="97300" name="Rectangle 20"/>
          <p:cNvSpPr>
            <a:spLocks/>
          </p:cNvSpPr>
          <p:nvPr/>
        </p:nvSpPr>
        <p:spPr bwMode="auto">
          <a:xfrm>
            <a:off x="4598789" y="4429125"/>
            <a:ext cx="1625203" cy="1134070"/>
          </a:xfrm>
          <a:prstGeom prst="rect">
            <a:avLst/>
          </a:prstGeom>
          <a:solidFill>
            <a:srgbClr val="FFFFFF"/>
          </a:solidFill>
          <a:ln>
            <a:noFill/>
          </a:ln>
        </p:spPr>
        <p:txBody>
          <a:bodyPr lIns="0" tIns="0" rIns="0" bIns="0"/>
          <a:lstStyle/>
          <a:p>
            <a:endParaRPr lang="en-US"/>
          </a:p>
        </p:txBody>
      </p:sp>
      <p:sp>
        <p:nvSpPr>
          <p:cNvPr id="97301" name="Rectangle 21"/>
          <p:cNvSpPr>
            <a:spLocks/>
          </p:cNvSpPr>
          <p:nvPr/>
        </p:nvSpPr>
        <p:spPr bwMode="auto">
          <a:xfrm>
            <a:off x="4616649" y="5732860"/>
            <a:ext cx="1625203" cy="1134070"/>
          </a:xfrm>
          <a:prstGeom prst="rect">
            <a:avLst/>
          </a:prstGeom>
          <a:solidFill>
            <a:srgbClr val="FFFFFF"/>
          </a:solidFill>
          <a:ln>
            <a:noFill/>
          </a:ln>
        </p:spPr>
        <p:txBody>
          <a:bodyPr lIns="0" tIns="0" rIns="0" bIns="0"/>
          <a:lstStyle/>
          <a:p>
            <a:endParaRPr lang="en-US"/>
          </a:p>
        </p:txBody>
      </p:sp>
      <p:sp>
        <p:nvSpPr>
          <p:cNvPr id="97302" name="Rectangle 22"/>
          <p:cNvSpPr>
            <a:spLocks/>
          </p:cNvSpPr>
          <p:nvPr/>
        </p:nvSpPr>
        <p:spPr bwMode="auto">
          <a:xfrm>
            <a:off x="6241852" y="1026914"/>
            <a:ext cx="1625203" cy="116086"/>
          </a:xfrm>
          <a:prstGeom prst="rect">
            <a:avLst/>
          </a:prstGeom>
          <a:solidFill>
            <a:srgbClr val="FFFFFF"/>
          </a:solidFill>
          <a:ln>
            <a:noFill/>
          </a:ln>
        </p:spPr>
        <p:txBody>
          <a:bodyPr lIns="0" tIns="0" rIns="0" bIns="0"/>
          <a:lstStyle/>
          <a:p>
            <a:endParaRPr lang="en-US"/>
          </a:p>
        </p:txBody>
      </p:sp>
      <p:sp>
        <p:nvSpPr>
          <p:cNvPr id="97303" name="Rectangle 23"/>
          <p:cNvSpPr>
            <a:spLocks/>
          </p:cNvSpPr>
          <p:nvPr/>
        </p:nvSpPr>
        <p:spPr bwMode="auto">
          <a:xfrm>
            <a:off x="6322219" y="1285875"/>
            <a:ext cx="1669852" cy="428625"/>
          </a:xfrm>
          <a:prstGeom prst="rect">
            <a:avLst/>
          </a:prstGeom>
          <a:solidFill>
            <a:srgbClr val="FFFFFF"/>
          </a:solidFill>
          <a:ln>
            <a:noFill/>
          </a:ln>
        </p:spPr>
        <p:txBody>
          <a:bodyPr lIns="0" tIns="0" rIns="0" bIns="0"/>
          <a:lstStyle/>
          <a:p>
            <a:endParaRPr lang="en-US"/>
          </a:p>
        </p:txBody>
      </p:sp>
      <p:sp>
        <p:nvSpPr>
          <p:cNvPr id="97304" name="Rectangle 24"/>
          <p:cNvSpPr>
            <a:spLocks/>
          </p:cNvSpPr>
          <p:nvPr/>
        </p:nvSpPr>
        <p:spPr bwMode="auto">
          <a:xfrm>
            <a:off x="6322219" y="2027039"/>
            <a:ext cx="1714500" cy="973336"/>
          </a:xfrm>
          <a:prstGeom prst="rect">
            <a:avLst/>
          </a:prstGeom>
          <a:solidFill>
            <a:srgbClr val="FFFFFF"/>
          </a:solidFill>
          <a:ln>
            <a:noFill/>
          </a:ln>
        </p:spPr>
        <p:txBody>
          <a:bodyPr lIns="0" tIns="0" rIns="0" bIns="0"/>
          <a:lstStyle/>
          <a:p>
            <a:endParaRPr lang="en-US"/>
          </a:p>
        </p:txBody>
      </p:sp>
      <p:sp>
        <p:nvSpPr>
          <p:cNvPr id="97305" name="Rectangle 25"/>
          <p:cNvSpPr>
            <a:spLocks/>
          </p:cNvSpPr>
          <p:nvPr/>
        </p:nvSpPr>
        <p:spPr bwMode="auto">
          <a:xfrm>
            <a:off x="6322219" y="3303985"/>
            <a:ext cx="1651992" cy="133945"/>
          </a:xfrm>
          <a:prstGeom prst="rect">
            <a:avLst/>
          </a:prstGeom>
          <a:solidFill>
            <a:srgbClr val="FFFFFF"/>
          </a:solidFill>
          <a:ln>
            <a:noFill/>
          </a:ln>
        </p:spPr>
        <p:txBody>
          <a:bodyPr lIns="0" tIns="0" rIns="0" bIns="0"/>
          <a:lstStyle/>
          <a:p>
            <a:endParaRPr lang="en-US"/>
          </a:p>
        </p:txBody>
      </p:sp>
      <p:sp>
        <p:nvSpPr>
          <p:cNvPr id="97306" name="Rectangle 26"/>
          <p:cNvSpPr>
            <a:spLocks/>
          </p:cNvSpPr>
          <p:nvPr/>
        </p:nvSpPr>
        <p:spPr bwMode="auto">
          <a:xfrm>
            <a:off x="6349008" y="3580805"/>
            <a:ext cx="1643063" cy="428625"/>
          </a:xfrm>
          <a:prstGeom prst="rect">
            <a:avLst/>
          </a:prstGeom>
          <a:solidFill>
            <a:srgbClr val="FFFFFF"/>
          </a:solidFill>
          <a:ln>
            <a:noFill/>
          </a:ln>
        </p:spPr>
        <p:txBody>
          <a:bodyPr lIns="0" tIns="0" rIns="0" bIns="0"/>
          <a:lstStyle/>
          <a:p>
            <a:endParaRPr lang="en-US"/>
          </a:p>
        </p:txBody>
      </p:sp>
      <p:sp>
        <p:nvSpPr>
          <p:cNvPr id="97307" name="Rectangle 27"/>
          <p:cNvSpPr>
            <a:spLocks/>
          </p:cNvSpPr>
          <p:nvPr/>
        </p:nvSpPr>
        <p:spPr bwMode="auto">
          <a:xfrm>
            <a:off x="6340078" y="4143375"/>
            <a:ext cx="1910953" cy="2098477"/>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29117109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1"/>
          <p:cNvSpPr>
            <a:spLocks noGrp="1" noChangeArrowheads="1"/>
          </p:cNvSpPr>
          <p:nvPr>
            <p:ph type="title"/>
          </p:nvPr>
        </p:nvSpPr>
        <p:spPr>
          <a:xfrm>
            <a:off x="892969" y="785812"/>
            <a:ext cx="7358063" cy="1812727"/>
          </a:xfrm>
          <a:ln/>
        </p:spPr>
        <p:txBody>
          <a:bodyPr/>
          <a:lstStyle/>
          <a:p>
            <a:r>
              <a:rPr lang="en-US"/>
              <a:t>Carrot Parent</a:t>
            </a:r>
          </a:p>
        </p:txBody>
      </p:sp>
      <p:sp>
        <p:nvSpPr>
          <p:cNvPr id="420866" name="Rectangle 2"/>
          <p:cNvSpPr>
            <a:spLocks/>
          </p:cNvSpPr>
          <p:nvPr/>
        </p:nvSpPr>
        <p:spPr bwMode="auto">
          <a:xfrm>
            <a:off x="3498205" y="3162925"/>
            <a:ext cx="20932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latin typeface="Courier" charset="0"/>
                <a:ea typeface="ＭＳ Ｐゴシック" charset="0"/>
                <a:cs typeface="Courier" charset="0"/>
                <a:sym typeface="Courier" charset="0"/>
              </a:rPr>
              <a:t>master^2</a:t>
            </a:r>
          </a:p>
        </p:txBody>
      </p:sp>
      <p:sp>
        <p:nvSpPr>
          <p:cNvPr id="420867" name="Rectangle 3"/>
          <p:cNvSpPr>
            <a:spLocks/>
          </p:cNvSpPr>
          <p:nvPr/>
        </p:nvSpPr>
        <p:spPr bwMode="auto">
          <a:xfrm>
            <a:off x="2860849" y="4545121"/>
            <a:ext cx="22227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676767"/>
                </a:solidFill>
                <a:ea typeface="ＭＳ Ｐゴシック" charset="0"/>
                <a:cs typeface="Gill Sans" charset="0"/>
              </a:rPr>
              <a:t>2nd parent of </a:t>
            </a:r>
            <a:r>
              <a:rPr lang="ja-JP" altLang="en-US">
                <a:solidFill>
                  <a:srgbClr val="676767"/>
                </a:solidFill>
                <a:latin typeface="Arial"/>
                <a:ea typeface="ＭＳ Ｐゴシック" charset="0"/>
                <a:cs typeface="Gill Sans" charset="0"/>
              </a:rPr>
              <a:t>‘</a:t>
            </a:r>
            <a:r>
              <a:rPr lang="en-US">
                <a:solidFill>
                  <a:srgbClr val="676767"/>
                </a:solidFill>
                <a:ea typeface="ＭＳ Ｐゴシック" charset="0"/>
                <a:cs typeface="Gill Sans" charset="0"/>
              </a:rPr>
              <a:t>master</a:t>
            </a:r>
            <a:r>
              <a:rPr lang="ja-JP" altLang="en-US">
                <a:solidFill>
                  <a:srgbClr val="676767"/>
                </a:solidFill>
                <a:latin typeface="Arial"/>
                <a:ea typeface="ＭＳ Ｐゴシック" charset="0"/>
                <a:cs typeface="Gill Sans" charset="0"/>
              </a:rPr>
              <a:t>’</a:t>
            </a:r>
            <a:endParaRPr lang="en-US">
              <a:solidFill>
                <a:srgbClr val="676767"/>
              </a:solidFill>
              <a:ea typeface="ＭＳ Ｐゴシック" charset="0"/>
              <a:cs typeface="Gill Sans" charset="0"/>
            </a:endParaRPr>
          </a:p>
        </p:txBody>
      </p:sp>
    </p:spTree>
    <p:extLst>
      <p:ext uri="{BB962C8B-B14F-4D97-AF65-F5344CB8AC3E}">
        <p14:creationId xmlns:p14="http://schemas.microsoft.com/office/powerpoint/2010/main" val="3123415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a:xfrm>
            <a:off x="892969" y="785812"/>
            <a:ext cx="7358063" cy="1812727"/>
          </a:xfrm>
          <a:ln/>
        </p:spPr>
        <p:txBody>
          <a:bodyPr/>
          <a:lstStyle/>
          <a:p>
            <a:r>
              <a:rPr lang="en-US"/>
              <a:t>Tilde Spec</a:t>
            </a:r>
          </a:p>
        </p:txBody>
      </p:sp>
      <p:sp>
        <p:nvSpPr>
          <p:cNvPr id="421890" name="Rectangle 2"/>
          <p:cNvSpPr>
            <a:spLocks/>
          </p:cNvSpPr>
          <p:nvPr/>
        </p:nvSpPr>
        <p:spPr bwMode="auto">
          <a:xfrm>
            <a:off x="3498205" y="3162925"/>
            <a:ext cx="20932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latin typeface="Courier" charset="0"/>
                <a:ea typeface="ＭＳ Ｐゴシック" charset="0"/>
                <a:cs typeface="Courier" charset="0"/>
                <a:sym typeface="Courier" charset="0"/>
              </a:rPr>
              <a:t>master~2</a:t>
            </a:r>
          </a:p>
        </p:txBody>
      </p:sp>
      <p:sp>
        <p:nvSpPr>
          <p:cNvPr id="421891" name="Rectangle 3"/>
          <p:cNvSpPr>
            <a:spLocks/>
          </p:cNvSpPr>
          <p:nvPr/>
        </p:nvSpPr>
        <p:spPr bwMode="auto">
          <a:xfrm>
            <a:off x="1576090" y="4545121"/>
            <a:ext cx="38395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676767"/>
                </a:solidFill>
                <a:ea typeface="ＭＳ Ｐゴシック" charset="0"/>
                <a:cs typeface="Gill Sans" charset="0"/>
              </a:rPr>
              <a:t>2nd generation grandparent of </a:t>
            </a:r>
            <a:r>
              <a:rPr lang="ja-JP" altLang="en-US">
                <a:solidFill>
                  <a:srgbClr val="676767"/>
                </a:solidFill>
                <a:latin typeface="Arial"/>
                <a:ea typeface="ＭＳ Ｐゴシック" charset="0"/>
                <a:cs typeface="Gill Sans" charset="0"/>
              </a:rPr>
              <a:t>‘</a:t>
            </a:r>
            <a:r>
              <a:rPr lang="en-US">
                <a:solidFill>
                  <a:srgbClr val="676767"/>
                </a:solidFill>
                <a:ea typeface="ＭＳ Ｐゴシック" charset="0"/>
                <a:cs typeface="Gill Sans" charset="0"/>
              </a:rPr>
              <a:t>master</a:t>
            </a:r>
            <a:r>
              <a:rPr lang="ja-JP" altLang="en-US">
                <a:solidFill>
                  <a:srgbClr val="676767"/>
                </a:solidFill>
                <a:latin typeface="Arial"/>
                <a:ea typeface="ＭＳ Ｐゴシック" charset="0"/>
                <a:cs typeface="Gill Sans" charset="0"/>
              </a:rPr>
              <a:t>’</a:t>
            </a:r>
            <a:endParaRPr lang="en-US">
              <a:solidFill>
                <a:srgbClr val="676767"/>
              </a:solidFill>
              <a:ea typeface="ＭＳ Ｐゴシック" charset="0"/>
              <a:cs typeface="Gill Sans" charset="0"/>
            </a:endParaRPr>
          </a:p>
        </p:txBody>
      </p:sp>
    </p:spTree>
    <p:extLst>
      <p:ext uri="{BB962C8B-B14F-4D97-AF65-F5344CB8AC3E}">
        <p14:creationId xmlns:p14="http://schemas.microsoft.com/office/powerpoint/2010/main" val="41538997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a:xfrm>
            <a:off x="892969" y="785812"/>
            <a:ext cx="7358063" cy="1812727"/>
          </a:xfrm>
          <a:ln/>
        </p:spPr>
        <p:txBody>
          <a:bodyPr/>
          <a:lstStyle/>
          <a:p>
            <a:r>
              <a:rPr lang="en-US"/>
              <a:t>Tree Pointer</a:t>
            </a:r>
          </a:p>
        </p:txBody>
      </p:sp>
      <p:sp>
        <p:nvSpPr>
          <p:cNvPr id="422914" name="Rectangle 2"/>
          <p:cNvSpPr>
            <a:spLocks/>
          </p:cNvSpPr>
          <p:nvPr/>
        </p:nvSpPr>
        <p:spPr bwMode="auto">
          <a:xfrm>
            <a:off x="2855268" y="3162925"/>
            <a:ext cx="34014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latin typeface="Courier" charset="0"/>
                <a:ea typeface="ＭＳ Ｐゴシック" charset="0"/>
                <a:cs typeface="Courier" charset="0"/>
                <a:sym typeface="Courier" charset="0"/>
              </a:rPr>
              <a:t>master^{tree}</a:t>
            </a:r>
          </a:p>
        </p:txBody>
      </p:sp>
      <p:sp>
        <p:nvSpPr>
          <p:cNvPr id="422915" name="Rectangle 3"/>
          <p:cNvSpPr>
            <a:spLocks/>
          </p:cNvSpPr>
          <p:nvPr/>
        </p:nvSpPr>
        <p:spPr bwMode="auto">
          <a:xfrm>
            <a:off x="2488035" y="4545121"/>
            <a:ext cx="2655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676767"/>
                </a:solidFill>
                <a:ea typeface="ＭＳ Ｐゴシック" charset="0"/>
                <a:cs typeface="Gill Sans" charset="0"/>
              </a:rPr>
              <a:t>tree that </a:t>
            </a:r>
            <a:r>
              <a:rPr lang="ja-JP" altLang="en-US">
                <a:solidFill>
                  <a:srgbClr val="676767"/>
                </a:solidFill>
                <a:latin typeface="Arial"/>
                <a:ea typeface="ＭＳ Ｐゴシック" charset="0"/>
                <a:cs typeface="Gill Sans" charset="0"/>
              </a:rPr>
              <a:t>‘</a:t>
            </a:r>
            <a:r>
              <a:rPr lang="en-US">
                <a:solidFill>
                  <a:srgbClr val="676767"/>
                </a:solidFill>
                <a:ea typeface="ＭＳ Ｐゴシック" charset="0"/>
                <a:cs typeface="Gill Sans" charset="0"/>
              </a:rPr>
              <a:t>master</a:t>
            </a:r>
            <a:r>
              <a:rPr lang="ja-JP" altLang="en-US">
                <a:solidFill>
                  <a:srgbClr val="676767"/>
                </a:solidFill>
                <a:latin typeface="Arial"/>
                <a:ea typeface="ＭＳ Ｐゴシック" charset="0"/>
                <a:cs typeface="Gill Sans" charset="0"/>
              </a:rPr>
              <a:t>’</a:t>
            </a:r>
            <a:r>
              <a:rPr lang="en-US">
                <a:solidFill>
                  <a:srgbClr val="676767"/>
                </a:solidFill>
                <a:ea typeface="ＭＳ Ｐゴシック" charset="0"/>
                <a:cs typeface="Gill Sans" charset="0"/>
              </a:rPr>
              <a:t> points to</a:t>
            </a:r>
          </a:p>
        </p:txBody>
      </p:sp>
    </p:spTree>
    <p:extLst>
      <p:ext uri="{BB962C8B-B14F-4D97-AF65-F5344CB8AC3E}">
        <p14:creationId xmlns:p14="http://schemas.microsoft.com/office/powerpoint/2010/main" val="18698772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a:xfrm>
            <a:off x="892969" y="785812"/>
            <a:ext cx="7358063" cy="1812727"/>
          </a:xfrm>
          <a:ln/>
        </p:spPr>
        <p:txBody>
          <a:bodyPr/>
          <a:lstStyle/>
          <a:p>
            <a:r>
              <a:rPr lang="en-US"/>
              <a:t>Blob Spec</a:t>
            </a:r>
          </a:p>
        </p:txBody>
      </p:sp>
      <p:sp>
        <p:nvSpPr>
          <p:cNvPr id="423938" name="Rectangle 2"/>
          <p:cNvSpPr>
            <a:spLocks/>
          </p:cNvSpPr>
          <p:nvPr/>
        </p:nvSpPr>
        <p:spPr bwMode="auto">
          <a:xfrm>
            <a:off x="1955601" y="3162925"/>
            <a:ext cx="52330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latin typeface="Courier" charset="0"/>
                <a:ea typeface="ＭＳ Ｐゴシック" charset="0"/>
                <a:cs typeface="Courier" charset="0"/>
                <a:sym typeface="Courier" charset="0"/>
              </a:rPr>
              <a:t>master:/path/to/file</a:t>
            </a:r>
          </a:p>
        </p:txBody>
      </p:sp>
      <p:sp>
        <p:nvSpPr>
          <p:cNvPr id="423939" name="Rectangle 3"/>
          <p:cNvSpPr>
            <a:spLocks/>
          </p:cNvSpPr>
          <p:nvPr/>
        </p:nvSpPr>
        <p:spPr bwMode="auto">
          <a:xfrm>
            <a:off x="1908721" y="4545121"/>
            <a:ext cx="33855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676767"/>
                </a:solidFill>
                <a:ea typeface="ＭＳ Ｐゴシック" charset="0"/>
                <a:cs typeface="Gill Sans" charset="0"/>
              </a:rPr>
              <a:t>blob of that file in </a:t>
            </a:r>
            <a:r>
              <a:rPr lang="ja-JP" altLang="en-US">
                <a:solidFill>
                  <a:srgbClr val="676767"/>
                </a:solidFill>
                <a:latin typeface="Arial"/>
                <a:ea typeface="ＭＳ Ｐゴシック" charset="0"/>
                <a:cs typeface="Gill Sans" charset="0"/>
              </a:rPr>
              <a:t>‘</a:t>
            </a:r>
            <a:r>
              <a:rPr lang="en-US">
                <a:solidFill>
                  <a:srgbClr val="676767"/>
                </a:solidFill>
                <a:ea typeface="ＭＳ Ｐゴシック" charset="0"/>
                <a:cs typeface="Gill Sans" charset="0"/>
              </a:rPr>
              <a:t>master</a:t>
            </a:r>
            <a:r>
              <a:rPr lang="ja-JP" altLang="en-US">
                <a:solidFill>
                  <a:srgbClr val="676767"/>
                </a:solidFill>
                <a:latin typeface="Arial"/>
                <a:ea typeface="ＭＳ Ｐゴシック" charset="0"/>
                <a:cs typeface="Gill Sans" charset="0"/>
              </a:rPr>
              <a:t>’</a:t>
            </a:r>
            <a:r>
              <a:rPr lang="en-US">
                <a:solidFill>
                  <a:srgbClr val="676767"/>
                </a:solidFill>
                <a:ea typeface="ＭＳ Ｐゴシック" charset="0"/>
                <a:cs typeface="Gill Sans" charset="0"/>
              </a:rPr>
              <a:t> commit</a:t>
            </a:r>
          </a:p>
        </p:txBody>
      </p:sp>
    </p:spTree>
    <p:extLst>
      <p:ext uri="{BB962C8B-B14F-4D97-AF65-F5344CB8AC3E}">
        <p14:creationId xmlns:p14="http://schemas.microsoft.com/office/powerpoint/2010/main" val="33924728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ChangeArrowheads="1"/>
          </p:cNvSpPr>
          <p:nvPr>
            <p:ph type="title"/>
          </p:nvPr>
        </p:nvSpPr>
        <p:spPr>
          <a:xfrm>
            <a:off x="892969" y="785812"/>
            <a:ext cx="7358063" cy="1812727"/>
          </a:xfrm>
          <a:ln/>
        </p:spPr>
        <p:txBody>
          <a:bodyPr/>
          <a:lstStyle/>
          <a:p>
            <a:r>
              <a:rPr lang="en-US"/>
              <a:t>Ranges</a:t>
            </a:r>
          </a:p>
        </p:txBody>
      </p:sp>
      <p:sp>
        <p:nvSpPr>
          <p:cNvPr id="424962" name="Rectangle 2"/>
          <p:cNvSpPr>
            <a:spLocks/>
          </p:cNvSpPr>
          <p:nvPr/>
        </p:nvSpPr>
        <p:spPr bwMode="auto">
          <a:xfrm>
            <a:off x="2984748" y="3162925"/>
            <a:ext cx="31398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latin typeface="Courier" charset="0"/>
                <a:ea typeface="ＭＳ Ｐゴシック" charset="0"/>
                <a:cs typeface="Courier" charset="0"/>
                <a:sym typeface="Courier" charset="0"/>
              </a:rPr>
              <a:t>ce0e4..e4272</a:t>
            </a:r>
          </a:p>
        </p:txBody>
      </p:sp>
      <p:sp>
        <p:nvSpPr>
          <p:cNvPr id="424963" name="Rectangle 3"/>
          <p:cNvSpPr>
            <a:spLocks/>
          </p:cNvSpPr>
          <p:nvPr/>
        </p:nvSpPr>
        <p:spPr bwMode="auto">
          <a:xfrm>
            <a:off x="1984623" y="4545121"/>
            <a:ext cx="31591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676767"/>
                </a:solidFill>
                <a:ea typeface="ＭＳ Ｐゴシック" charset="0"/>
                <a:cs typeface="Gill Sans" charset="0"/>
              </a:rPr>
              <a:t>everything between two commits</a:t>
            </a:r>
          </a:p>
        </p:txBody>
      </p:sp>
    </p:spTree>
    <p:extLst>
      <p:ext uri="{BB962C8B-B14F-4D97-AF65-F5344CB8AC3E}">
        <p14:creationId xmlns:p14="http://schemas.microsoft.com/office/powerpoint/2010/main" val="2489865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1"/>
          <p:cNvSpPr>
            <a:spLocks noGrp="1" noChangeArrowheads="1"/>
          </p:cNvSpPr>
          <p:nvPr>
            <p:ph type="title"/>
          </p:nvPr>
        </p:nvSpPr>
        <p:spPr>
          <a:xfrm>
            <a:off x="892969" y="785812"/>
            <a:ext cx="7358063" cy="1812727"/>
          </a:xfrm>
          <a:ln/>
        </p:spPr>
        <p:txBody>
          <a:bodyPr/>
          <a:lstStyle/>
          <a:p>
            <a:r>
              <a:rPr lang="en-US"/>
              <a:t>Ranges</a:t>
            </a:r>
          </a:p>
        </p:txBody>
      </p:sp>
      <p:sp>
        <p:nvSpPr>
          <p:cNvPr id="425986" name="Rectangle 2"/>
          <p:cNvSpPr>
            <a:spLocks/>
          </p:cNvSpPr>
          <p:nvPr/>
        </p:nvSpPr>
        <p:spPr bwMode="auto">
          <a:xfrm>
            <a:off x="3627685" y="3162925"/>
            <a:ext cx="18315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400">
                <a:latin typeface="Courier" charset="0"/>
                <a:ea typeface="ＭＳ Ｐゴシック" charset="0"/>
                <a:cs typeface="Courier" charset="0"/>
                <a:sym typeface="Courier" charset="0"/>
              </a:rPr>
              <a:t>ce0e4..</a:t>
            </a:r>
          </a:p>
        </p:txBody>
      </p:sp>
      <p:sp>
        <p:nvSpPr>
          <p:cNvPr id="425987" name="Rectangle 3"/>
          <p:cNvSpPr>
            <a:spLocks/>
          </p:cNvSpPr>
          <p:nvPr/>
        </p:nvSpPr>
        <p:spPr bwMode="auto">
          <a:xfrm>
            <a:off x="2546077" y="4545121"/>
            <a:ext cx="2462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676767"/>
                </a:solidFill>
                <a:ea typeface="ＭＳ Ｐゴシック" charset="0"/>
                <a:cs typeface="Gill Sans" charset="0"/>
              </a:rPr>
              <a:t>everything since a commit</a:t>
            </a:r>
          </a:p>
        </p:txBody>
      </p:sp>
    </p:spTree>
    <p:extLst>
      <p:ext uri="{BB962C8B-B14F-4D97-AF65-F5344CB8AC3E}">
        <p14:creationId xmlns:p14="http://schemas.microsoft.com/office/powerpoint/2010/main" val="24743538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1"/>
          <p:cNvSpPr>
            <a:spLocks noGrp="1" noChangeArrowheads="1"/>
          </p:cNvSpPr>
          <p:nvPr>
            <p:ph type="title"/>
          </p:nvPr>
        </p:nvSpPr>
        <p:spPr>
          <a:xfrm>
            <a:off x="892969" y="785812"/>
            <a:ext cx="7358063" cy="1812727"/>
          </a:xfrm>
          <a:ln/>
        </p:spPr>
        <p:txBody>
          <a:bodyPr/>
          <a:lstStyle/>
          <a:p>
            <a:r>
              <a:rPr lang="en-US" dirty="0" smtClean="0"/>
              <a:t>One Especially Useful One</a:t>
            </a:r>
            <a:endParaRPr lang="en-US" dirty="0"/>
          </a:p>
        </p:txBody>
      </p:sp>
      <p:sp>
        <p:nvSpPr>
          <p:cNvPr id="425986" name="Rectangle 2"/>
          <p:cNvSpPr>
            <a:spLocks/>
          </p:cNvSpPr>
          <p:nvPr/>
        </p:nvSpPr>
        <p:spPr bwMode="auto">
          <a:xfrm>
            <a:off x="1982732" y="2598539"/>
            <a:ext cx="4971400" cy="173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400" dirty="0" smtClean="0">
                <a:latin typeface="Courier" charset="0"/>
                <a:ea typeface="ＭＳ Ｐゴシック" charset="0"/>
                <a:cs typeface="Courier" charset="0"/>
                <a:sym typeface="Courier" charset="0"/>
              </a:rPr>
              <a:t>origin/</a:t>
            </a:r>
            <a:r>
              <a:rPr lang="en-US" sz="3400" dirty="0" err="1" smtClean="0">
                <a:latin typeface="Courier" charset="0"/>
                <a:ea typeface="ＭＳ Ｐゴシック" charset="0"/>
                <a:cs typeface="Courier" charset="0"/>
                <a:sym typeface="Courier" charset="0"/>
              </a:rPr>
              <a:t>master..HEAD</a:t>
            </a:r>
            <a:endParaRPr lang="en-US" sz="3400" dirty="0" smtClean="0">
              <a:latin typeface="Courier" charset="0"/>
              <a:ea typeface="ＭＳ Ｐゴシック" charset="0"/>
              <a:cs typeface="Courier" charset="0"/>
              <a:sym typeface="Courier" charset="0"/>
            </a:endParaRPr>
          </a:p>
          <a:p>
            <a:pPr algn="ctr"/>
            <a:endParaRPr lang="en-US" sz="1500" dirty="0" smtClean="0">
              <a:latin typeface="Courier" charset="0"/>
              <a:ea typeface="ＭＳ Ｐゴシック" charset="0"/>
              <a:cs typeface="Courier" charset="0"/>
              <a:sym typeface="Courier" charset="0"/>
            </a:endParaRPr>
          </a:p>
          <a:p>
            <a:pPr algn="ctr"/>
            <a:r>
              <a:rPr lang="en-US" sz="1500" dirty="0" smtClean="0">
                <a:latin typeface="Courier" charset="0"/>
                <a:ea typeface="ＭＳ Ｐゴシック" charset="0"/>
                <a:cs typeface="Courier" charset="0"/>
                <a:sym typeface="Courier" charset="0"/>
              </a:rPr>
              <a:t>or just</a:t>
            </a:r>
          </a:p>
          <a:p>
            <a:pPr algn="ctr"/>
            <a:endParaRPr lang="en-US" sz="1500" dirty="0">
              <a:latin typeface="Courier" charset="0"/>
              <a:ea typeface="ＭＳ Ｐゴシック" charset="0"/>
              <a:cs typeface="Courier" charset="0"/>
              <a:sym typeface="Courier" charset="0"/>
            </a:endParaRPr>
          </a:p>
          <a:p>
            <a:pPr algn="ctr"/>
            <a:r>
              <a:rPr lang="en-US" sz="3400" dirty="0" smtClean="0">
                <a:latin typeface="Courier" charset="0"/>
                <a:ea typeface="ＭＳ Ｐゴシック" charset="0"/>
                <a:cs typeface="Courier" charset="0"/>
                <a:sym typeface="Courier" charset="0"/>
              </a:rPr>
              <a:t>origin/master..</a:t>
            </a:r>
          </a:p>
        </p:txBody>
      </p:sp>
      <p:sp>
        <p:nvSpPr>
          <p:cNvPr id="425987" name="Rectangle 3"/>
          <p:cNvSpPr>
            <a:spLocks/>
          </p:cNvSpPr>
          <p:nvPr/>
        </p:nvSpPr>
        <p:spPr bwMode="auto">
          <a:xfrm>
            <a:off x="1982732" y="4822120"/>
            <a:ext cx="50027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rgbClr val="676767"/>
                </a:solidFill>
                <a:ea typeface="ＭＳ Ｐゴシック" charset="0"/>
                <a:cs typeface="Gill Sans" charset="0"/>
              </a:rPr>
              <a:t>everything </a:t>
            </a:r>
            <a:r>
              <a:rPr lang="en-US" dirty="0" smtClean="0">
                <a:solidFill>
                  <a:srgbClr val="676767"/>
                </a:solidFill>
                <a:ea typeface="ＭＳ Ｐゴシック" charset="0"/>
                <a:cs typeface="Gill Sans" charset="0"/>
              </a:rPr>
              <a:t>you’ve done since the last time you pulled</a:t>
            </a:r>
            <a:endParaRPr lang="en-US" dirty="0">
              <a:solidFill>
                <a:srgbClr val="676767"/>
              </a:solidFill>
              <a:ea typeface="ＭＳ Ｐゴシック" charset="0"/>
              <a:cs typeface="Gill Sans" charset="0"/>
            </a:endParaRPr>
          </a:p>
        </p:txBody>
      </p:sp>
    </p:spTree>
    <p:extLst>
      <p:ext uri="{BB962C8B-B14F-4D97-AF65-F5344CB8AC3E}">
        <p14:creationId xmlns:p14="http://schemas.microsoft.com/office/powerpoint/2010/main" val="23333527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Inspection</a:t>
            </a:r>
            <a:endParaRPr lang="en-US" dirty="0"/>
          </a:p>
        </p:txBody>
      </p:sp>
      <p:sp>
        <p:nvSpPr>
          <p:cNvPr id="3" name="Content Placeholder 2"/>
          <p:cNvSpPr>
            <a:spLocks noGrp="1"/>
          </p:cNvSpPr>
          <p:nvPr>
            <p:ph idx="1"/>
          </p:nvPr>
        </p:nvSpPr>
        <p:spPr/>
        <p:txBody>
          <a:bodyPr/>
          <a:lstStyle/>
          <a:p>
            <a:r>
              <a:rPr lang="en-US" strike="sngStrike" dirty="0" smtClean="0"/>
              <a:t>git log</a:t>
            </a:r>
          </a:p>
          <a:p>
            <a:r>
              <a:rPr lang="en-US" strike="sngStrike" dirty="0" smtClean="0"/>
              <a:t>git diff</a:t>
            </a:r>
          </a:p>
          <a:p>
            <a:r>
              <a:rPr lang="en-US" dirty="0" smtClean="0"/>
              <a:t>git show</a:t>
            </a:r>
            <a:endParaRPr lang="en-US" dirty="0"/>
          </a:p>
        </p:txBody>
      </p:sp>
    </p:spTree>
    <p:extLst>
      <p:ext uri="{BB962C8B-B14F-4D97-AF65-F5344CB8AC3E}">
        <p14:creationId xmlns:p14="http://schemas.microsoft.com/office/powerpoint/2010/main" val="4119131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Inspection</a:t>
            </a:r>
            <a:endParaRPr lang="en-US" dirty="0"/>
          </a:p>
        </p:txBody>
      </p:sp>
      <p:sp>
        <p:nvSpPr>
          <p:cNvPr id="3" name="Content Placeholder 2"/>
          <p:cNvSpPr>
            <a:spLocks noGrp="1"/>
          </p:cNvSpPr>
          <p:nvPr>
            <p:ph idx="1"/>
          </p:nvPr>
        </p:nvSpPr>
        <p:spPr/>
        <p:txBody>
          <a:bodyPr/>
          <a:lstStyle/>
          <a:p>
            <a:r>
              <a:rPr lang="en-US" strike="sngStrike" dirty="0" smtClean="0"/>
              <a:t>git log</a:t>
            </a:r>
          </a:p>
          <a:p>
            <a:r>
              <a:rPr lang="en-US" strike="sngStrike" dirty="0" smtClean="0"/>
              <a:t>git diff</a:t>
            </a:r>
          </a:p>
          <a:p>
            <a:r>
              <a:rPr lang="en-US" dirty="0" smtClean="0"/>
              <a:t>git show</a:t>
            </a:r>
            <a:endParaRPr lang="en-US" dirty="0"/>
          </a:p>
        </p:txBody>
      </p:sp>
      <p:sp>
        <p:nvSpPr>
          <p:cNvPr id="5" name="TextBox 4"/>
          <p:cNvSpPr txBox="1"/>
          <p:nvPr/>
        </p:nvSpPr>
        <p:spPr>
          <a:xfrm>
            <a:off x="2818186" y="1987673"/>
            <a:ext cx="6253238" cy="4385816"/>
          </a:xfrm>
          <a:prstGeom prst="rect">
            <a:avLst/>
          </a:prstGeom>
          <a:noFill/>
        </p:spPr>
        <p:txBody>
          <a:bodyPr wrap="square" rtlCol="0">
            <a:spAutoFit/>
          </a:bodyPr>
          <a:lstStyle/>
          <a:p>
            <a:r>
              <a:rPr lang="en-US" b="1" dirty="0" smtClean="0">
                <a:latin typeface="Monaco"/>
                <a:cs typeface="Monaco"/>
              </a:rPr>
              <a:t>$&gt; git show </a:t>
            </a:r>
            <a:r>
              <a:rPr lang="en-US" b="1" dirty="0" err="1" smtClean="0">
                <a:latin typeface="Monaco"/>
                <a:cs typeface="Monaco"/>
              </a:rPr>
              <a:t>taggy</a:t>
            </a:r>
            <a:endParaRPr lang="en-US" b="1" dirty="0" smtClean="0">
              <a:latin typeface="Monaco"/>
              <a:cs typeface="Monaco"/>
            </a:endParaRPr>
          </a:p>
          <a:p>
            <a:endParaRPr lang="en-US" dirty="0" smtClean="0">
              <a:latin typeface="Monaco"/>
              <a:cs typeface="Monaco"/>
            </a:endParaRPr>
          </a:p>
          <a:p>
            <a:r>
              <a:rPr lang="en-US" sz="1500" dirty="0" smtClean="0">
                <a:latin typeface="Monaco"/>
                <a:cs typeface="Monaco"/>
              </a:rPr>
              <a:t>tag </a:t>
            </a:r>
            <a:r>
              <a:rPr lang="en-US" sz="1500" dirty="0" err="1" smtClean="0">
                <a:latin typeface="Monaco"/>
                <a:cs typeface="Monaco"/>
              </a:rPr>
              <a:t>taggy</a:t>
            </a:r>
            <a:endParaRPr lang="en-US" sz="1500" dirty="0" smtClean="0">
              <a:latin typeface="Monaco"/>
              <a:cs typeface="Monaco"/>
            </a:endParaRPr>
          </a:p>
          <a:p>
            <a:r>
              <a:rPr lang="en-US" sz="1500" dirty="0" smtClean="0">
                <a:latin typeface="Monaco"/>
                <a:cs typeface="Monaco"/>
              </a:rPr>
              <a:t>Tagger: Daniel Cox &lt;daniel.cox@six3systems.com&gt;</a:t>
            </a:r>
          </a:p>
          <a:p>
            <a:r>
              <a:rPr lang="en-US" sz="1500" dirty="0" smtClean="0">
                <a:latin typeface="Monaco"/>
                <a:cs typeface="Monaco"/>
              </a:rPr>
              <a:t>Date:   Sat Jan 5 23:47:45 2013 -0500</a:t>
            </a:r>
          </a:p>
          <a:p>
            <a:endParaRPr lang="en-US" sz="1500" dirty="0" smtClean="0">
              <a:latin typeface="Monaco"/>
              <a:cs typeface="Monaco"/>
            </a:endParaRPr>
          </a:p>
          <a:p>
            <a:r>
              <a:rPr lang="en-US" sz="1500" dirty="0" smtClean="0">
                <a:latin typeface="Monaco"/>
                <a:cs typeface="Monaco"/>
              </a:rPr>
              <a:t>a thrilling annotation message</a:t>
            </a:r>
          </a:p>
          <a:p>
            <a:endParaRPr lang="en-US" sz="1500" dirty="0" smtClean="0">
              <a:latin typeface="Monaco"/>
              <a:cs typeface="Monaco"/>
            </a:endParaRPr>
          </a:p>
          <a:p>
            <a:r>
              <a:rPr lang="en-US" sz="1500" dirty="0" smtClean="0">
                <a:latin typeface="Monaco"/>
                <a:cs typeface="Monaco"/>
              </a:rPr>
              <a:t>commit cc9fc8c4ea4df4f245103cbe80c35bfa2eb07e52</a:t>
            </a:r>
          </a:p>
          <a:p>
            <a:r>
              <a:rPr lang="en-US" sz="1500" dirty="0" smtClean="0">
                <a:latin typeface="Monaco"/>
                <a:cs typeface="Monaco"/>
              </a:rPr>
              <a:t>Author: Daniel Cox &lt;daniel.cox@six3systems.com&gt;</a:t>
            </a:r>
          </a:p>
          <a:p>
            <a:r>
              <a:rPr lang="en-US" sz="1500" dirty="0" smtClean="0">
                <a:latin typeface="Monaco"/>
                <a:cs typeface="Monaco"/>
              </a:rPr>
              <a:t>Date:   Sat Jan 5 15:30:22 2013 -0500</a:t>
            </a:r>
          </a:p>
          <a:p>
            <a:endParaRPr lang="en-US" sz="1500" dirty="0" smtClean="0">
              <a:latin typeface="Monaco"/>
              <a:cs typeface="Monaco"/>
            </a:endParaRPr>
          </a:p>
          <a:p>
            <a:r>
              <a:rPr lang="en-US" sz="1500" dirty="0" smtClean="0">
                <a:latin typeface="Monaco"/>
                <a:cs typeface="Monaco"/>
              </a:rPr>
              <a:t>    </a:t>
            </a:r>
            <a:r>
              <a:rPr lang="en-US" sz="1500" dirty="0" err="1" smtClean="0">
                <a:latin typeface="Monaco"/>
                <a:cs typeface="Monaco"/>
              </a:rPr>
              <a:t>init</a:t>
            </a:r>
            <a:endParaRPr lang="en-US" sz="1500" dirty="0" smtClean="0">
              <a:latin typeface="Monaco"/>
              <a:cs typeface="Monaco"/>
            </a:endParaRPr>
          </a:p>
          <a:p>
            <a:endParaRPr lang="en-US" sz="1500" dirty="0" smtClean="0">
              <a:latin typeface="Monaco"/>
              <a:cs typeface="Monaco"/>
            </a:endParaRPr>
          </a:p>
          <a:p>
            <a:r>
              <a:rPr lang="en-US" sz="1500" dirty="0" smtClean="0">
                <a:latin typeface="Monaco"/>
                <a:cs typeface="Monaco"/>
              </a:rPr>
              <a:t>diff --git a/README b/README</a:t>
            </a:r>
          </a:p>
          <a:p>
            <a:r>
              <a:rPr lang="en-US" sz="1500" dirty="0" smtClean="0">
                <a:latin typeface="Monaco"/>
                <a:cs typeface="Monaco"/>
              </a:rPr>
              <a:t>new file mode 100644</a:t>
            </a:r>
          </a:p>
          <a:p>
            <a:r>
              <a:rPr lang="en-US" sz="1500" dirty="0" smtClean="0">
                <a:latin typeface="Monaco"/>
                <a:cs typeface="Monaco"/>
              </a:rPr>
              <a:t>index 0000000..e69de29</a:t>
            </a:r>
          </a:p>
          <a:p>
            <a:endParaRPr lang="en-US" dirty="0">
              <a:latin typeface="Monaco"/>
              <a:cs typeface="Monaco"/>
            </a:endParaRPr>
          </a:p>
        </p:txBody>
      </p:sp>
    </p:spTree>
    <p:extLst>
      <p:ext uri="{BB962C8B-B14F-4D97-AF65-F5344CB8AC3E}">
        <p14:creationId xmlns:p14="http://schemas.microsoft.com/office/powerpoint/2010/main" val="2174332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Git</a:t>
            </a:r>
            <a:endParaRPr lang="en-US" dirty="0"/>
          </a:p>
        </p:txBody>
      </p:sp>
      <p:sp>
        <p:nvSpPr>
          <p:cNvPr id="3" name="Content Placeholder 2"/>
          <p:cNvSpPr>
            <a:spLocks noGrp="1"/>
          </p:cNvSpPr>
          <p:nvPr>
            <p:ph idx="1"/>
          </p:nvPr>
        </p:nvSpPr>
        <p:spPr/>
        <p:txBody>
          <a:bodyPr/>
          <a:lstStyle/>
          <a:p>
            <a:r>
              <a:rPr lang="en-US" strike="sngStrike" dirty="0" smtClean="0"/>
              <a:t>The Basics</a:t>
            </a:r>
          </a:p>
          <a:p>
            <a:r>
              <a:rPr lang="en-US" strike="sngStrike" dirty="0" smtClean="0"/>
              <a:t>The Git Object Database</a:t>
            </a:r>
          </a:p>
          <a:p>
            <a:r>
              <a:rPr lang="en-US" strike="sngStrike" dirty="0" smtClean="0"/>
              <a:t>History inspection</a:t>
            </a:r>
          </a:p>
          <a:p>
            <a:r>
              <a:rPr lang="en-US" dirty="0" smtClean="0"/>
              <a:t>Branching workflows</a:t>
            </a:r>
          </a:p>
          <a:p>
            <a:r>
              <a:rPr lang="en-US" dirty="0" smtClean="0">
                <a:solidFill>
                  <a:srgbClr val="D9D9D9"/>
                </a:solidFill>
              </a:rPr>
              <a:t>Collaboration</a:t>
            </a:r>
          </a:p>
          <a:p>
            <a:r>
              <a:rPr lang="en-US" dirty="0" smtClean="0">
                <a:solidFill>
                  <a:srgbClr val="D9D9D9"/>
                </a:solidFill>
              </a:rPr>
              <a:t>Advanced Stuff</a:t>
            </a:r>
          </a:p>
          <a:p>
            <a:r>
              <a:rPr lang="en-US" dirty="0" smtClean="0">
                <a:solidFill>
                  <a:srgbClr val="D9D9D9"/>
                </a:solidFill>
              </a:rPr>
              <a:t>Troubleshooting</a:t>
            </a:r>
          </a:p>
        </p:txBody>
      </p:sp>
    </p:spTree>
    <p:extLst>
      <p:ext uri="{BB962C8B-B14F-4D97-AF65-F5344CB8AC3E}">
        <p14:creationId xmlns:p14="http://schemas.microsoft.com/office/powerpoint/2010/main" val="25261095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a:xfrm>
            <a:off x="457200" y="1600200"/>
            <a:ext cx="8229600" cy="4821571"/>
          </a:xfrm>
        </p:spPr>
        <p:txBody>
          <a:bodyPr>
            <a:normAutofit fontScale="92500" lnSpcReduction="20000"/>
          </a:bodyPr>
          <a:lstStyle/>
          <a:p>
            <a:pPr marL="0" indent="0">
              <a:buNone/>
            </a:pPr>
            <a:r>
              <a:rPr lang="en-US" dirty="0" smtClean="0"/>
              <a:t>Something Git is </a:t>
            </a:r>
            <a:r>
              <a:rPr lang="en-US" i="1" dirty="0" smtClean="0"/>
              <a:t>not</a:t>
            </a:r>
            <a:r>
              <a:rPr lang="en-US" dirty="0" smtClean="0"/>
              <a:t>: Subversion</a:t>
            </a:r>
          </a:p>
          <a:p>
            <a:pPr marL="0" indent="0">
              <a:buNone/>
            </a:pPr>
            <a:endParaRPr lang="en-US" dirty="0"/>
          </a:p>
          <a:p>
            <a:r>
              <a:rPr lang="en-US" dirty="0" smtClean="0"/>
              <a:t>Much faster for a slightly larger disk footprint</a:t>
            </a:r>
          </a:p>
          <a:p>
            <a:pPr marL="0" indent="0">
              <a:buNone/>
            </a:pPr>
            <a:r>
              <a:rPr lang="en-US" dirty="0" smtClean="0"/>
              <a:t>	(stores snapshots instead of deltas)</a:t>
            </a:r>
          </a:p>
          <a:p>
            <a:r>
              <a:rPr lang="en-US" dirty="0" smtClean="0"/>
              <a:t>Can do a bunch of stuff without a network connection</a:t>
            </a:r>
          </a:p>
          <a:p>
            <a:r>
              <a:rPr lang="en-US" dirty="0" smtClean="0"/>
              <a:t>Cheap branching and merging</a:t>
            </a:r>
          </a:p>
          <a:p>
            <a:r>
              <a:rPr lang="en-US" dirty="0" smtClean="0"/>
              <a:t>No .</a:t>
            </a:r>
            <a:r>
              <a:rPr lang="en-US" dirty="0" err="1" smtClean="0"/>
              <a:t>svn</a:t>
            </a:r>
            <a:r>
              <a:rPr lang="en-US" dirty="0" smtClean="0"/>
              <a:t> directory clutter</a:t>
            </a:r>
          </a:p>
          <a:p>
            <a:r>
              <a:rPr lang="en-US" dirty="0" smtClean="0"/>
              <a:t>And quite a bit more, since Git was </a:t>
            </a:r>
            <a:r>
              <a:rPr lang="en-US" i="1" dirty="0" smtClean="0"/>
              <a:t>not</a:t>
            </a:r>
            <a:r>
              <a:rPr lang="en-US" dirty="0" smtClean="0"/>
              <a:t> designed to be the latest evolution of </a:t>
            </a:r>
            <a:r>
              <a:rPr lang="en-US" dirty="0" err="1" smtClean="0"/>
              <a:t>rcs</a:t>
            </a:r>
            <a:r>
              <a:rPr lang="en-US" dirty="0"/>
              <a:t> </a:t>
            </a:r>
            <a:r>
              <a:rPr lang="en-US" dirty="0" smtClean="0"/>
              <a:t>-&gt; </a:t>
            </a:r>
            <a:r>
              <a:rPr lang="en-US" dirty="0" err="1" smtClean="0"/>
              <a:t>cvs</a:t>
            </a:r>
            <a:r>
              <a:rPr lang="en-US" dirty="0" smtClean="0"/>
              <a:t> -&gt; </a:t>
            </a:r>
            <a:r>
              <a:rPr lang="en-US" dirty="0" err="1" smtClean="0"/>
              <a:t>svn</a:t>
            </a:r>
            <a:r>
              <a:rPr lang="en-US" dirty="0" smtClean="0"/>
              <a:t> -&gt; …</a:t>
            </a:r>
          </a:p>
        </p:txBody>
      </p:sp>
    </p:spTree>
    <p:extLst>
      <p:ext uri="{BB962C8B-B14F-4D97-AF65-F5344CB8AC3E}">
        <p14:creationId xmlns:p14="http://schemas.microsoft.com/office/powerpoint/2010/main" val="1073135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Workflows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548293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Workflows</a:t>
            </a:r>
            <a:endParaRPr lang="en-US" dirty="0"/>
          </a:p>
        </p:txBody>
      </p:sp>
      <p:sp>
        <p:nvSpPr>
          <p:cNvPr id="3" name="Content Placeholder 2"/>
          <p:cNvSpPr>
            <a:spLocks noGrp="1"/>
          </p:cNvSpPr>
          <p:nvPr>
            <p:ph idx="1"/>
          </p:nvPr>
        </p:nvSpPr>
        <p:spPr/>
        <p:txBody>
          <a:bodyPr>
            <a:normAutofit/>
          </a:bodyPr>
          <a:lstStyle/>
          <a:p>
            <a:r>
              <a:rPr lang="en-US" dirty="0" smtClean="0"/>
              <a:t>git branch</a:t>
            </a:r>
          </a:p>
          <a:p>
            <a:r>
              <a:rPr lang="en-US" dirty="0" smtClean="0"/>
              <a:t>git checkout</a:t>
            </a:r>
          </a:p>
          <a:p>
            <a:r>
              <a:rPr lang="en-US" dirty="0" smtClean="0"/>
              <a:t>git merge</a:t>
            </a:r>
          </a:p>
          <a:p>
            <a:r>
              <a:rPr lang="en-US" dirty="0" smtClean="0"/>
              <a:t>git rebase</a:t>
            </a:r>
          </a:p>
        </p:txBody>
      </p:sp>
    </p:spTree>
    <p:extLst>
      <p:ext uri="{BB962C8B-B14F-4D97-AF65-F5344CB8AC3E}">
        <p14:creationId xmlns:p14="http://schemas.microsoft.com/office/powerpoint/2010/main" val="2544501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Workflows</a:t>
            </a:r>
            <a:endParaRPr lang="en-US" dirty="0"/>
          </a:p>
        </p:txBody>
      </p:sp>
      <p:sp>
        <p:nvSpPr>
          <p:cNvPr id="3" name="Content Placeholder 2"/>
          <p:cNvSpPr>
            <a:spLocks noGrp="1"/>
          </p:cNvSpPr>
          <p:nvPr>
            <p:ph idx="1"/>
          </p:nvPr>
        </p:nvSpPr>
        <p:spPr/>
        <p:txBody>
          <a:bodyPr>
            <a:normAutofit/>
          </a:bodyPr>
          <a:lstStyle/>
          <a:p>
            <a:r>
              <a:rPr lang="en-US" dirty="0" smtClean="0"/>
              <a:t>git branch</a:t>
            </a:r>
          </a:p>
          <a:p>
            <a:pPr lvl="1"/>
            <a:r>
              <a:rPr lang="en-US" dirty="0" smtClean="0"/>
              <a:t>list</a:t>
            </a:r>
            <a:r>
              <a:rPr lang="en-US" dirty="0"/>
              <a:t>, create or delete </a:t>
            </a:r>
            <a:r>
              <a:rPr lang="en-US" dirty="0" smtClean="0"/>
              <a:t>branches</a:t>
            </a:r>
            <a:endParaRPr lang="en-US" dirty="0"/>
          </a:p>
        </p:txBody>
      </p:sp>
    </p:spTree>
    <p:extLst>
      <p:ext uri="{BB962C8B-B14F-4D97-AF65-F5344CB8AC3E}">
        <p14:creationId xmlns:p14="http://schemas.microsoft.com/office/powerpoint/2010/main" val="2305960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Workflows</a:t>
            </a:r>
            <a:endParaRPr lang="en-US" dirty="0"/>
          </a:p>
        </p:txBody>
      </p:sp>
      <p:sp>
        <p:nvSpPr>
          <p:cNvPr id="3" name="Content Placeholder 2"/>
          <p:cNvSpPr>
            <a:spLocks noGrp="1"/>
          </p:cNvSpPr>
          <p:nvPr>
            <p:ph idx="1"/>
          </p:nvPr>
        </p:nvSpPr>
        <p:spPr/>
        <p:txBody>
          <a:bodyPr>
            <a:normAutofit/>
          </a:bodyPr>
          <a:lstStyle/>
          <a:p>
            <a:r>
              <a:rPr lang="en-US" dirty="0" smtClean="0"/>
              <a:t>git branch</a:t>
            </a:r>
          </a:p>
          <a:p>
            <a:pPr lvl="1"/>
            <a:r>
              <a:rPr lang="en-US" dirty="0" smtClean="0"/>
              <a:t>list</a:t>
            </a:r>
            <a:r>
              <a:rPr lang="en-US" dirty="0"/>
              <a:t>, create or delete </a:t>
            </a:r>
            <a:r>
              <a:rPr lang="en-US" dirty="0" smtClean="0"/>
              <a:t>branches</a:t>
            </a:r>
            <a:endParaRPr lang="en-US" dirty="0"/>
          </a:p>
        </p:txBody>
      </p:sp>
      <p:sp>
        <p:nvSpPr>
          <p:cNvPr id="4" name="TextBox 3"/>
          <p:cNvSpPr txBox="1"/>
          <p:nvPr/>
        </p:nvSpPr>
        <p:spPr>
          <a:xfrm>
            <a:off x="1245810" y="2213429"/>
            <a:ext cx="568476" cy="526570"/>
          </a:xfrm>
          <a:prstGeom prst="rect">
            <a:avLst/>
          </a:prstGeom>
          <a:solidFill>
            <a:srgbClr val="FFFFFF"/>
          </a:solidFill>
        </p:spPr>
        <p:txBody>
          <a:bodyPr wrap="square" rtlCol="0">
            <a:spAutoFit/>
          </a:bodyPr>
          <a:lstStyle/>
          <a:p>
            <a:endParaRPr lang="en-US" dirty="0"/>
          </a:p>
        </p:txBody>
      </p:sp>
      <p:sp>
        <p:nvSpPr>
          <p:cNvPr id="5" name="TextBox 4"/>
          <p:cNvSpPr txBox="1"/>
          <p:nvPr/>
        </p:nvSpPr>
        <p:spPr>
          <a:xfrm>
            <a:off x="641046" y="3405237"/>
            <a:ext cx="6096000" cy="646331"/>
          </a:xfrm>
          <a:prstGeom prst="rect">
            <a:avLst/>
          </a:prstGeom>
          <a:noFill/>
          <a:ln>
            <a:solidFill>
              <a:srgbClr val="000000"/>
            </a:solidFill>
          </a:ln>
        </p:spPr>
        <p:txBody>
          <a:bodyPr wrap="square" rtlCol="0">
            <a:spAutoFit/>
          </a:bodyPr>
          <a:lstStyle/>
          <a:p>
            <a:r>
              <a:rPr lang="en-US" dirty="0" smtClean="0">
                <a:latin typeface="Monaco"/>
                <a:cs typeface="Monaco"/>
              </a:rPr>
              <a:t>$&gt; git branch </a:t>
            </a:r>
            <a:r>
              <a:rPr lang="en-US" dirty="0" err="1" smtClean="0">
                <a:latin typeface="Monaco"/>
                <a:cs typeface="Monaco"/>
              </a:rPr>
              <a:t>new_branch</a:t>
            </a:r>
            <a:endParaRPr lang="en-US" dirty="0" smtClean="0">
              <a:latin typeface="Monaco"/>
              <a:cs typeface="Monaco"/>
            </a:endParaRPr>
          </a:p>
          <a:p>
            <a:r>
              <a:rPr lang="en-US" dirty="0" smtClean="0">
                <a:latin typeface="Monaco"/>
                <a:cs typeface="Monaco"/>
              </a:rPr>
              <a:t>$&gt; </a:t>
            </a:r>
            <a:endParaRPr lang="en-US" dirty="0">
              <a:latin typeface="Monaco"/>
              <a:cs typeface="Monaco"/>
            </a:endParaRPr>
          </a:p>
        </p:txBody>
      </p:sp>
      <p:sp>
        <p:nvSpPr>
          <p:cNvPr id="6" name="TextBox 5"/>
          <p:cNvSpPr txBox="1"/>
          <p:nvPr/>
        </p:nvSpPr>
        <p:spPr>
          <a:xfrm>
            <a:off x="2813351" y="2213429"/>
            <a:ext cx="3101220" cy="526570"/>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25892906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Workflows</a:t>
            </a:r>
            <a:endParaRPr lang="en-US" dirty="0"/>
          </a:p>
        </p:txBody>
      </p:sp>
      <p:sp>
        <p:nvSpPr>
          <p:cNvPr id="3" name="Content Placeholder 2"/>
          <p:cNvSpPr>
            <a:spLocks noGrp="1"/>
          </p:cNvSpPr>
          <p:nvPr>
            <p:ph idx="1"/>
          </p:nvPr>
        </p:nvSpPr>
        <p:spPr/>
        <p:txBody>
          <a:bodyPr>
            <a:normAutofit/>
          </a:bodyPr>
          <a:lstStyle/>
          <a:p>
            <a:r>
              <a:rPr lang="en-US" dirty="0" smtClean="0"/>
              <a:t>git branch</a:t>
            </a:r>
          </a:p>
          <a:p>
            <a:pPr lvl="1"/>
            <a:r>
              <a:rPr lang="en-US" dirty="0" smtClean="0"/>
              <a:t>list</a:t>
            </a:r>
            <a:r>
              <a:rPr lang="en-US" dirty="0"/>
              <a:t>, create or delete </a:t>
            </a:r>
            <a:r>
              <a:rPr lang="en-US" dirty="0" smtClean="0"/>
              <a:t>branches</a:t>
            </a:r>
            <a:endParaRPr lang="en-US" dirty="0"/>
          </a:p>
        </p:txBody>
      </p:sp>
      <p:sp>
        <p:nvSpPr>
          <p:cNvPr id="4" name="TextBox 3"/>
          <p:cNvSpPr txBox="1"/>
          <p:nvPr/>
        </p:nvSpPr>
        <p:spPr>
          <a:xfrm>
            <a:off x="1826381" y="2213429"/>
            <a:ext cx="3870476" cy="526570"/>
          </a:xfrm>
          <a:prstGeom prst="rect">
            <a:avLst/>
          </a:prstGeom>
          <a:solidFill>
            <a:srgbClr val="FFFFFF"/>
          </a:solidFill>
        </p:spPr>
        <p:txBody>
          <a:bodyPr wrap="square" rtlCol="0">
            <a:spAutoFit/>
          </a:bodyPr>
          <a:lstStyle/>
          <a:p>
            <a:endParaRPr lang="en-US" dirty="0"/>
          </a:p>
        </p:txBody>
      </p:sp>
      <p:sp>
        <p:nvSpPr>
          <p:cNvPr id="5" name="TextBox 4"/>
          <p:cNvSpPr txBox="1"/>
          <p:nvPr/>
        </p:nvSpPr>
        <p:spPr>
          <a:xfrm>
            <a:off x="641046" y="3405237"/>
            <a:ext cx="6096000" cy="923330"/>
          </a:xfrm>
          <a:prstGeom prst="rect">
            <a:avLst/>
          </a:prstGeom>
          <a:noFill/>
          <a:ln>
            <a:solidFill>
              <a:srgbClr val="000000"/>
            </a:solidFill>
          </a:ln>
        </p:spPr>
        <p:txBody>
          <a:bodyPr wrap="square" rtlCol="0">
            <a:spAutoFit/>
          </a:bodyPr>
          <a:lstStyle/>
          <a:p>
            <a:r>
              <a:rPr lang="en-US" dirty="0" smtClean="0">
                <a:latin typeface="Monaco"/>
                <a:cs typeface="Monaco"/>
              </a:rPr>
              <a:t>$&gt; git branch</a:t>
            </a:r>
          </a:p>
          <a:p>
            <a:r>
              <a:rPr lang="en-US" dirty="0" smtClean="0">
                <a:latin typeface="Monaco"/>
                <a:cs typeface="Monaco"/>
              </a:rPr>
              <a:t>* master</a:t>
            </a:r>
          </a:p>
          <a:p>
            <a:r>
              <a:rPr lang="en-US" dirty="0" smtClean="0">
                <a:latin typeface="Monaco"/>
                <a:cs typeface="Monaco"/>
              </a:rPr>
              <a:t>  </a:t>
            </a:r>
            <a:r>
              <a:rPr lang="en-US" dirty="0" err="1" smtClean="0">
                <a:latin typeface="Monaco"/>
                <a:cs typeface="Monaco"/>
              </a:rPr>
              <a:t>new_branch</a:t>
            </a:r>
            <a:endParaRPr lang="en-US" dirty="0">
              <a:latin typeface="Monaco"/>
              <a:cs typeface="Monaco"/>
            </a:endParaRPr>
          </a:p>
        </p:txBody>
      </p:sp>
    </p:spTree>
    <p:extLst>
      <p:ext uri="{BB962C8B-B14F-4D97-AF65-F5344CB8AC3E}">
        <p14:creationId xmlns:p14="http://schemas.microsoft.com/office/powerpoint/2010/main" val="33764610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Workflows</a:t>
            </a:r>
            <a:endParaRPr lang="en-US" dirty="0"/>
          </a:p>
        </p:txBody>
      </p:sp>
      <p:sp>
        <p:nvSpPr>
          <p:cNvPr id="3" name="Content Placeholder 2"/>
          <p:cNvSpPr>
            <a:spLocks noGrp="1"/>
          </p:cNvSpPr>
          <p:nvPr>
            <p:ph idx="1"/>
          </p:nvPr>
        </p:nvSpPr>
        <p:spPr>
          <a:xfrm>
            <a:off x="457200" y="1600200"/>
            <a:ext cx="8229600" cy="1556657"/>
          </a:xfrm>
        </p:spPr>
        <p:txBody>
          <a:bodyPr>
            <a:normAutofit/>
          </a:bodyPr>
          <a:lstStyle/>
          <a:p>
            <a:r>
              <a:rPr lang="en-US" dirty="0" smtClean="0"/>
              <a:t>git branch</a:t>
            </a:r>
          </a:p>
          <a:p>
            <a:pPr lvl="1"/>
            <a:r>
              <a:rPr lang="en-US" dirty="0" smtClean="0"/>
              <a:t>list</a:t>
            </a:r>
            <a:r>
              <a:rPr lang="en-US" dirty="0"/>
              <a:t>, create or delete </a:t>
            </a:r>
            <a:r>
              <a:rPr lang="en-US" dirty="0" smtClean="0"/>
              <a:t>branches</a:t>
            </a:r>
            <a:endParaRPr lang="en-US" dirty="0"/>
          </a:p>
        </p:txBody>
      </p:sp>
      <p:sp>
        <p:nvSpPr>
          <p:cNvPr id="4" name="TextBox 3"/>
          <p:cNvSpPr txBox="1"/>
          <p:nvPr/>
        </p:nvSpPr>
        <p:spPr>
          <a:xfrm>
            <a:off x="1245810" y="2213429"/>
            <a:ext cx="1959428" cy="526570"/>
          </a:xfrm>
          <a:prstGeom prst="rect">
            <a:avLst/>
          </a:prstGeom>
          <a:solidFill>
            <a:srgbClr val="FFFFFF"/>
          </a:solidFill>
        </p:spPr>
        <p:txBody>
          <a:bodyPr wrap="square" rtlCol="0">
            <a:spAutoFit/>
          </a:bodyPr>
          <a:lstStyle/>
          <a:p>
            <a:endParaRPr lang="en-US" dirty="0"/>
          </a:p>
        </p:txBody>
      </p:sp>
      <p:sp>
        <p:nvSpPr>
          <p:cNvPr id="5" name="TextBox 4"/>
          <p:cNvSpPr txBox="1"/>
          <p:nvPr/>
        </p:nvSpPr>
        <p:spPr>
          <a:xfrm>
            <a:off x="641046" y="3728402"/>
            <a:ext cx="4281716" cy="646331"/>
          </a:xfrm>
          <a:prstGeom prst="rect">
            <a:avLst/>
          </a:prstGeom>
          <a:noFill/>
          <a:ln>
            <a:solidFill>
              <a:srgbClr val="000000"/>
            </a:solidFill>
          </a:ln>
        </p:spPr>
        <p:txBody>
          <a:bodyPr wrap="square" rtlCol="0">
            <a:spAutoFit/>
          </a:bodyPr>
          <a:lstStyle/>
          <a:p>
            <a:r>
              <a:rPr lang="en-US" dirty="0" smtClean="0">
                <a:latin typeface="Monaco"/>
                <a:cs typeface="Monaco"/>
              </a:rPr>
              <a:t>$&gt; git branch -d </a:t>
            </a:r>
            <a:r>
              <a:rPr lang="en-US" dirty="0" err="1" smtClean="0">
                <a:latin typeface="Monaco"/>
                <a:cs typeface="Monaco"/>
              </a:rPr>
              <a:t>new_branch</a:t>
            </a:r>
            <a:endParaRPr lang="en-US" dirty="0" smtClean="0">
              <a:latin typeface="Monaco"/>
              <a:cs typeface="Monaco"/>
            </a:endParaRPr>
          </a:p>
          <a:p>
            <a:r>
              <a:rPr lang="en-US" dirty="0" smtClean="0">
                <a:latin typeface="Monaco"/>
                <a:cs typeface="Monaco"/>
              </a:rPr>
              <a:t>$&gt; </a:t>
            </a:r>
            <a:endParaRPr lang="en-US" dirty="0">
              <a:latin typeface="Monaco"/>
              <a:cs typeface="Monaco"/>
            </a:endParaRPr>
          </a:p>
        </p:txBody>
      </p:sp>
      <p:sp>
        <p:nvSpPr>
          <p:cNvPr id="6" name="TextBox 5"/>
          <p:cNvSpPr txBox="1"/>
          <p:nvPr/>
        </p:nvSpPr>
        <p:spPr>
          <a:xfrm>
            <a:off x="4233333" y="2213429"/>
            <a:ext cx="1681238" cy="526570"/>
          </a:xfrm>
          <a:prstGeom prst="rect">
            <a:avLst/>
          </a:prstGeom>
          <a:solidFill>
            <a:srgbClr val="FFFFFF"/>
          </a:solidFill>
        </p:spPr>
        <p:txBody>
          <a:bodyPr wrap="square" rtlCol="0">
            <a:spAutoFit/>
          </a:bodyPr>
          <a:lstStyle/>
          <a:p>
            <a:endParaRPr lang="en-US" dirty="0"/>
          </a:p>
        </p:txBody>
      </p:sp>
      <p:sp>
        <p:nvSpPr>
          <p:cNvPr id="7" name="TextBox 6"/>
          <p:cNvSpPr txBox="1"/>
          <p:nvPr/>
        </p:nvSpPr>
        <p:spPr>
          <a:xfrm>
            <a:off x="641046" y="5613827"/>
            <a:ext cx="4281716" cy="646331"/>
          </a:xfrm>
          <a:prstGeom prst="rect">
            <a:avLst/>
          </a:prstGeom>
          <a:noFill/>
          <a:ln>
            <a:solidFill>
              <a:srgbClr val="000000"/>
            </a:solidFill>
          </a:ln>
        </p:spPr>
        <p:txBody>
          <a:bodyPr wrap="square" rtlCol="0">
            <a:spAutoFit/>
          </a:bodyPr>
          <a:lstStyle/>
          <a:p>
            <a:r>
              <a:rPr lang="en-US" dirty="0" smtClean="0">
                <a:latin typeface="Monaco"/>
                <a:cs typeface="Monaco"/>
              </a:rPr>
              <a:t>$&gt; git branch -D </a:t>
            </a:r>
            <a:r>
              <a:rPr lang="en-US" dirty="0" err="1" smtClean="0">
                <a:latin typeface="Monaco"/>
                <a:cs typeface="Monaco"/>
              </a:rPr>
              <a:t>new_branch</a:t>
            </a:r>
            <a:endParaRPr lang="en-US" dirty="0" smtClean="0">
              <a:latin typeface="Monaco"/>
              <a:cs typeface="Monaco"/>
            </a:endParaRPr>
          </a:p>
          <a:p>
            <a:r>
              <a:rPr lang="en-US" dirty="0" smtClean="0">
                <a:latin typeface="Monaco"/>
                <a:cs typeface="Monaco"/>
              </a:rPr>
              <a:t>$&gt; </a:t>
            </a:r>
            <a:endParaRPr lang="en-US" dirty="0">
              <a:latin typeface="Monaco"/>
              <a:cs typeface="Monaco"/>
            </a:endParaRPr>
          </a:p>
        </p:txBody>
      </p:sp>
      <p:sp>
        <p:nvSpPr>
          <p:cNvPr id="8" name="TextBox 7"/>
          <p:cNvSpPr txBox="1"/>
          <p:nvPr/>
        </p:nvSpPr>
        <p:spPr>
          <a:xfrm>
            <a:off x="641046" y="3359070"/>
            <a:ext cx="811565" cy="369332"/>
          </a:xfrm>
          <a:prstGeom prst="rect">
            <a:avLst/>
          </a:prstGeom>
          <a:noFill/>
        </p:spPr>
        <p:txBody>
          <a:bodyPr wrap="none" rtlCol="0">
            <a:spAutoFit/>
          </a:bodyPr>
          <a:lstStyle/>
          <a:p>
            <a:r>
              <a:rPr lang="en-US" dirty="0" smtClean="0"/>
              <a:t>Gentle</a:t>
            </a:r>
            <a:endParaRPr lang="en-US" dirty="0"/>
          </a:p>
        </p:txBody>
      </p:sp>
      <p:sp>
        <p:nvSpPr>
          <p:cNvPr id="9" name="TextBox 8"/>
          <p:cNvSpPr txBox="1"/>
          <p:nvPr/>
        </p:nvSpPr>
        <p:spPr>
          <a:xfrm>
            <a:off x="641046" y="5244495"/>
            <a:ext cx="834220" cy="369332"/>
          </a:xfrm>
          <a:prstGeom prst="rect">
            <a:avLst/>
          </a:prstGeom>
          <a:noFill/>
        </p:spPr>
        <p:txBody>
          <a:bodyPr wrap="none" rtlCol="0">
            <a:spAutoFit/>
          </a:bodyPr>
          <a:lstStyle/>
          <a:p>
            <a:r>
              <a:rPr lang="en-US" dirty="0" smtClean="0"/>
              <a:t>Drastic</a:t>
            </a:r>
            <a:endParaRPr lang="en-US" dirty="0"/>
          </a:p>
        </p:txBody>
      </p:sp>
    </p:spTree>
    <p:extLst>
      <p:ext uri="{BB962C8B-B14F-4D97-AF65-F5344CB8AC3E}">
        <p14:creationId xmlns:p14="http://schemas.microsoft.com/office/powerpoint/2010/main" val="3393272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Reference?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10403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1"/>
          <p:cNvSpPr>
            <a:spLocks noGrp="1" noChangeArrowheads="1"/>
          </p:cNvSpPr>
          <p:nvPr>
            <p:ph type="title"/>
          </p:nvPr>
        </p:nvSpPr>
        <p:spPr>
          <a:ln/>
        </p:spPr>
        <p:txBody>
          <a:bodyPr/>
          <a:lstStyle/>
          <a:p>
            <a:r>
              <a:rPr lang="en-US" dirty="0" smtClean="0"/>
              <a:t>Branch Reference?</a:t>
            </a:r>
            <a:endParaRPr lang="en-US" dirty="0"/>
          </a:p>
        </p:txBody>
      </p:sp>
      <p:sp>
        <p:nvSpPr>
          <p:cNvPr id="286722" name="AutoShape 2"/>
          <p:cNvSpPr>
            <a:spLocks/>
          </p:cNvSpPr>
          <p:nvPr/>
        </p:nvSpPr>
        <p:spPr bwMode="auto">
          <a:xfrm>
            <a:off x="1482328" y="4054078"/>
            <a:ext cx="2830711" cy="1491258"/>
          </a:xfrm>
          <a:prstGeom prst="roundRect">
            <a:avLst>
              <a:gd name="adj" fmla="val 8981"/>
            </a:avLst>
          </a:prstGeom>
          <a:solidFill>
            <a:srgbClr val="B3D5B3"/>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commit</a:t>
            </a:r>
          </a:p>
        </p:txBody>
      </p:sp>
      <p:sp>
        <p:nvSpPr>
          <p:cNvPr id="286723" name="AutoShape 3"/>
          <p:cNvSpPr>
            <a:spLocks/>
          </p:cNvSpPr>
          <p:nvPr/>
        </p:nvSpPr>
        <p:spPr bwMode="auto">
          <a:xfrm>
            <a:off x="4830961" y="4054078"/>
            <a:ext cx="2830711" cy="1491258"/>
          </a:xfrm>
          <a:prstGeom prst="roundRect">
            <a:avLst>
              <a:gd name="adj" fmla="val 8981"/>
            </a:avLst>
          </a:prstGeom>
          <a:solidFill>
            <a:srgbClr val="FFB78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tag</a:t>
            </a:r>
          </a:p>
        </p:txBody>
      </p:sp>
      <p:sp>
        <p:nvSpPr>
          <p:cNvPr id="286724" name="AutoShape 4"/>
          <p:cNvSpPr>
            <a:spLocks/>
          </p:cNvSpPr>
          <p:nvPr/>
        </p:nvSpPr>
        <p:spPr bwMode="auto">
          <a:xfrm>
            <a:off x="1482328" y="1991320"/>
            <a:ext cx="2830711" cy="1491258"/>
          </a:xfrm>
          <a:prstGeom prst="roundRect">
            <a:avLst>
              <a:gd name="adj" fmla="val 8981"/>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
        <p:nvSpPr>
          <p:cNvPr id="286725" name="AutoShape 5"/>
          <p:cNvSpPr>
            <a:spLocks/>
          </p:cNvSpPr>
          <p:nvPr/>
        </p:nvSpPr>
        <p:spPr bwMode="auto">
          <a:xfrm>
            <a:off x="4830961" y="1991320"/>
            <a:ext cx="2830711" cy="1491258"/>
          </a:xfrm>
          <a:prstGeom prst="roundRect">
            <a:avLst>
              <a:gd name="adj" fmla="val 8981"/>
            </a:avLst>
          </a:prstGeom>
          <a:solidFill>
            <a:srgbClr val="96C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tree</a:t>
            </a:r>
          </a:p>
        </p:txBody>
      </p:sp>
    </p:spTree>
    <p:extLst>
      <p:ext uri="{BB962C8B-B14F-4D97-AF65-F5344CB8AC3E}">
        <p14:creationId xmlns:p14="http://schemas.microsoft.com/office/powerpoint/2010/main" val="34193720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1"/>
          <p:cNvSpPr>
            <a:spLocks noGrp="1" noChangeArrowheads="1"/>
          </p:cNvSpPr>
          <p:nvPr>
            <p:ph type="title"/>
          </p:nvPr>
        </p:nvSpPr>
        <p:spPr>
          <a:ln/>
        </p:spPr>
        <p:txBody>
          <a:bodyPr/>
          <a:lstStyle/>
          <a:p>
            <a:r>
              <a:rPr lang="en-US" dirty="0" smtClean="0"/>
              <a:t>No Branch References Here</a:t>
            </a:r>
            <a:endParaRPr lang="en-US" dirty="0"/>
          </a:p>
        </p:txBody>
      </p:sp>
      <p:sp>
        <p:nvSpPr>
          <p:cNvPr id="288770" name="AutoShape 2"/>
          <p:cNvSpPr>
            <a:spLocks/>
          </p:cNvSpPr>
          <p:nvPr/>
        </p:nvSpPr>
        <p:spPr bwMode="auto">
          <a:xfrm>
            <a:off x="1482328" y="4054078"/>
            <a:ext cx="2830711" cy="1491258"/>
          </a:xfrm>
          <a:prstGeom prst="roundRect">
            <a:avLst>
              <a:gd name="adj" fmla="val 8981"/>
            </a:avLst>
          </a:prstGeom>
          <a:solidFill>
            <a:srgbClr val="B3D5B3"/>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commit</a:t>
            </a:r>
          </a:p>
        </p:txBody>
      </p:sp>
      <p:sp>
        <p:nvSpPr>
          <p:cNvPr id="288771" name="AutoShape 3"/>
          <p:cNvSpPr>
            <a:spLocks/>
          </p:cNvSpPr>
          <p:nvPr/>
        </p:nvSpPr>
        <p:spPr bwMode="auto">
          <a:xfrm>
            <a:off x="4830961" y="4054078"/>
            <a:ext cx="2830711" cy="1491258"/>
          </a:xfrm>
          <a:prstGeom prst="roundRect">
            <a:avLst>
              <a:gd name="adj" fmla="val 8981"/>
            </a:avLst>
          </a:prstGeom>
          <a:solidFill>
            <a:srgbClr val="FFB78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tag</a:t>
            </a:r>
          </a:p>
        </p:txBody>
      </p:sp>
      <p:sp>
        <p:nvSpPr>
          <p:cNvPr id="288772" name="AutoShape 4"/>
          <p:cNvSpPr>
            <a:spLocks/>
          </p:cNvSpPr>
          <p:nvPr/>
        </p:nvSpPr>
        <p:spPr bwMode="auto">
          <a:xfrm>
            <a:off x="1482328" y="1991320"/>
            <a:ext cx="2830711" cy="1491258"/>
          </a:xfrm>
          <a:prstGeom prst="roundRect">
            <a:avLst>
              <a:gd name="adj" fmla="val 8981"/>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
        <p:nvSpPr>
          <p:cNvPr id="288773" name="AutoShape 5"/>
          <p:cNvSpPr>
            <a:spLocks/>
          </p:cNvSpPr>
          <p:nvPr/>
        </p:nvSpPr>
        <p:spPr bwMode="auto">
          <a:xfrm>
            <a:off x="4830961" y="1991320"/>
            <a:ext cx="2830711" cy="1491258"/>
          </a:xfrm>
          <a:prstGeom prst="roundRect">
            <a:avLst>
              <a:gd name="adj" fmla="val 8981"/>
            </a:avLst>
          </a:prstGeom>
          <a:solidFill>
            <a:srgbClr val="96C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dirty="0">
                <a:ea typeface="ＭＳ Ｐゴシック" charset="0"/>
                <a:cs typeface="Gill Sans" charset="0"/>
              </a:rPr>
              <a:t>tree</a:t>
            </a:r>
          </a:p>
        </p:txBody>
      </p:sp>
      <p:sp>
        <p:nvSpPr>
          <p:cNvPr id="11" name="Rectangle 6"/>
          <p:cNvSpPr>
            <a:spLocks/>
          </p:cNvSpPr>
          <p:nvPr/>
        </p:nvSpPr>
        <p:spPr bwMode="auto">
          <a:xfrm>
            <a:off x="829186" y="1634042"/>
            <a:ext cx="7447359" cy="4214813"/>
          </a:xfrm>
          <a:prstGeom prst="rect">
            <a:avLst/>
          </a:prstGeom>
          <a:solidFill>
            <a:srgbClr val="FFFFFF">
              <a:alpha val="73000"/>
            </a:srgbClr>
          </a:solidFill>
          <a:ln>
            <a:noFill/>
          </a:ln>
        </p:spPr>
        <p:txBody>
          <a:bodyPr lIns="0" tIns="0" rIns="0" bIns="0"/>
          <a:lstStyle/>
          <a:p>
            <a:endParaRPr lang="en-US"/>
          </a:p>
        </p:txBody>
      </p:sp>
      <p:sp>
        <p:nvSpPr>
          <p:cNvPr id="12" name="Rectangle 7"/>
          <p:cNvSpPr>
            <a:spLocks/>
          </p:cNvSpPr>
          <p:nvPr/>
        </p:nvSpPr>
        <p:spPr bwMode="auto">
          <a:xfrm>
            <a:off x="1821656" y="2817063"/>
            <a:ext cx="5723534"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0100" dirty="0">
                <a:solidFill>
                  <a:srgbClr val="A40800"/>
                </a:solidFill>
                <a:ea typeface="ＭＳ Ｐゴシック" charset="0"/>
                <a:cs typeface="Gill Sans" charset="0"/>
              </a:rPr>
              <a:t>immutable</a:t>
            </a:r>
          </a:p>
        </p:txBody>
      </p:sp>
    </p:spTree>
    <p:extLst>
      <p:ext uri="{BB962C8B-B14F-4D97-AF65-F5344CB8AC3E}">
        <p14:creationId xmlns:p14="http://schemas.microsoft.com/office/powerpoint/2010/main" val="514464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1"/>
          <p:cNvSpPr>
            <a:spLocks noGrp="1" noChangeArrowheads="1"/>
          </p:cNvSpPr>
          <p:nvPr>
            <p:ph type="title"/>
          </p:nvPr>
        </p:nvSpPr>
        <p:spPr>
          <a:ln/>
        </p:spPr>
        <p:txBody>
          <a:bodyPr/>
          <a:lstStyle/>
          <a:p>
            <a:r>
              <a:rPr lang="en-US" dirty="0" smtClean="0"/>
              <a:t>No Branch References Here</a:t>
            </a:r>
            <a:endParaRPr lang="en-US" dirty="0"/>
          </a:p>
        </p:txBody>
      </p:sp>
      <p:sp>
        <p:nvSpPr>
          <p:cNvPr id="290818" name="AutoShape 2"/>
          <p:cNvSpPr>
            <a:spLocks/>
          </p:cNvSpPr>
          <p:nvPr/>
        </p:nvSpPr>
        <p:spPr bwMode="auto">
          <a:xfrm>
            <a:off x="1482328" y="4054078"/>
            <a:ext cx="2830711" cy="1491258"/>
          </a:xfrm>
          <a:prstGeom prst="roundRect">
            <a:avLst>
              <a:gd name="adj" fmla="val 8981"/>
            </a:avLst>
          </a:prstGeom>
          <a:solidFill>
            <a:srgbClr val="B3D5B3"/>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commit</a:t>
            </a:r>
          </a:p>
        </p:txBody>
      </p:sp>
      <p:sp>
        <p:nvSpPr>
          <p:cNvPr id="290819" name="AutoShape 3"/>
          <p:cNvSpPr>
            <a:spLocks/>
          </p:cNvSpPr>
          <p:nvPr/>
        </p:nvSpPr>
        <p:spPr bwMode="auto">
          <a:xfrm>
            <a:off x="4830961" y="4054078"/>
            <a:ext cx="2830711" cy="1491258"/>
          </a:xfrm>
          <a:prstGeom prst="roundRect">
            <a:avLst>
              <a:gd name="adj" fmla="val 8981"/>
            </a:avLst>
          </a:prstGeom>
          <a:solidFill>
            <a:srgbClr val="FFB78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tag</a:t>
            </a:r>
          </a:p>
        </p:txBody>
      </p:sp>
      <p:sp>
        <p:nvSpPr>
          <p:cNvPr id="290820" name="AutoShape 4"/>
          <p:cNvSpPr>
            <a:spLocks/>
          </p:cNvSpPr>
          <p:nvPr/>
        </p:nvSpPr>
        <p:spPr bwMode="auto">
          <a:xfrm>
            <a:off x="1482328" y="1991320"/>
            <a:ext cx="2830711" cy="1491258"/>
          </a:xfrm>
          <a:prstGeom prst="roundRect">
            <a:avLst>
              <a:gd name="adj" fmla="val 8981"/>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
        <p:nvSpPr>
          <p:cNvPr id="290821" name="AutoShape 5"/>
          <p:cNvSpPr>
            <a:spLocks/>
          </p:cNvSpPr>
          <p:nvPr/>
        </p:nvSpPr>
        <p:spPr bwMode="auto">
          <a:xfrm>
            <a:off x="4830961" y="1991320"/>
            <a:ext cx="2830711" cy="1491258"/>
          </a:xfrm>
          <a:prstGeom prst="roundRect">
            <a:avLst>
              <a:gd name="adj" fmla="val 8981"/>
            </a:avLst>
          </a:prstGeom>
          <a:solidFill>
            <a:srgbClr val="96C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tree</a:t>
            </a:r>
          </a:p>
        </p:txBody>
      </p:sp>
      <p:sp>
        <p:nvSpPr>
          <p:cNvPr id="290824" name="Rectangle 8"/>
          <p:cNvSpPr>
            <a:spLocks/>
          </p:cNvSpPr>
          <p:nvPr/>
        </p:nvSpPr>
        <p:spPr bwMode="auto">
          <a:xfrm>
            <a:off x="3403328" y="5848855"/>
            <a:ext cx="14818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4D4D4D"/>
                </a:solidFill>
                <a:ea typeface="ＭＳ Ｐゴシック" charset="0"/>
                <a:cs typeface="Gill Sans" charset="0"/>
              </a:rPr>
              <a:t>can</a:t>
            </a:r>
            <a:r>
              <a:rPr lang="ja-JP" altLang="en-US">
                <a:solidFill>
                  <a:srgbClr val="4D4D4D"/>
                </a:solidFill>
                <a:latin typeface="Arial"/>
                <a:ea typeface="ＭＳ Ｐゴシック" charset="0"/>
                <a:cs typeface="Gill Sans" charset="0"/>
              </a:rPr>
              <a:t>’</a:t>
            </a:r>
            <a:r>
              <a:rPr lang="en-US">
                <a:solidFill>
                  <a:srgbClr val="4D4D4D"/>
                </a:solidFill>
                <a:ea typeface="ＭＳ Ｐゴシック" charset="0"/>
                <a:cs typeface="Gill Sans" charset="0"/>
              </a:rPr>
              <a:t>t be muted</a:t>
            </a:r>
          </a:p>
        </p:txBody>
      </p:sp>
      <p:sp>
        <p:nvSpPr>
          <p:cNvPr id="13" name="Rectangle 6"/>
          <p:cNvSpPr>
            <a:spLocks/>
          </p:cNvSpPr>
          <p:nvPr/>
        </p:nvSpPr>
        <p:spPr bwMode="auto">
          <a:xfrm>
            <a:off x="829186" y="1634042"/>
            <a:ext cx="7447359" cy="4214813"/>
          </a:xfrm>
          <a:prstGeom prst="rect">
            <a:avLst/>
          </a:prstGeom>
          <a:solidFill>
            <a:srgbClr val="FFFFFF">
              <a:alpha val="73000"/>
            </a:srgbClr>
          </a:solidFill>
          <a:ln>
            <a:noFill/>
          </a:ln>
        </p:spPr>
        <p:txBody>
          <a:bodyPr lIns="0" tIns="0" rIns="0" bIns="0"/>
          <a:lstStyle/>
          <a:p>
            <a:endParaRPr lang="en-US"/>
          </a:p>
        </p:txBody>
      </p:sp>
      <p:sp>
        <p:nvSpPr>
          <p:cNvPr id="290823" name="Rectangle 7"/>
          <p:cNvSpPr>
            <a:spLocks/>
          </p:cNvSpPr>
          <p:nvPr/>
        </p:nvSpPr>
        <p:spPr bwMode="auto">
          <a:xfrm>
            <a:off x="1821656" y="2817063"/>
            <a:ext cx="5723534"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0100" dirty="0">
                <a:solidFill>
                  <a:srgbClr val="A40800"/>
                </a:solidFill>
                <a:ea typeface="ＭＳ Ｐゴシック" charset="0"/>
                <a:cs typeface="Gill Sans" charset="0"/>
              </a:rPr>
              <a:t>immutable</a:t>
            </a:r>
          </a:p>
        </p:txBody>
      </p:sp>
    </p:spTree>
    <p:extLst>
      <p:ext uri="{BB962C8B-B14F-4D97-AF65-F5344CB8AC3E}">
        <p14:creationId xmlns:p14="http://schemas.microsoft.com/office/powerpoint/2010/main" val="34412160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a:xfrm>
            <a:off x="457200" y="1600201"/>
            <a:ext cx="8229600" cy="876300"/>
          </a:xfrm>
        </p:spPr>
        <p:txBody>
          <a:bodyPr>
            <a:normAutofit/>
          </a:bodyPr>
          <a:lstStyle/>
          <a:p>
            <a:pPr marL="0" indent="0">
              <a:buNone/>
            </a:pPr>
            <a:r>
              <a:rPr lang="en-US" dirty="0" smtClean="0"/>
              <a:t>What Git is on your hard drive.</a:t>
            </a:r>
          </a:p>
        </p:txBody>
      </p:sp>
      <p:sp>
        <p:nvSpPr>
          <p:cNvPr id="6"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p:txBody>
      </p:sp>
      <p:sp>
        <p:nvSpPr>
          <p:cNvPr id="9" name="TextBox 8"/>
          <p:cNvSpPr txBox="1"/>
          <p:nvPr/>
        </p:nvSpPr>
        <p:spPr>
          <a:xfrm>
            <a:off x="609600" y="2476501"/>
            <a:ext cx="7188200" cy="1477328"/>
          </a:xfrm>
          <a:prstGeom prst="rect">
            <a:avLst/>
          </a:prstGeom>
          <a:noFill/>
        </p:spPr>
        <p:txBody>
          <a:bodyPr wrap="square" rtlCol="0">
            <a:spAutoFit/>
          </a:bodyPr>
          <a:lstStyle/>
          <a:p>
            <a:r>
              <a:rPr lang="en-US" dirty="0" smtClean="0"/>
              <a:t>$&gt; </a:t>
            </a:r>
            <a:r>
              <a:rPr lang="en-US" dirty="0" err="1" smtClean="0"/>
              <a:t>mkdir</a:t>
            </a:r>
            <a:r>
              <a:rPr lang="en-US" dirty="0" smtClean="0"/>
              <a:t> </a:t>
            </a:r>
            <a:r>
              <a:rPr lang="en-US" dirty="0" err="1" smtClean="0"/>
              <a:t>foobar</a:t>
            </a:r>
            <a:endParaRPr lang="en-US" dirty="0" smtClean="0"/>
          </a:p>
          <a:p>
            <a:r>
              <a:rPr lang="en-US" dirty="0" smtClean="0"/>
              <a:t>$&gt; cd </a:t>
            </a:r>
            <a:r>
              <a:rPr lang="en-US" dirty="0" err="1" smtClean="0"/>
              <a:t>foobar</a:t>
            </a:r>
            <a:endParaRPr lang="en-US" dirty="0" smtClean="0"/>
          </a:p>
          <a:p>
            <a:r>
              <a:rPr lang="en-US" dirty="0" smtClean="0"/>
              <a:t>$&gt; git </a:t>
            </a:r>
            <a:r>
              <a:rPr lang="en-US" dirty="0" err="1" smtClean="0"/>
              <a:t>init</a:t>
            </a:r>
            <a:endParaRPr lang="en-US" dirty="0" smtClean="0"/>
          </a:p>
          <a:p>
            <a:endParaRPr lang="en-US" dirty="0" smtClean="0"/>
          </a:p>
          <a:p>
            <a:r>
              <a:rPr lang="en-US" dirty="0" smtClean="0"/>
              <a:t>$&gt; tree –a .git</a:t>
            </a:r>
            <a:endParaRPr lang="en-US" dirty="0"/>
          </a:p>
        </p:txBody>
      </p:sp>
    </p:spTree>
    <p:extLst>
      <p:ext uri="{BB962C8B-B14F-4D97-AF65-F5344CB8AC3E}">
        <p14:creationId xmlns:p14="http://schemas.microsoft.com/office/powerpoint/2010/main" val="2964755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743" y="1410891"/>
            <a:ext cx="5678165" cy="508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6962" name="Rectangle 2"/>
          <p:cNvSpPr>
            <a:spLocks noGrp="1" noChangeArrowheads="1"/>
          </p:cNvSpPr>
          <p:nvPr>
            <p:ph type="title"/>
          </p:nvPr>
        </p:nvSpPr>
        <p:spPr>
          <a:xfrm>
            <a:off x="892969" y="-62508"/>
            <a:ext cx="7358063" cy="1714500"/>
          </a:xfrm>
          <a:ln/>
        </p:spPr>
        <p:txBody>
          <a:bodyPr/>
          <a:lstStyle/>
          <a:p>
            <a:r>
              <a:rPr lang="en-US" dirty="0" smtClean="0"/>
              <a:t>References</a:t>
            </a:r>
            <a:endParaRPr lang="en-US" dirty="0"/>
          </a:p>
        </p:txBody>
      </p:sp>
      <p:sp>
        <p:nvSpPr>
          <p:cNvPr id="296963" name="Rectangle 3"/>
          <p:cNvSpPr>
            <a:spLocks/>
          </p:cNvSpPr>
          <p:nvPr/>
        </p:nvSpPr>
        <p:spPr bwMode="auto">
          <a:xfrm>
            <a:off x="5536406" y="2027039"/>
            <a:ext cx="2491383" cy="4554141"/>
          </a:xfrm>
          <a:prstGeom prst="rect">
            <a:avLst/>
          </a:prstGeom>
          <a:solidFill>
            <a:srgbClr val="FFFFFF">
              <a:alpha val="73000"/>
            </a:srgbClr>
          </a:solidFill>
          <a:ln>
            <a:noFill/>
          </a:ln>
        </p:spPr>
        <p:txBody>
          <a:bodyPr lIns="0" tIns="0" rIns="0" bIns="0"/>
          <a:lstStyle/>
          <a:p>
            <a:endParaRPr lang="en-US"/>
          </a:p>
        </p:txBody>
      </p:sp>
      <p:sp>
        <p:nvSpPr>
          <p:cNvPr id="296964" name="Rectangle 4"/>
          <p:cNvSpPr>
            <a:spLocks/>
          </p:cNvSpPr>
          <p:nvPr/>
        </p:nvSpPr>
        <p:spPr bwMode="auto">
          <a:xfrm>
            <a:off x="1250156" y="3036094"/>
            <a:ext cx="4286250" cy="3473648"/>
          </a:xfrm>
          <a:prstGeom prst="rect">
            <a:avLst/>
          </a:prstGeom>
          <a:solidFill>
            <a:srgbClr val="FFFFFF">
              <a:alpha val="73000"/>
            </a:srgbClr>
          </a:solidFill>
          <a:ln>
            <a:noFill/>
          </a:ln>
        </p:spPr>
        <p:txBody>
          <a:bodyPr lIns="0" tIns="0" rIns="0" bIns="0"/>
          <a:lstStyle/>
          <a:p>
            <a:endParaRPr lang="en-US"/>
          </a:p>
        </p:txBody>
      </p:sp>
      <p:sp>
        <p:nvSpPr>
          <p:cNvPr id="296965" name="Rectangle 5"/>
          <p:cNvSpPr>
            <a:spLocks/>
          </p:cNvSpPr>
          <p:nvPr/>
        </p:nvSpPr>
        <p:spPr bwMode="auto">
          <a:xfrm>
            <a:off x="142875" y="1178719"/>
            <a:ext cx="3500438" cy="1187648"/>
          </a:xfrm>
          <a:prstGeom prst="rect">
            <a:avLst/>
          </a:prstGeom>
          <a:solidFill>
            <a:srgbClr val="B6FFA1">
              <a:alpha val="73000"/>
            </a:srgbClr>
          </a:solidFill>
          <a:ln>
            <a:noFill/>
          </a:ln>
          <a:extLst>
            <a:ext uri="{91240B29-F687-4f45-9708-019B960494DF}">
              <a14:hiddenLine xmlns:a14="http://schemas.microsoft.com/office/drawing/2010/main" w="25400" cap="flat">
                <a:solidFill>
                  <a:schemeClr val="tx1">
                    <a:alpha val="73000"/>
                  </a:schemeClr>
                </a:solidFill>
                <a:miter lim="800000"/>
                <a:headEnd type="none" w="med" len="med"/>
                <a:tailEnd type="none" w="med" len="med"/>
              </a14:hiddenLine>
            </a:ext>
          </a:extLst>
        </p:spPr>
        <p:txBody>
          <a:bodyPr lIns="0" tIns="0" rIns="0" bIns="0"/>
          <a:lstStyle/>
          <a:p>
            <a:endParaRPr lang="en-US"/>
          </a:p>
        </p:txBody>
      </p:sp>
      <p:sp>
        <p:nvSpPr>
          <p:cNvPr id="296966" name="Rectangle 6"/>
          <p:cNvSpPr>
            <a:spLocks/>
          </p:cNvSpPr>
          <p:nvPr/>
        </p:nvSpPr>
        <p:spPr bwMode="auto">
          <a:xfrm>
            <a:off x="71438" y="1299269"/>
            <a:ext cx="3509367" cy="94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lightweight, movable</a:t>
            </a:r>
          </a:p>
          <a:p>
            <a:r>
              <a:rPr lang="en-US">
                <a:solidFill>
                  <a:schemeClr val="tx1"/>
                </a:solidFill>
                <a:ea typeface="ＭＳ Ｐゴシック" charset="0"/>
                <a:cs typeface="Gill Sans" charset="0"/>
              </a:rPr>
              <a:t>pointers to a commit</a:t>
            </a:r>
          </a:p>
        </p:txBody>
      </p:sp>
    </p:spTree>
    <p:extLst>
      <p:ext uri="{BB962C8B-B14F-4D97-AF65-F5344CB8AC3E}">
        <p14:creationId xmlns:p14="http://schemas.microsoft.com/office/powerpoint/2010/main" val="16491403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743" y="1410891"/>
            <a:ext cx="5678165" cy="508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99010" name="Rectangle 2"/>
          <p:cNvSpPr>
            <a:spLocks noGrp="1" noChangeArrowheads="1"/>
          </p:cNvSpPr>
          <p:nvPr>
            <p:ph type="title"/>
          </p:nvPr>
        </p:nvSpPr>
        <p:spPr>
          <a:xfrm>
            <a:off x="892969" y="-62508"/>
            <a:ext cx="7358063" cy="1714500"/>
          </a:xfrm>
          <a:ln/>
        </p:spPr>
        <p:txBody>
          <a:bodyPr/>
          <a:lstStyle/>
          <a:p>
            <a:r>
              <a:rPr lang="en-US" dirty="0" smtClean="0"/>
              <a:t>References</a:t>
            </a:r>
            <a:endParaRPr lang="en-US" dirty="0"/>
          </a:p>
        </p:txBody>
      </p:sp>
      <p:sp>
        <p:nvSpPr>
          <p:cNvPr id="299011" name="Rectangle 3"/>
          <p:cNvSpPr>
            <a:spLocks/>
          </p:cNvSpPr>
          <p:nvPr/>
        </p:nvSpPr>
        <p:spPr bwMode="auto">
          <a:xfrm>
            <a:off x="5536406" y="2027039"/>
            <a:ext cx="2491383" cy="4554141"/>
          </a:xfrm>
          <a:prstGeom prst="rect">
            <a:avLst/>
          </a:prstGeom>
          <a:solidFill>
            <a:srgbClr val="FFFFFF">
              <a:alpha val="73000"/>
            </a:srgbClr>
          </a:solidFill>
          <a:ln>
            <a:noFill/>
          </a:ln>
        </p:spPr>
        <p:txBody>
          <a:bodyPr lIns="0" tIns="0" rIns="0" bIns="0"/>
          <a:lstStyle/>
          <a:p>
            <a:endParaRPr lang="en-US"/>
          </a:p>
        </p:txBody>
      </p:sp>
      <p:sp>
        <p:nvSpPr>
          <p:cNvPr id="299012" name="Rectangle 4"/>
          <p:cNvSpPr>
            <a:spLocks/>
          </p:cNvSpPr>
          <p:nvPr/>
        </p:nvSpPr>
        <p:spPr bwMode="auto">
          <a:xfrm>
            <a:off x="1250156" y="3036094"/>
            <a:ext cx="4286250" cy="3473648"/>
          </a:xfrm>
          <a:prstGeom prst="rect">
            <a:avLst/>
          </a:prstGeom>
          <a:solidFill>
            <a:srgbClr val="FFFFFF">
              <a:alpha val="73000"/>
            </a:srgbClr>
          </a:solidFill>
          <a:ln>
            <a:noFill/>
          </a:ln>
        </p:spPr>
        <p:txBody>
          <a:bodyPr lIns="0" tIns="0" rIns="0" bIns="0"/>
          <a:lstStyle/>
          <a:p>
            <a:endParaRPr lang="en-US"/>
          </a:p>
        </p:txBody>
      </p:sp>
      <p:sp>
        <p:nvSpPr>
          <p:cNvPr id="299013" name="Rectangle 5"/>
          <p:cNvSpPr>
            <a:spLocks/>
          </p:cNvSpPr>
          <p:nvPr/>
        </p:nvSpPr>
        <p:spPr bwMode="auto">
          <a:xfrm>
            <a:off x="142875" y="1178719"/>
            <a:ext cx="3500438" cy="1187648"/>
          </a:xfrm>
          <a:prstGeom prst="rect">
            <a:avLst/>
          </a:prstGeom>
          <a:solidFill>
            <a:srgbClr val="B6FFA1">
              <a:alpha val="73000"/>
            </a:srgbClr>
          </a:solidFill>
          <a:ln>
            <a:noFill/>
          </a:ln>
          <a:extLst>
            <a:ext uri="{91240B29-F687-4f45-9708-019B960494DF}">
              <a14:hiddenLine xmlns:a14="http://schemas.microsoft.com/office/drawing/2010/main" w="25400" cap="flat">
                <a:solidFill>
                  <a:schemeClr val="tx1">
                    <a:alpha val="73000"/>
                  </a:schemeClr>
                </a:solidFill>
                <a:miter lim="800000"/>
                <a:headEnd type="none" w="med" len="med"/>
                <a:tailEnd type="none" w="med" len="med"/>
              </a14:hiddenLine>
            </a:ext>
          </a:extLst>
        </p:spPr>
        <p:txBody>
          <a:bodyPr lIns="0" tIns="0" rIns="0" bIns="0"/>
          <a:lstStyle/>
          <a:p>
            <a:endParaRPr lang="en-US"/>
          </a:p>
        </p:txBody>
      </p:sp>
      <p:sp>
        <p:nvSpPr>
          <p:cNvPr id="299014" name="Rectangle 6"/>
          <p:cNvSpPr>
            <a:spLocks/>
          </p:cNvSpPr>
          <p:nvPr/>
        </p:nvSpPr>
        <p:spPr bwMode="auto">
          <a:xfrm>
            <a:off x="71438" y="1299269"/>
            <a:ext cx="3509367" cy="94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lightweight, movable</a:t>
            </a:r>
          </a:p>
          <a:p>
            <a:r>
              <a:rPr lang="en-US">
                <a:solidFill>
                  <a:schemeClr val="tx1"/>
                </a:solidFill>
                <a:ea typeface="ＭＳ Ｐゴシック" charset="0"/>
                <a:cs typeface="Gill Sans" charset="0"/>
              </a:rPr>
              <a:t>pointers to a commit</a:t>
            </a:r>
          </a:p>
        </p:txBody>
      </p:sp>
      <p:sp>
        <p:nvSpPr>
          <p:cNvPr id="299015" name="Rectangle 7"/>
          <p:cNvSpPr>
            <a:spLocks/>
          </p:cNvSpPr>
          <p:nvPr/>
        </p:nvSpPr>
        <p:spPr bwMode="auto">
          <a:xfrm>
            <a:off x="5482828" y="1178719"/>
            <a:ext cx="3500438" cy="1187648"/>
          </a:xfrm>
          <a:prstGeom prst="rect">
            <a:avLst/>
          </a:prstGeom>
          <a:solidFill>
            <a:srgbClr val="B6FFA1">
              <a:alpha val="73000"/>
            </a:srgbClr>
          </a:solidFill>
          <a:ln>
            <a:noFill/>
          </a:ln>
          <a:extLst>
            <a:ext uri="{91240B29-F687-4f45-9708-019B960494DF}">
              <a14:hiddenLine xmlns:a14="http://schemas.microsoft.com/office/drawing/2010/main" w="25400" cap="flat">
                <a:solidFill>
                  <a:schemeClr val="tx1">
                    <a:alpha val="73000"/>
                  </a:schemeClr>
                </a:solidFill>
                <a:miter lim="800000"/>
                <a:headEnd type="none" w="med" len="med"/>
                <a:tailEnd type="none" w="med" len="med"/>
              </a14:hiddenLine>
            </a:ext>
          </a:extLst>
        </p:spPr>
        <p:txBody>
          <a:bodyPr lIns="0" tIns="0" rIns="0" bIns="0"/>
          <a:lstStyle/>
          <a:p>
            <a:endParaRPr lang="en-US"/>
          </a:p>
        </p:txBody>
      </p:sp>
      <p:sp>
        <p:nvSpPr>
          <p:cNvPr id="299016" name="Rectangle 8"/>
          <p:cNvSpPr>
            <a:spLocks/>
          </p:cNvSpPr>
          <p:nvPr/>
        </p:nvSpPr>
        <p:spPr bwMode="auto">
          <a:xfrm>
            <a:off x="5473899" y="1299269"/>
            <a:ext cx="3509367" cy="94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stored in .git/refs/*</a:t>
            </a:r>
          </a:p>
          <a:p>
            <a:r>
              <a:rPr lang="en-US">
                <a:solidFill>
                  <a:schemeClr val="tx1"/>
                </a:solidFill>
                <a:ea typeface="ＭＳ Ｐゴシック" charset="0"/>
                <a:cs typeface="Gill Sans" charset="0"/>
              </a:rPr>
              <a:t>as simple files</a:t>
            </a:r>
          </a:p>
        </p:txBody>
      </p:sp>
    </p:spTree>
    <p:extLst>
      <p:ext uri="{BB962C8B-B14F-4D97-AF65-F5344CB8AC3E}">
        <p14:creationId xmlns:p14="http://schemas.microsoft.com/office/powerpoint/2010/main" val="1284374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a:latin typeface="Monaco"/>
                <a:cs typeface="Monaco"/>
              </a:rPr>
              <a:t> </a:t>
            </a:r>
            <a:r>
              <a:rPr lang="en-US" sz="1100" dirty="0" smtClean="0">
                <a:latin typeface="Monaco"/>
                <a:cs typeface="Monaco"/>
              </a:rPr>
              <a:t>   │   └──  </a:t>
            </a:r>
            <a:r>
              <a:rPr lang="en-US" sz="1100" dirty="0" err="1" smtClean="0">
                <a:latin typeface="Monaco"/>
                <a:cs typeface="Monaco"/>
              </a:rPr>
              <a:t>new_branch</a:t>
            </a:r>
            <a:endParaRPr lang="en-US" sz="1100" dirty="0" smtClean="0">
              <a:latin typeface="Monaco"/>
              <a:cs typeface="Monaco"/>
            </a:endParaRP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24 files</a:t>
            </a:r>
          </a:p>
        </p:txBody>
      </p:sp>
      <p:sp>
        <p:nvSpPr>
          <p:cNvPr id="6" name="Rectangle 2"/>
          <p:cNvSpPr>
            <a:spLocks/>
          </p:cNvSpPr>
          <p:nvPr/>
        </p:nvSpPr>
        <p:spPr bwMode="auto">
          <a:xfrm>
            <a:off x="-96761" y="5479144"/>
            <a:ext cx="4366382" cy="822476"/>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 name="Rectangle 2"/>
          <p:cNvSpPr>
            <a:spLocks/>
          </p:cNvSpPr>
          <p:nvPr/>
        </p:nvSpPr>
        <p:spPr bwMode="auto">
          <a:xfrm>
            <a:off x="0" y="1265162"/>
            <a:ext cx="4366382" cy="2467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625981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a:latin typeface="Monaco"/>
                <a:cs typeface="Monaco"/>
              </a:rPr>
              <a:t> </a:t>
            </a:r>
            <a:r>
              <a:rPr lang="en-US" sz="1100" dirty="0" smtClean="0">
                <a:latin typeface="Monaco"/>
                <a:cs typeface="Monaco"/>
              </a:rPr>
              <a:t>   │   └──  </a:t>
            </a:r>
            <a:r>
              <a:rPr lang="en-US" sz="1100" dirty="0" err="1" smtClean="0">
                <a:latin typeface="Monaco"/>
                <a:cs typeface="Monaco"/>
              </a:rPr>
              <a:t>new_branch</a:t>
            </a:r>
            <a:endParaRPr lang="en-US" sz="1100" dirty="0" smtClean="0">
              <a:latin typeface="Monaco"/>
              <a:cs typeface="Monaco"/>
            </a:endParaRP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24 files</a:t>
            </a:r>
          </a:p>
        </p:txBody>
      </p:sp>
      <p:sp>
        <p:nvSpPr>
          <p:cNvPr id="6" name="Rectangle 2"/>
          <p:cNvSpPr>
            <a:spLocks/>
          </p:cNvSpPr>
          <p:nvPr/>
        </p:nvSpPr>
        <p:spPr bwMode="auto">
          <a:xfrm>
            <a:off x="-96761" y="5479144"/>
            <a:ext cx="4366382" cy="822476"/>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 name="Rectangle 2"/>
          <p:cNvSpPr>
            <a:spLocks/>
          </p:cNvSpPr>
          <p:nvPr/>
        </p:nvSpPr>
        <p:spPr bwMode="auto">
          <a:xfrm>
            <a:off x="0" y="1265162"/>
            <a:ext cx="4366382" cy="2467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 name="TextBox 2"/>
          <p:cNvSpPr txBox="1"/>
          <p:nvPr/>
        </p:nvSpPr>
        <p:spPr>
          <a:xfrm>
            <a:off x="4862286" y="1232972"/>
            <a:ext cx="2907091" cy="369332"/>
          </a:xfrm>
          <a:prstGeom prst="rect">
            <a:avLst/>
          </a:prstGeom>
          <a:noFill/>
        </p:spPr>
        <p:txBody>
          <a:bodyPr wrap="none" rtlCol="0">
            <a:spAutoFit/>
          </a:bodyPr>
          <a:lstStyle/>
          <a:p>
            <a:r>
              <a:rPr lang="en-US" dirty="0" smtClean="0">
                <a:sym typeface="Wingdings"/>
              </a:rPr>
              <a:t> </a:t>
            </a:r>
            <a:r>
              <a:rPr lang="en-US" dirty="0" smtClean="0"/>
              <a:t>Which branch you’re “on”</a:t>
            </a:r>
            <a:endParaRPr lang="en-US" dirty="0"/>
          </a:p>
        </p:txBody>
      </p:sp>
      <p:sp>
        <p:nvSpPr>
          <p:cNvPr id="8" name="TextBox 7"/>
          <p:cNvSpPr txBox="1"/>
          <p:nvPr/>
        </p:nvSpPr>
        <p:spPr>
          <a:xfrm>
            <a:off x="4862286" y="5767946"/>
            <a:ext cx="2291914" cy="369332"/>
          </a:xfrm>
          <a:prstGeom prst="rect">
            <a:avLst/>
          </a:prstGeom>
          <a:noFill/>
        </p:spPr>
        <p:txBody>
          <a:bodyPr wrap="none" rtlCol="0">
            <a:spAutoFit/>
          </a:bodyPr>
          <a:lstStyle/>
          <a:p>
            <a:r>
              <a:rPr lang="en-US" dirty="0" smtClean="0">
                <a:sym typeface="Wingdings"/>
              </a:rPr>
              <a:t> </a:t>
            </a:r>
            <a:r>
              <a:rPr lang="en-US" dirty="0" smtClean="0"/>
              <a:t>Branch References!</a:t>
            </a:r>
            <a:endParaRPr lang="en-US" dirty="0"/>
          </a:p>
        </p:txBody>
      </p:sp>
    </p:spTree>
    <p:extLst>
      <p:ext uri="{BB962C8B-B14F-4D97-AF65-F5344CB8AC3E}">
        <p14:creationId xmlns:p14="http://schemas.microsoft.com/office/powerpoint/2010/main" val="23235272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a:latin typeface="Monaco"/>
                <a:cs typeface="Monaco"/>
              </a:rPr>
              <a:t> </a:t>
            </a:r>
            <a:r>
              <a:rPr lang="en-US" sz="1100" dirty="0" smtClean="0">
                <a:latin typeface="Monaco"/>
                <a:cs typeface="Monaco"/>
              </a:rPr>
              <a:t>   │   └──  </a:t>
            </a:r>
            <a:r>
              <a:rPr lang="en-US" sz="1100" dirty="0" err="1" smtClean="0">
                <a:latin typeface="Monaco"/>
                <a:cs typeface="Monaco"/>
              </a:rPr>
              <a:t>new_branch</a:t>
            </a:r>
            <a:endParaRPr lang="en-US" sz="1100" dirty="0" smtClean="0">
              <a:latin typeface="Monaco"/>
              <a:cs typeface="Monaco"/>
            </a:endParaRP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24 files</a:t>
            </a:r>
          </a:p>
        </p:txBody>
      </p:sp>
      <p:sp>
        <p:nvSpPr>
          <p:cNvPr id="6" name="Rectangle 2"/>
          <p:cNvSpPr>
            <a:spLocks/>
          </p:cNvSpPr>
          <p:nvPr/>
        </p:nvSpPr>
        <p:spPr bwMode="auto">
          <a:xfrm>
            <a:off x="-96761" y="5479144"/>
            <a:ext cx="4366382" cy="822476"/>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 name="Rectangle 2"/>
          <p:cNvSpPr>
            <a:spLocks/>
          </p:cNvSpPr>
          <p:nvPr/>
        </p:nvSpPr>
        <p:spPr bwMode="auto">
          <a:xfrm>
            <a:off x="0" y="1265162"/>
            <a:ext cx="4366382" cy="2467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 name="TextBox 2"/>
          <p:cNvSpPr txBox="1"/>
          <p:nvPr/>
        </p:nvSpPr>
        <p:spPr>
          <a:xfrm>
            <a:off x="4862286" y="1232972"/>
            <a:ext cx="2907091" cy="369332"/>
          </a:xfrm>
          <a:prstGeom prst="rect">
            <a:avLst/>
          </a:prstGeom>
          <a:noFill/>
        </p:spPr>
        <p:txBody>
          <a:bodyPr wrap="none" rtlCol="0">
            <a:spAutoFit/>
          </a:bodyPr>
          <a:lstStyle/>
          <a:p>
            <a:r>
              <a:rPr lang="en-US" dirty="0" smtClean="0">
                <a:sym typeface="Wingdings"/>
              </a:rPr>
              <a:t> </a:t>
            </a:r>
            <a:r>
              <a:rPr lang="en-US" dirty="0" smtClean="0"/>
              <a:t>Which branch you’re “on”</a:t>
            </a:r>
            <a:endParaRPr lang="en-US" dirty="0"/>
          </a:p>
        </p:txBody>
      </p:sp>
      <p:sp>
        <p:nvSpPr>
          <p:cNvPr id="8" name="TextBox 7"/>
          <p:cNvSpPr txBox="1"/>
          <p:nvPr/>
        </p:nvSpPr>
        <p:spPr>
          <a:xfrm>
            <a:off x="4862286" y="5767946"/>
            <a:ext cx="2291914" cy="369332"/>
          </a:xfrm>
          <a:prstGeom prst="rect">
            <a:avLst/>
          </a:prstGeom>
          <a:noFill/>
        </p:spPr>
        <p:txBody>
          <a:bodyPr wrap="none" rtlCol="0">
            <a:spAutoFit/>
          </a:bodyPr>
          <a:lstStyle/>
          <a:p>
            <a:r>
              <a:rPr lang="en-US" dirty="0" smtClean="0">
                <a:sym typeface="Wingdings"/>
              </a:rPr>
              <a:t> </a:t>
            </a:r>
            <a:r>
              <a:rPr lang="en-US" dirty="0" smtClean="0"/>
              <a:t>Branch References!</a:t>
            </a:r>
            <a:endParaRPr lang="en-US" dirty="0"/>
          </a:p>
        </p:txBody>
      </p:sp>
      <p:sp>
        <p:nvSpPr>
          <p:cNvPr id="4" name="TextBox 3"/>
          <p:cNvSpPr txBox="1"/>
          <p:nvPr/>
        </p:nvSpPr>
        <p:spPr>
          <a:xfrm>
            <a:off x="4341934" y="6137278"/>
            <a:ext cx="4802066" cy="600164"/>
          </a:xfrm>
          <a:prstGeom prst="rect">
            <a:avLst/>
          </a:prstGeom>
          <a:noFill/>
          <a:ln>
            <a:solidFill>
              <a:srgbClr val="000000"/>
            </a:solidFill>
          </a:ln>
        </p:spPr>
        <p:txBody>
          <a:bodyPr wrap="none" rtlCol="0">
            <a:spAutoFit/>
          </a:bodyPr>
          <a:lstStyle/>
          <a:p>
            <a:r>
              <a:rPr lang="en-US" b="1" dirty="0" smtClean="0">
                <a:latin typeface="Monaco"/>
                <a:cs typeface="Monaco"/>
              </a:rPr>
              <a:t>$&gt; cat .git/refs/heads/master</a:t>
            </a:r>
          </a:p>
          <a:p>
            <a:r>
              <a:rPr lang="da-DK" sz="1500" dirty="0" smtClean="0">
                <a:latin typeface="Monaco"/>
                <a:cs typeface="Monaco"/>
              </a:rPr>
              <a:t>cc9fc8c4ea4df4f245103cbe80c35bfa2eb07e52</a:t>
            </a:r>
          </a:p>
        </p:txBody>
      </p:sp>
      <p:sp>
        <p:nvSpPr>
          <p:cNvPr id="10" name="TextBox 9"/>
          <p:cNvSpPr txBox="1"/>
          <p:nvPr/>
        </p:nvSpPr>
        <p:spPr>
          <a:xfrm>
            <a:off x="4341934" y="1656725"/>
            <a:ext cx="2724236" cy="600164"/>
          </a:xfrm>
          <a:prstGeom prst="rect">
            <a:avLst/>
          </a:prstGeom>
          <a:noFill/>
          <a:ln>
            <a:solidFill>
              <a:srgbClr val="000000"/>
            </a:solidFill>
          </a:ln>
        </p:spPr>
        <p:txBody>
          <a:bodyPr wrap="none" rtlCol="0">
            <a:spAutoFit/>
          </a:bodyPr>
          <a:lstStyle/>
          <a:p>
            <a:r>
              <a:rPr lang="en-US" b="1" dirty="0" smtClean="0">
                <a:latin typeface="Monaco"/>
                <a:cs typeface="Monaco"/>
              </a:rPr>
              <a:t>$&gt; cat .git/HEAD</a:t>
            </a:r>
          </a:p>
          <a:p>
            <a:r>
              <a:rPr lang="en-US" sz="1500" dirty="0" smtClean="0">
                <a:latin typeface="Monaco"/>
                <a:cs typeface="Monaco"/>
              </a:rPr>
              <a:t>ref: refs/heads/master</a:t>
            </a:r>
          </a:p>
        </p:txBody>
      </p:sp>
    </p:spTree>
    <p:extLst>
      <p:ext uri="{BB962C8B-B14F-4D97-AF65-F5344CB8AC3E}">
        <p14:creationId xmlns:p14="http://schemas.microsoft.com/office/powerpoint/2010/main" val="39447231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7743" y="1410891"/>
            <a:ext cx="5678165" cy="508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1058" name="Rectangle 2"/>
          <p:cNvSpPr>
            <a:spLocks noGrp="1" noChangeArrowheads="1"/>
          </p:cNvSpPr>
          <p:nvPr>
            <p:ph type="title"/>
          </p:nvPr>
        </p:nvSpPr>
        <p:spPr>
          <a:xfrm>
            <a:off x="471715" y="-62508"/>
            <a:ext cx="8200572" cy="1714500"/>
          </a:xfrm>
          <a:ln/>
        </p:spPr>
        <p:txBody>
          <a:bodyPr/>
          <a:lstStyle/>
          <a:p>
            <a:r>
              <a:rPr lang="en-US" dirty="0" smtClean="0"/>
              <a:t>The Complete Git Data Model</a:t>
            </a:r>
            <a:endParaRPr lang="en-US" dirty="0"/>
          </a:p>
        </p:txBody>
      </p:sp>
    </p:spTree>
    <p:extLst>
      <p:ext uri="{BB962C8B-B14F-4D97-AF65-F5344CB8AC3E}">
        <p14:creationId xmlns:p14="http://schemas.microsoft.com/office/powerpoint/2010/main" val="1145683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Workflows</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a:latin typeface="Monaco"/>
                <a:cs typeface="Monaco"/>
              </a:rPr>
              <a:t> </a:t>
            </a:r>
            <a:r>
              <a:rPr lang="en-US" sz="1100" dirty="0" smtClean="0">
                <a:latin typeface="Monaco"/>
                <a:cs typeface="Monaco"/>
              </a:rPr>
              <a:t>   │   └──  </a:t>
            </a:r>
            <a:r>
              <a:rPr lang="en-US" sz="1100" dirty="0" err="1" smtClean="0">
                <a:latin typeface="Monaco"/>
                <a:cs typeface="Monaco"/>
              </a:rPr>
              <a:t>new_branch</a:t>
            </a:r>
            <a:endParaRPr lang="en-US" sz="1100" dirty="0" smtClean="0">
              <a:latin typeface="Monaco"/>
              <a:cs typeface="Monaco"/>
            </a:endParaRP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24 files</a:t>
            </a:r>
          </a:p>
        </p:txBody>
      </p:sp>
      <p:sp>
        <p:nvSpPr>
          <p:cNvPr id="6" name="Rectangle 2"/>
          <p:cNvSpPr>
            <a:spLocks/>
          </p:cNvSpPr>
          <p:nvPr/>
        </p:nvSpPr>
        <p:spPr bwMode="auto">
          <a:xfrm>
            <a:off x="-96761" y="5479144"/>
            <a:ext cx="4366382" cy="822476"/>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 name="Rectangle 2"/>
          <p:cNvSpPr>
            <a:spLocks/>
          </p:cNvSpPr>
          <p:nvPr/>
        </p:nvSpPr>
        <p:spPr bwMode="auto">
          <a:xfrm>
            <a:off x="0" y="1265162"/>
            <a:ext cx="4366382" cy="2467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 name="TextBox 2"/>
          <p:cNvSpPr txBox="1"/>
          <p:nvPr/>
        </p:nvSpPr>
        <p:spPr>
          <a:xfrm>
            <a:off x="4862286" y="1232972"/>
            <a:ext cx="2907091" cy="369332"/>
          </a:xfrm>
          <a:prstGeom prst="rect">
            <a:avLst/>
          </a:prstGeom>
          <a:noFill/>
        </p:spPr>
        <p:txBody>
          <a:bodyPr wrap="none" rtlCol="0">
            <a:spAutoFit/>
          </a:bodyPr>
          <a:lstStyle/>
          <a:p>
            <a:r>
              <a:rPr lang="en-US" dirty="0" smtClean="0">
                <a:sym typeface="Wingdings"/>
              </a:rPr>
              <a:t> </a:t>
            </a:r>
            <a:r>
              <a:rPr lang="en-US" dirty="0" smtClean="0"/>
              <a:t>Which branch you’re “on”</a:t>
            </a:r>
            <a:endParaRPr lang="en-US" dirty="0"/>
          </a:p>
        </p:txBody>
      </p:sp>
      <p:sp>
        <p:nvSpPr>
          <p:cNvPr id="10" name="TextBox 9"/>
          <p:cNvSpPr txBox="1"/>
          <p:nvPr/>
        </p:nvSpPr>
        <p:spPr>
          <a:xfrm>
            <a:off x="4366124" y="1656725"/>
            <a:ext cx="2724236" cy="600164"/>
          </a:xfrm>
          <a:prstGeom prst="rect">
            <a:avLst/>
          </a:prstGeom>
          <a:noFill/>
          <a:ln>
            <a:solidFill>
              <a:srgbClr val="000000"/>
            </a:solidFill>
          </a:ln>
        </p:spPr>
        <p:txBody>
          <a:bodyPr wrap="none" rtlCol="0">
            <a:spAutoFit/>
          </a:bodyPr>
          <a:lstStyle/>
          <a:p>
            <a:r>
              <a:rPr lang="en-US" b="1" dirty="0" smtClean="0">
                <a:latin typeface="Monaco"/>
                <a:cs typeface="Monaco"/>
              </a:rPr>
              <a:t>$&gt; cat .git/HEAD</a:t>
            </a:r>
          </a:p>
          <a:p>
            <a:r>
              <a:rPr lang="en-US" sz="1500" dirty="0" smtClean="0">
                <a:latin typeface="Monaco"/>
                <a:cs typeface="Monaco"/>
              </a:rPr>
              <a:t>ref: refs/heads/master</a:t>
            </a:r>
          </a:p>
        </p:txBody>
      </p:sp>
    </p:spTree>
    <p:extLst>
      <p:ext uri="{BB962C8B-B14F-4D97-AF65-F5344CB8AC3E}">
        <p14:creationId xmlns:p14="http://schemas.microsoft.com/office/powerpoint/2010/main" val="16776305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Workflows</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a:latin typeface="Monaco"/>
                <a:cs typeface="Monaco"/>
              </a:rPr>
              <a:t> </a:t>
            </a:r>
            <a:r>
              <a:rPr lang="en-US" sz="1100" dirty="0" smtClean="0">
                <a:latin typeface="Monaco"/>
                <a:cs typeface="Monaco"/>
              </a:rPr>
              <a:t>   │   └──  </a:t>
            </a:r>
            <a:r>
              <a:rPr lang="en-US" sz="1100" dirty="0" err="1" smtClean="0">
                <a:latin typeface="Monaco"/>
                <a:cs typeface="Monaco"/>
              </a:rPr>
              <a:t>new_branch</a:t>
            </a:r>
            <a:endParaRPr lang="en-US" sz="1100" dirty="0" smtClean="0">
              <a:latin typeface="Monaco"/>
              <a:cs typeface="Monaco"/>
            </a:endParaRP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24 files</a:t>
            </a:r>
          </a:p>
        </p:txBody>
      </p:sp>
      <p:sp>
        <p:nvSpPr>
          <p:cNvPr id="7" name="Rectangle 2"/>
          <p:cNvSpPr>
            <a:spLocks/>
          </p:cNvSpPr>
          <p:nvPr/>
        </p:nvSpPr>
        <p:spPr bwMode="auto">
          <a:xfrm>
            <a:off x="0" y="1265162"/>
            <a:ext cx="4366382" cy="2467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 name="TextBox 2"/>
          <p:cNvSpPr txBox="1"/>
          <p:nvPr/>
        </p:nvSpPr>
        <p:spPr>
          <a:xfrm>
            <a:off x="4862286" y="1232972"/>
            <a:ext cx="2907091" cy="369332"/>
          </a:xfrm>
          <a:prstGeom prst="rect">
            <a:avLst/>
          </a:prstGeom>
          <a:noFill/>
        </p:spPr>
        <p:txBody>
          <a:bodyPr wrap="none" rtlCol="0">
            <a:spAutoFit/>
          </a:bodyPr>
          <a:lstStyle/>
          <a:p>
            <a:r>
              <a:rPr lang="en-US" dirty="0" smtClean="0">
                <a:sym typeface="Wingdings"/>
              </a:rPr>
              <a:t> </a:t>
            </a:r>
            <a:r>
              <a:rPr lang="en-US" dirty="0" smtClean="0"/>
              <a:t>Which branch you’re “on”</a:t>
            </a:r>
            <a:endParaRPr lang="en-US" dirty="0"/>
          </a:p>
        </p:txBody>
      </p:sp>
      <p:sp>
        <p:nvSpPr>
          <p:cNvPr id="9" name="TextBox 8"/>
          <p:cNvSpPr txBox="1"/>
          <p:nvPr/>
        </p:nvSpPr>
        <p:spPr>
          <a:xfrm>
            <a:off x="4366382" y="1607406"/>
            <a:ext cx="4535713" cy="1985159"/>
          </a:xfrm>
          <a:prstGeom prst="rect">
            <a:avLst/>
          </a:prstGeom>
          <a:noFill/>
          <a:ln>
            <a:solidFill>
              <a:srgbClr val="000000"/>
            </a:solidFill>
          </a:ln>
        </p:spPr>
        <p:txBody>
          <a:bodyPr wrap="square" rtlCol="0">
            <a:spAutoFit/>
          </a:bodyPr>
          <a:lstStyle/>
          <a:p>
            <a:r>
              <a:rPr lang="en-US" b="1" dirty="0" smtClean="0">
                <a:latin typeface="Monaco"/>
                <a:cs typeface="Monaco"/>
              </a:rPr>
              <a:t>$&gt; cat .git/HEAD</a:t>
            </a:r>
          </a:p>
          <a:p>
            <a:r>
              <a:rPr lang="en-US" dirty="0" smtClean="0">
                <a:latin typeface="Monaco"/>
                <a:cs typeface="Monaco"/>
              </a:rPr>
              <a:t>ref: refs/heads/master</a:t>
            </a:r>
          </a:p>
          <a:p>
            <a:endParaRPr lang="en-US" dirty="0" smtClean="0">
              <a:latin typeface="Monaco"/>
              <a:cs typeface="Monaco"/>
            </a:endParaRPr>
          </a:p>
          <a:p>
            <a:r>
              <a:rPr lang="en-US" b="1" dirty="0" smtClean="0">
                <a:latin typeface="Monaco"/>
                <a:cs typeface="Monaco"/>
              </a:rPr>
              <a:t>$&gt; git checkout </a:t>
            </a:r>
            <a:r>
              <a:rPr lang="en-US" b="1" dirty="0" err="1" smtClean="0">
                <a:latin typeface="Monaco"/>
                <a:cs typeface="Monaco"/>
              </a:rPr>
              <a:t>new_branch</a:t>
            </a:r>
            <a:endParaRPr lang="en-US" b="1" dirty="0" smtClean="0">
              <a:latin typeface="Monaco"/>
              <a:cs typeface="Monaco"/>
            </a:endParaRPr>
          </a:p>
          <a:p>
            <a:r>
              <a:rPr lang="en-US" sz="1500" dirty="0" smtClean="0">
                <a:latin typeface="Monaco"/>
                <a:cs typeface="Monaco"/>
              </a:rPr>
              <a:t>Switched to branch ‘</a:t>
            </a:r>
            <a:r>
              <a:rPr lang="en-US" sz="1500" dirty="0" err="1" smtClean="0">
                <a:latin typeface="Monaco"/>
                <a:cs typeface="Monaco"/>
              </a:rPr>
              <a:t>new_branch</a:t>
            </a:r>
            <a:r>
              <a:rPr lang="en-US" dirty="0" smtClean="0">
                <a:latin typeface="Monaco"/>
                <a:cs typeface="Monaco"/>
              </a:rPr>
              <a:t>’</a:t>
            </a:r>
            <a:endParaRPr lang="en-US" b="1" dirty="0" smtClean="0">
              <a:latin typeface="Monaco"/>
              <a:cs typeface="Monaco"/>
            </a:endParaRPr>
          </a:p>
          <a:p>
            <a:r>
              <a:rPr lang="en-US" b="1" dirty="0" smtClean="0">
                <a:latin typeface="Monaco"/>
                <a:cs typeface="Monaco"/>
              </a:rPr>
              <a:t>$&gt; cat .git/HEAD</a:t>
            </a:r>
          </a:p>
          <a:p>
            <a:r>
              <a:rPr lang="en-US" sz="1500" dirty="0" smtClean="0">
                <a:latin typeface="Monaco"/>
                <a:cs typeface="Monaco"/>
              </a:rPr>
              <a:t>ref: refs/heads/</a:t>
            </a:r>
            <a:r>
              <a:rPr lang="en-US" sz="1500" dirty="0" err="1" smtClean="0">
                <a:latin typeface="Monaco"/>
                <a:cs typeface="Monaco"/>
              </a:rPr>
              <a:t>new_branch</a:t>
            </a:r>
            <a:endParaRPr lang="en-US" sz="1500" dirty="0" smtClean="0">
              <a:latin typeface="Monaco"/>
              <a:cs typeface="Monaco"/>
            </a:endParaRPr>
          </a:p>
        </p:txBody>
      </p:sp>
      <p:sp>
        <p:nvSpPr>
          <p:cNvPr id="11" name="Rectangle 2"/>
          <p:cNvSpPr>
            <a:spLocks/>
          </p:cNvSpPr>
          <p:nvPr/>
        </p:nvSpPr>
        <p:spPr bwMode="auto">
          <a:xfrm>
            <a:off x="4366382" y="3285271"/>
            <a:ext cx="4366382" cy="2467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6618899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Workflows</a:t>
            </a:r>
            <a:endParaRPr lang="en-US" dirty="0"/>
          </a:p>
        </p:txBody>
      </p:sp>
      <p:sp>
        <p:nvSpPr>
          <p:cNvPr id="3" name="Content Placeholder 2"/>
          <p:cNvSpPr>
            <a:spLocks noGrp="1"/>
          </p:cNvSpPr>
          <p:nvPr>
            <p:ph idx="1"/>
          </p:nvPr>
        </p:nvSpPr>
        <p:spPr/>
        <p:txBody>
          <a:bodyPr/>
          <a:lstStyle/>
          <a:p>
            <a:pPr marL="0" indent="0">
              <a:buNone/>
            </a:pPr>
            <a:r>
              <a:rPr lang="en-US" dirty="0" smtClean="0"/>
              <a:t>Two notes:</a:t>
            </a:r>
          </a:p>
          <a:p>
            <a:pPr marL="0" indent="0">
              <a:buNone/>
            </a:pPr>
            <a:endParaRPr lang="en-US" dirty="0" smtClean="0"/>
          </a:p>
          <a:p>
            <a:r>
              <a:rPr lang="en-US" dirty="0" smtClean="0"/>
              <a:t>git checkout –b </a:t>
            </a:r>
            <a:r>
              <a:rPr lang="en-US" dirty="0" err="1" smtClean="0"/>
              <a:t>yet_another_branch</a:t>
            </a:r>
            <a:endParaRPr lang="en-US" dirty="0" smtClean="0"/>
          </a:p>
          <a:p>
            <a:endParaRPr lang="en-US" dirty="0" smtClean="0"/>
          </a:p>
          <a:p>
            <a:r>
              <a:rPr lang="en-US" dirty="0" smtClean="0"/>
              <a:t>“checkout” is different in subversion</a:t>
            </a:r>
            <a:endParaRPr lang="en-US" dirty="0"/>
          </a:p>
        </p:txBody>
      </p:sp>
    </p:spTree>
    <p:extLst>
      <p:ext uri="{BB962C8B-B14F-4D97-AF65-F5344CB8AC3E}">
        <p14:creationId xmlns:p14="http://schemas.microsoft.com/office/powerpoint/2010/main" val="36234897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Workflows</a:t>
            </a:r>
            <a:endParaRPr lang="en-US" dirty="0"/>
          </a:p>
        </p:txBody>
      </p:sp>
      <p:sp>
        <p:nvSpPr>
          <p:cNvPr id="3" name="Content Placeholder 2"/>
          <p:cNvSpPr>
            <a:spLocks noGrp="1"/>
          </p:cNvSpPr>
          <p:nvPr>
            <p:ph idx="1"/>
          </p:nvPr>
        </p:nvSpPr>
        <p:spPr/>
        <p:txBody>
          <a:bodyPr>
            <a:normAutofit/>
          </a:bodyPr>
          <a:lstStyle/>
          <a:p>
            <a:r>
              <a:rPr lang="en-US" strike="sngStrike" dirty="0" smtClean="0"/>
              <a:t>git branch</a:t>
            </a:r>
          </a:p>
          <a:p>
            <a:r>
              <a:rPr lang="en-US" strike="sngStrike" dirty="0" smtClean="0"/>
              <a:t>git checkout</a:t>
            </a:r>
          </a:p>
          <a:p>
            <a:r>
              <a:rPr lang="en-US" dirty="0" smtClean="0"/>
              <a:t>git merge</a:t>
            </a:r>
          </a:p>
          <a:p>
            <a:r>
              <a:rPr lang="en-US" dirty="0" smtClean="0">
                <a:solidFill>
                  <a:schemeClr val="bg1">
                    <a:lumMod val="75000"/>
                  </a:schemeClr>
                </a:solidFill>
              </a:rPr>
              <a:t>git rebase</a:t>
            </a:r>
            <a:endParaRPr lang="en-US" dirty="0">
              <a:solidFill>
                <a:schemeClr val="bg1">
                  <a:lumMod val="75000"/>
                </a:schemeClr>
              </a:solidFill>
            </a:endParaRPr>
          </a:p>
        </p:txBody>
      </p:sp>
    </p:spTree>
    <p:extLst>
      <p:ext uri="{BB962C8B-B14F-4D97-AF65-F5344CB8AC3E}">
        <p14:creationId xmlns:p14="http://schemas.microsoft.com/office/powerpoint/2010/main" val="1379308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a:xfrm>
            <a:off x="2607183" y="1966690"/>
            <a:ext cx="3478272" cy="4159473"/>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r>
              <a:rPr lang="en-US" sz="1100" dirty="0" err="1" smtClean="0">
                <a:latin typeface="Monaco"/>
                <a:cs typeface="Monaco"/>
              </a:rPr>
              <a:t>applypatch-msg.sample</a:t>
            </a:r>
            <a:endParaRPr lang="en-US" sz="1100" dirty="0" smtClean="0">
              <a:latin typeface="Monaco"/>
              <a:cs typeface="Monaco"/>
            </a:endParaRPr>
          </a:p>
          <a:p>
            <a:pPr marL="0" indent="0">
              <a:buNone/>
            </a:pPr>
            <a:r>
              <a:rPr lang="en-US" sz="1100" dirty="0" smtClean="0">
                <a:latin typeface="Monaco"/>
                <a:cs typeface="Monaco"/>
              </a:rPr>
              <a:t>│   ├── commit-</a:t>
            </a:r>
            <a:r>
              <a:rPr lang="en-US" sz="1100" dirty="0" err="1" smtClean="0">
                <a:latin typeface="Monaco"/>
                <a:cs typeface="Monaco"/>
              </a:rPr>
              <a:t>msg.sample</a:t>
            </a:r>
            <a:endParaRPr lang="en-US" sz="1100" dirty="0" smtClean="0">
              <a:latin typeface="Monaco"/>
              <a:cs typeface="Monaco"/>
            </a:endParaRPr>
          </a:p>
          <a:p>
            <a:pPr marL="0" indent="0">
              <a:buNone/>
            </a:pPr>
            <a:r>
              <a:rPr lang="en-US" sz="1100" dirty="0" smtClean="0">
                <a:latin typeface="Monaco"/>
                <a:cs typeface="Monaco"/>
              </a:rPr>
              <a:t>│   ├── post-</a:t>
            </a:r>
            <a:r>
              <a:rPr lang="en-US" sz="1100" dirty="0" err="1" smtClean="0">
                <a:latin typeface="Monaco"/>
                <a:cs typeface="Monaco"/>
              </a:rPr>
              <a:t>update.sample</a:t>
            </a:r>
            <a:endParaRPr lang="en-US" sz="1100" dirty="0" smtClean="0">
              <a:latin typeface="Monaco"/>
              <a:cs typeface="Monaco"/>
            </a:endParaRPr>
          </a:p>
          <a:p>
            <a:pPr marL="0" indent="0">
              <a:buNone/>
            </a:pPr>
            <a:r>
              <a:rPr lang="en-US" sz="1100" dirty="0" smtClean="0">
                <a:latin typeface="Monaco"/>
                <a:cs typeface="Monaco"/>
              </a:rPr>
              <a:t>│   ├── pre-</a:t>
            </a:r>
            <a:r>
              <a:rPr lang="en-US" sz="1100" dirty="0" err="1" smtClean="0">
                <a:latin typeface="Monaco"/>
                <a:cs typeface="Monaco"/>
              </a:rPr>
              <a:t>applypatch.sample</a:t>
            </a:r>
            <a:endParaRPr lang="en-US" sz="1100" dirty="0" smtClean="0">
              <a:latin typeface="Monaco"/>
              <a:cs typeface="Monaco"/>
            </a:endParaRPr>
          </a:p>
          <a:p>
            <a:pPr marL="0" indent="0">
              <a:buNone/>
            </a:pPr>
            <a:r>
              <a:rPr lang="en-US" sz="1100" dirty="0" smtClean="0">
                <a:latin typeface="Monaco"/>
                <a:cs typeface="Monaco"/>
              </a:rPr>
              <a:t>│   ├── pre-</a:t>
            </a:r>
            <a:r>
              <a:rPr lang="en-US" sz="1100" dirty="0" err="1" smtClean="0">
                <a:latin typeface="Monaco"/>
                <a:cs typeface="Monaco"/>
              </a:rPr>
              <a:t>commit.sample</a:t>
            </a:r>
            <a:endParaRPr lang="en-US" sz="1100" dirty="0" smtClean="0">
              <a:latin typeface="Monaco"/>
              <a:cs typeface="Monaco"/>
            </a:endParaRPr>
          </a:p>
          <a:p>
            <a:pPr marL="0" indent="0">
              <a:buNone/>
            </a:pPr>
            <a:r>
              <a:rPr lang="en-US" sz="1100" dirty="0" smtClean="0">
                <a:latin typeface="Monaco"/>
                <a:cs typeface="Monaco"/>
              </a:rPr>
              <a:t>│   ├── pre-</a:t>
            </a:r>
            <a:r>
              <a:rPr lang="en-US" sz="1100" dirty="0" err="1" smtClean="0">
                <a:latin typeface="Monaco"/>
                <a:cs typeface="Monaco"/>
              </a:rPr>
              <a:t>rebase.sample</a:t>
            </a:r>
            <a:endParaRPr lang="en-US" sz="1100" dirty="0" smtClean="0">
              <a:latin typeface="Monaco"/>
              <a:cs typeface="Monaco"/>
            </a:endParaRPr>
          </a:p>
          <a:p>
            <a:pPr marL="0" indent="0">
              <a:buNone/>
            </a:pPr>
            <a:r>
              <a:rPr lang="en-US" sz="1100" dirty="0" smtClean="0">
                <a:latin typeface="Monaco"/>
                <a:cs typeface="Monaco"/>
              </a:rPr>
              <a:t>│   ├── prepare-commit-</a:t>
            </a:r>
            <a:r>
              <a:rPr lang="en-US" sz="1100" dirty="0" err="1" smtClean="0">
                <a:latin typeface="Monaco"/>
                <a:cs typeface="Monaco"/>
              </a:rPr>
              <a:t>msg.sample</a:t>
            </a:r>
            <a:endParaRPr lang="en-US" sz="1100" dirty="0" smtClean="0">
              <a:latin typeface="Monaco"/>
              <a:cs typeface="Monaco"/>
            </a:endParaRPr>
          </a:p>
          <a:p>
            <a:pPr marL="0" indent="0">
              <a:buNone/>
            </a:pPr>
            <a:r>
              <a:rPr lang="en-US" sz="1100" dirty="0" smtClean="0">
                <a:latin typeface="Monaco"/>
                <a:cs typeface="Monaco"/>
              </a:rPr>
              <a:t>│   └── </a:t>
            </a:r>
            <a:r>
              <a:rPr lang="en-US" sz="1100" dirty="0" err="1" smtClean="0">
                <a:latin typeface="Monaco"/>
                <a:cs typeface="Monaco"/>
              </a:rPr>
              <a:t>update.sample</a:t>
            </a:r>
            <a:endParaRPr lang="en-US" sz="1100" dirty="0" smtClean="0">
              <a:latin typeface="Monaco"/>
              <a:cs typeface="Monaco"/>
            </a:endParaRP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objects</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8 directories, 12 files</a:t>
            </a:r>
          </a:p>
        </p:txBody>
      </p:sp>
      <p:sp>
        <p:nvSpPr>
          <p:cNvPr id="4" name="TextBox 3"/>
          <p:cNvSpPr txBox="1"/>
          <p:nvPr/>
        </p:nvSpPr>
        <p:spPr>
          <a:xfrm>
            <a:off x="457200" y="1643524"/>
            <a:ext cx="1504249" cy="646331"/>
          </a:xfrm>
          <a:prstGeom prst="rect">
            <a:avLst/>
          </a:prstGeom>
          <a:noFill/>
        </p:spPr>
        <p:txBody>
          <a:bodyPr wrap="square" rtlCol="0">
            <a:spAutoFit/>
          </a:bodyPr>
          <a:lstStyle/>
          <a:p>
            <a:r>
              <a:rPr lang="en-US" dirty="0" smtClean="0"/>
              <a:t>$&gt; tree –a .git</a:t>
            </a:r>
          </a:p>
          <a:p>
            <a:endParaRPr lang="en-US" dirty="0"/>
          </a:p>
        </p:txBody>
      </p:sp>
    </p:spTree>
    <p:extLst>
      <p:ext uri="{BB962C8B-B14F-4D97-AF65-F5344CB8AC3E}">
        <p14:creationId xmlns:p14="http://schemas.microsoft.com/office/powerpoint/2010/main" val="3919277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1"/>
          <p:cNvSpPr>
            <a:spLocks noGrp="1" noChangeArrowheads="1"/>
          </p:cNvSpPr>
          <p:nvPr>
            <p:ph type="title"/>
          </p:nvPr>
        </p:nvSpPr>
        <p:spPr>
          <a:ln/>
        </p:spPr>
        <p:txBody>
          <a:bodyPr/>
          <a:lstStyle/>
          <a:p>
            <a:r>
              <a:rPr lang="en-US" dirty="0" smtClean="0"/>
              <a:t>Branching and Merging</a:t>
            </a:r>
            <a:endParaRPr lang="en-US" dirty="0"/>
          </a:p>
        </p:txBody>
      </p:sp>
    </p:spTree>
    <p:extLst>
      <p:ext uri="{BB962C8B-B14F-4D97-AF65-F5344CB8AC3E}">
        <p14:creationId xmlns:p14="http://schemas.microsoft.com/office/powerpoint/2010/main" val="15758830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969" name="Picture 1"/>
          <p:cNvPicPr>
            <a:picLocks noChangeAspect="1" noChangeArrowheads="1"/>
          </p:cNvPicPr>
          <p:nvPr/>
        </p:nvPicPr>
        <p:blipFill>
          <a:blip r:embed="rId3">
            <a:extLst>
              <a:ext uri="{28A0092B-C50C-407E-A947-70E740481C1C}">
                <a14:useLocalDpi xmlns:a14="http://schemas.microsoft.com/office/drawing/2010/main" val="0"/>
              </a:ext>
            </a:extLst>
          </a:blip>
          <a:srcRect l="11951" t="447" r="45543" b="43176"/>
          <a:stretch>
            <a:fillRect/>
          </a:stretch>
        </p:blipFill>
        <p:spPr bwMode="auto">
          <a:xfrm>
            <a:off x="276820" y="848320"/>
            <a:ext cx="3223617" cy="225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39970" name="AutoShape 2"/>
          <p:cNvSpPr>
            <a:spLocks/>
          </p:cNvSpPr>
          <p:nvPr/>
        </p:nvSpPr>
        <p:spPr bwMode="auto">
          <a:xfrm>
            <a:off x="1919883" y="142875"/>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r>
              <a:rPr lang="en-US" sz="1700">
                <a:solidFill>
                  <a:srgbClr val="808080"/>
                </a:solidFill>
                <a:ea typeface="ＭＳ Ｐゴシック" charset="0"/>
                <a:cs typeface="Gill Sans" charset="0"/>
              </a:rPr>
              <a:t>HEAD</a:t>
            </a:r>
          </a:p>
        </p:txBody>
      </p:sp>
      <p:sp>
        <p:nvSpPr>
          <p:cNvPr id="339971" name="Line 3"/>
          <p:cNvSpPr>
            <a:spLocks noChangeShapeType="1"/>
          </p:cNvSpPr>
          <p:nvPr/>
        </p:nvSpPr>
        <p:spPr bwMode="auto">
          <a:xfrm rot="10800000" flipH="1">
            <a:off x="2473523" y="685354"/>
            <a:ext cx="0" cy="24333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089671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3" name="Picture 1"/>
          <p:cNvPicPr>
            <a:picLocks noChangeAspect="1" noChangeArrowheads="1"/>
          </p:cNvPicPr>
          <p:nvPr/>
        </p:nvPicPr>
        <p:blipFill>
          <a:blip r:embed="rId3">
            <a:extLst>
              <a:ext uri="{28A0092B-C50C-407E-A947-70E740481C1C}">
                <a14:useLocalDpi xmlns:a14="http://schemas.microsoft.com/office/drawing/2010/main" val="0"/>
              </a:ext>
            </a:extLst>
          </a:blip>
          <a:srcRect l="11951" t="447" r="45543" b="42729"/>
          <a:stretch>
            <a:fillRect/>
          </a:stretch>
        </p:blipFill>
        <p:spPr bwMode="auto">
          <a:xfrm>
            <a:off x="276820" y="848320"/>
            <a:ext cx="3223617" cy="226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40994" name="Picture 2"/>
          <p:cNvPicPr>
            <a:picLocks noChangeAspect="1" noChangeArrowheads="1"/>
          </p:cNvPicPr>
          <p:nvPr/>
        </p:nvPicPr>
        <p:blipFill>
          <a:blip r:embed="rId4">
            <a:extLst>
              <a:ext uri="{28A0092B-C50C-407E-A947-70E740481C1C}">
                <a14:useLocalDpi xmlns:a14="http://schemas.microsoft.com/office/drawing/2010/main" val="0"/>
              </a:ext>
            </a:extLst>
          </a:blip>
          <a:srcRect l="68826" t="69141" r="7472" b="5127"/>
          <a:stretch>
            <a:fillRect/>
          </a:stretch>
        </p:blipFill>
        <p:spPr bwMode="auto">
          <a:xfrm>
            <a:off x="1651992" y="3089672"/>
            <a:ext cx="1830586" cy="146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0995" name="Rectangle 3"/>
          <p:cNvSpPr>
            <a:spLocks/>
          </p:cNvSpPr>
          <p:nvPr/>
        </p:nvSpPr>
        <p:spPr bwMode="auto">
          <a:xfrm>
            <a:off x="3643313" y="2067223"/>
            <a:ext cx="5509617" cy="13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500">
                <a:ea typeface="ＭＳ Ｐゴシック" charset="0"/>
                <a:cs typeface="Gill Sans" charset="0"/>
              </a:rPr>
              <a:t>git checkout -b experiment</a:t>
            </a:r>
          </a:p>
        </p:txBody>
      </p:sp>
      <p:sp>
        <p:nvSpPr>
          <p:cNvPr id="340996" name="AutoShape 4"/>
          <p:cNvSpPr>
            <a:spLocks/>
          </p:cNvSpPr>
          <p:nvPr/>
        </p:nvSpPr>
        <p:spPr bwMode="auto">
          <a:xfrm>
            <a:off x="2018109" y="4830961"/>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r>
              <a:rPr lang="en-US" sz="1700">
                <a:solidFill>
                  <a:srgbClr val="808080"/>
                </a:solidFill>
                <a:ea typeface="ＭＳ Ｐゴシック" charset="0"/>
                <a:cs typeface="Gill Sans" charset="0"/>
              </a:rPr>
              <a:t>HEAD</a:t>
            </a:r>
          </a:p>
        </p:txBody>
      </p:sp>
      <p:sp>
        <p:nvSpPr>
          <p:cNvPr id="340997" name="Line 5"/>
          <p:cNvSpPr>
            <a:spLocks noChangeShapeType="1"/>
          </p:cNvSpPr>
          <p:nvPr/>
        </p:nvSpPr>
        <p:spPr bwMode="auto">
          <a:xfrm flipH="1">
            <a:off x="2582912" y="4524004"/>
            <a:ext cx="0" cy="286866"/>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2725562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017" name="Picture 1"/>
          <p:cNvPicPr>
            <a:picLocks noChangeAspect="1" noChangeArrowheads="1"/>
          </p:cNvPicPr>
          <p:nvPr/>
        </p:nvPicPr>
        <p:blipFill>
          <a:blip r:embed="rId3">
            <a:extLst>
              <a:ext uri="{28A0092B-C50C-407E-A947-70E740481C1C}">
                <a14:useLocalDpi xmlns:a14="http://schemas.microsoft.com/office/drawing/2010/main" val="0"/>
              </a:ext>
            </a:extLst>
          </a:blip>
          <a:srcRect l="11951" t="447" r="10690" b="670"/>
          <a:stretch>
            <a:fillRect/>
          </a:stretch>
        </p:blipFill>
        <p:spPr bwMode="auto">
          <a:xfrm>
            <a:off x="276820" y="848320"/>
            <a:ext cx="5866805" cy="394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2018" name="Rectangle 2"/>
          <p:cNvSpPr>
            <a:spLocks/>
          </p:cNvSpPr>
          <p:nvPr/>
        </p:nvSpPr>
        <p:spPr bwMode="auto">
          <a:xfrm>
            <a:off x="3741539" y="759023"/>
            <a:ext cx="2303859" cy="2866430"/>
          </a:xfrm>
          <a:prstGeom prst="rect">
            <a:avLst/>
          </a:prstGeom>
          <a:solidFill>
            <a:srgbClr val="FFFFFF"/>
          </a:solidFill>
          <a:ln>
            <a:noFill/>
          </a:ln>
        </p:spPr>
        <p:txBody>
          <a:bodyPr lIns="0" tIns="0" rIns="0" bIns="0"/>
          <a:lstStyle/>
          <a:p>
            <a:endParaRPr lang="en-US"/>
          </a:p>
        </p:txBody>
      </p:sp>
      <p:pic>
        <p:nvPicPr>
          <p:cNvPr id="342019" name="Picture 3"/>
          <p:cNvPicPr>
            <a:picLocks noChangeAspect="1" noChangeArrowheads="1"/>
          </p:cNvPicPr>
          <p:nvPr/>
        </p:nvPicPr>
        <p:blipFill>
          <a:blip r:embed="rId4">
            <a:extLst>
              <a:ext uri="{28A0092B-C50C-407E-A947-70E740481C1C}">
                <a14:useLocalDpi xmlns:a14="http://schemas.microsoft.com/office/drawing/2010/main" val="0"/>
              </a:ext>
            </a:extLst>
          </a:blip>
          <a:srcRect l="68826" t="69141" r="7472" b="5127"/>
          <a:stretch>
            <a:fillRect/>
          </a:stretch>
        </p:blipFill>
        <p:spPr bwMode="auto">
          <a:xfrm>
            <a:off x="2196703" y="4527351"/>
            <a:ext cx="1830586" cy="146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2020" name="Rectangle 4"/>
          <p:cNvSpPr>
            <a:spLocks/>
          </p:cNvSpPr>
          <p:nvPr/>
        </p:nvSpPr>
        <p:spPr bwMode="auto">
          <a:xfrm>
            <a:off x="3732610" y="2982516"/>
            <a:ext cx="2044898" cy="1884164"/>
          </a:xfrm>
          <a:prstGeom prst="rect">
            <a:avLst/>
          </a:prstGeom>
          <a:solidFill>
            <a:srgbClr val="FFFFFF"/>
          </a:solidFill>
          <a:ln>
            <a:noFill/>
          </a:ln>
        </p:spPr>
        <p:txBody>
          <a:bodyPr lIns="0" tIns="0" rIns="0" bIns="0"/>
          <a:lstStyle/>
          <a:p>
            <a:endParaRPr lang="en-US"/>
          </a:p>
        </p:txBody>
      </p:sp>
      <p:sp>
        <p:nvSpPr>
          <p:cNvPr id="342021" name="Rectangle 5"/>
          <p:cNvSpPr>
            <a:spLocks/>
          </p:cNvSpPr>
          <p:nvPr/>
        </p:nvSpPr>
        <p:spPr bwMode="auto">
          <a:xfrm>
            <a:off x="3643313" y="1683246"/>
            <a:ext cx="5509617" cy="73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500">
                <a:ea typeface="ＭＳ Ｐゴシック" charset="0"/>
                <a:cs typeface="Gill Sans" charset="0"/>
              </a:rPr>
              <a:t>git commit</a:t>
            </a:r>
          </a:p>
        </p:txBody>
      </p:sp>
      <p:sp>
        <p:nvSpPr>
          <p:cNvPr id="342022" name="AutoShape 6"/>
          <p:cNvSpPr>
            <a:spLocks/>
          </p:cNvSpPr>
          <p:nvPr/>
        </p:nvSpPr>
        <p:spPr bwMode="auto">
          <a:xfrm>
            <a:off x="2562820" y="6268641"/>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r>
              <a:rPr lang="en-US" sz="1700">
                <a:solidFill>
                  <a:srgbClr val="808080"/>
                </a:solidFill>
                <a:ea typeface="ＭＳ Ｐゴシック" charset="0"/>
                <a:cs typeface="Gill Sans" charset="0"/>
              </a:rPr>
              <a:t>HEAD</a:t>
            </a:r>
          </a:p>
        </p:txBody>
      </p:sp>
      <p:sp>
        <p:nvSpPr>
          <p:cNvPr id="342023" name="Line 7"/>
          <p:cNvSpPr>
            <a:spLocks noChangeShapeType="1"/>
          </p:cNvSpPr>
          <p:nvPr/>
        </p:nvSpPr>
        <p:spPr bwMode="auto">
          <a:xfrm flipH="1">
            <a:off x="3127623" y="5961683"/>
            <a:ext cx="0" cy="286866"/>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1396780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041" name="Picture 1"/>
          <p:cNvPicPr>
            <a:picLocks noChangeAspect="1" noChangeArrowheads="1"/>
          </p:cNvPicPr>
          <p:nvPr/>
        </p:nvPicPr>
        <p:blipFill>
          <a:blip r:embed="rId3">
            <a:extLst>
              <a:ext uri="{28A0092B-C50C-407E-A947-70E740481C1C}">
                <a14:useLocalDpi xmlns:a14="http://schemas.microsoft.com/office/drawing/2010/main" val="0"/>
              </a:ext>
            </a:extLst>
          </a:blip>
          <a:srcRect l="11951" t="447" r="10690" b="670"/>
          <a:stretch>
            <a:fillRect/>
          </a:stretch>
        </p:blipFill>
        <p:spPr bwMode="auto">
          <a:xfrm>
            <a:off x="276820" y="848320"/>
            <a:ext cx="5866805" cy="394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3042" name="Rectangle 2"/>
          <p:cNvSpPr>
            <a:spLocks/>
          </p:cNvSpPr>
          <p:nvPr/>
        </p:nvSpPr>
        <p:spPr bwMode="auto">
          <a:xfrm>
            <a:off x="3741539" y="759023"/>
            <a:ext cx="2303859" cy="2866430"/>
          </a:xfrm>
          <a:prstGeom prst="rect">
            <a:avLst/>
          </a:prstGeom>
          <a:solidFill>
            <a:srgbClr val="FFFFFF"/>
          </a:solidFill>
          <a:ln>
            <a:noFill/>
          </a:ln>
        </p:spPr>
        <p:txBody>
          <a:bodyPr lIns="0" tIns="0" rIns="0" bIns="0"/>
          <a:lstStyle/>
          <a:p>
            <a:endParaRPr lang="en-US"/>
          </a:p>
        </p:txBody>
      </p:sp>
      <p:pic>
        <p:nvPicPr>
          <p:cNvPr id="343043" name="Picture 3"/>
          <p:cNvPicPr>
            <a:picLocks noChangeAspect="1" noChangeArrowheads="1"/>
          </p:cNvPicPr>
          <p:nvPr/>
        </p:nvPicPr>
        <p:blipFill>
          <a:blip r:embed="rId4">
            <a:extLst>
              <a:ext uri="{28A0092B-C50C-407E-A947-70E740481C1C}">
                <a14:useLocalDpi xmlns:a14="http://schemas.microsoft.com/office/drawing/2010/main" val="0"/>
              </a:ext>
            </a:extLst>
          </a:blip>
          <a:srcRect l="68826" t="69141" r="7472" b="5127"/>
          <a:stretch>
            <a:fillRect/>
          </a:stretch>
        </p:blipFill>
        <p:spPr bwMode="auto">
          <a:xfrm>
            <a:off x="3866555" y="4536281"/>
            <a:ext cx="1830586" cy="146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3044" name="Rectangle 4"/>
          <p:cNvSpPr>
            <a:spLocks/>
          </p:cNvSpPr>
          <p:nvPr/>
        </p:nvSpPr>
        <p:spPr bwMode="auto">
          <a:xfrm>
            <a:off x="3643313" y="2397621"/>
            <a:ext cx="5509617" cy="73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500">
                <a:ea typeface="ＭＳ Ｐゴシック" charset="0"/>
                <a:cs typeface="Gill Sans" charset="0"/>
              </a:rPr>
              <a:t>git commit</a:t>
            </a:r>
          </a:p>
        </p:txBody>
      </p:sp>
      <p:sp>
        <p:nvSpPr>
          <p:cNvPr id="343045" name="Rectangle 5"/>
          <p:cNvSpPr>
            <a:spLocks/>
          </p:cNvSpPr>
          <p:nvPr/>
        </p:nvSpPr>
        <p:spPr bwMode="auto">
          <a:xfrm>
            <a:off x="3643313" y="1683246"/>
            <a:ext cx="5509617" cy="73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500">
                <a:solidFill>
                  <a:srgbClr val="CCCCCC"/>
                </a:solidFill>
                <a:ea typeface="ＭＳ Ｐゴシック" charset="0"/>
                <a:cs typeface="Gill Sans" charset="0"/>
              </a:rPr>
              <a:t>git commit</a:t>
            </a:r>
          </a:p>
        </p:txBody>
      </p:sp>
      <p:sp>
        <p:nvSpPr>
          <p:cNvPr id="343046" name="AutoShape 6"/>
          <p:cNvSpPr>
            <a:spLocks/>
          </p:cNvSpPr>
          <p:nvPr/>
        </p:nvSpPr>
        <p:spPr bwMode="auto">
          <a:xfrm>
            <a:off x="4241602" y="6268641"/>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r>
              <a:rPr lang="en-US" sz="1700">
                <a:solidFill>
                  <a:srgbClr val="808080"/>
                </a:solidFill>
                <a:ea typeface="ＭＳ Ｐゴシック" charset="0"/>
                <a:cs typeface="Gill Sans" charset="0"/>
              </a:rPr>
              <a:t>HEAD</a:t>
            </a:r>
          </a:p>
        </p:txBody>
      </p:sp>
      <p:sp>
        <p:nvSpPr>
          <p:cNvPr id="343047" name="Line 7"/>
          <p:cNvSpPr>
            <a:spLocks noChangeShapeType="1"/>
          </p:cNvSpPr>
          <p:nvPr/>
        </p:nvSpPr>
        <p:spPr bwMode="auto">
          <a:xfrm flipH="1">
            <a:off x="4806404" y="5961683"/>
            <a:ext cx="0" cy="286866"/>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9106336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065" name="Picture 1"/>
          <p:cNvPicPr>
            <a:picLocks noChangeAspect="1" noChangeArrowheads="1"/>
          </p:cNvPicPr>
          <p:nvPr/>
        </p:nvPicPr>
        <p:blipFill>
          <a:blip r:embed="rId3">
            <a:extLst>
              <a:ext uri="{28A0092B-C50C-407E-A947-70E740481C1C}">
                <a14:useLocalDpi xmlns:a14="http://schemas.microsoft.com/office/drawing/2010/main" val="0"/>
              </a:ext>
            </a:extLst>
          </a:blip>
          <a:srcRect l="11951" t="447" r="10690" b="670"/>
          <a:stretch>
            <a:fillRect/>
          </a:stretch>
        </p:blipFill>
        <p:spPr bwMode="auto">
          <a:xfrm>
            <a:off x="276820" y="848320"/>
            <a:ext cx="5866805" cy="394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4066" name="Rectangle 2"/>
          <p:cNvSpPr>
            <a:spLocks/>
          </p:cNvSpPr>
          <p:nvPr/>
        </p:nvSpPr>
        <p:spPr bwMode="auto">
          <a:xfrm>
            <a:off x="3741539" y="759023"/>
            <a:ext cx="2303859" cy="2866430"/>
          </a:xfrm>
          <a:prstGeom prst="rect">
            <a:avLst/>
          </a:prstGeom>
          <a:solidFill>
            <a:srgbClr val="FFFFFF"/>
          </a:solidFill>
          <a:ln>
            <a:noFill/>
          </a:ln>
        </p:spPr>
        <p:txBody>
          <a:bodyPr lIns="0" tIns="0" rIns="0" bIns="0"/>
          <a:lstStyle/>
          <a:p>
            <a:endParaRPr lang="en-US"/>
          </a:p>
        </p:txBody>
      </p:sp>
      <p:pic>
        <p:nvPicPr>
          <p:cNvPr id="344067" name="Picture 3"/>
          <p:cNvPicPr>
            <a:picLocks noChangeAspect="1" noChangeArrowheads="1"/>
          </p:cNvPicPr>
          <p:nvPr/>
        </p:nvPicPr>
        <p:blipFill>
          <a:blip r:embed="rId4">
            <a:extLst>
              <a:ext uri="{28A0092B-C50C-407E-A947-70E740481C1C}">
                <a14:useLocalDpi xmlns:a14="http://schemas.microsoft.com/office/drawing/2010/main" val="0"/>
              </a:ext>
            </a:extLst>
          </a:blip>
          <a:srcRect l="68826" t="69141" r="7472" b="5127"/>
          <a:stretch>
            <a:fillRect/>
          </a:stretch>
        </p:blipFill>
        <p:spPr bwMode="auto">
          <a:xfrm>
            <a:off x="3866555" y="4536281"/>
            <a:ext cx="1830586" cy="146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4068" name="AutoShape 4"/>
          <p:cNvSpPr>
            <a:spLocks/>
          </p:cNvSpPr>
          <p:nvPr/>
        </p:nvSpPr>
        <p:spPr bwMode="auto">
          <a:xfrm>
            <a:off x="1919883" y="142875"/>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r>
              <a:rPr lang="en-US" sz="1700">
                <a:solidFill>
                  <a:srgbClr val="808080"/>
                </a:solidFill>
                <a:ea typeface="ＭＳ Ｐゴシック" charset="0"/>
                <a:cs typeface="Gill Sans" charset="0"/>
              </a:rPr>
              <a:t>HEAD</a:t>
            </a:r>
          </a:p>
        </p:txBody>
      </p:sp>
      <p:sp>
        <p:nvSpPr>
          <p:cNvPr id="344069" name="Line 5"/>
          <p:cNvSpPr>
            <a:spLocks noChangeShapeType="1"/>
          </p:cNvSpPr>
          <p:nvPr/>
        </p:nvSpPr>
        <p:spPr bwMode="auto">
          <a:xfrm rot="10800000" flipH="1">
            <a:off x="2473523" y="685354"/>
            <a:ext cx="0" cy="24333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44070" name="Rectangle 6"/>
          <p:cNvSpPr>
            <a:spLocks/>
          </p:cNvSpPr>
          <p:nvPr/>
        </p:nvSpPr>
        <p:spPr bwMode="auto">
          <a:xfrm>
            <a:off x="3670102" y="951012"/>
            <a:ext cx="5000625" cy="73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500">
                <a:ea typeface="ＭＳ Ｐゴシック" charset="0"/>
                <a:cs typeface="Gill Sans" charset="0"/>
              </a:rPr>
              <a:t>git checkout master</a:t>
            </a:r>
          </a:p>
        </p:txBody>
      </p:sp>
    </p:spTree>
    <p:extLst>
      <p:ext uri="{BB962C8B-B14F-4D97-AF65-F5344CB8AC3E}">
        <p14:creationId xmlns:p14="http://schemas.microsoft.com/office/powerpoint/2010/main" val="38093360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0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20" y="645170"/>
            <a:ext cx="7724180" cy="569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5090" name="Rectangle 2"/>
          <p:cNvSpPr>
            <a:spLocks/>
          </p:cNvSpPr>
          <p:nvPr/>
        </p:nvSpPr>
        <p:spPr bwMode="auto">
          <a:xfrm>
            <a:off x="5616774" y="3580805"/>
            <a:ext cx="2044898" cy="2598539"/>
          </a:xfrm>
          <a:prstGeom prst="rect">
            <a:avLst/>
          </a:prstGeom>
          <a:solidFill>
            <a:srgbClr val="FFFFFF"/>
          </a:solidFill>
          <a:ln>
            <a:noFill/>
          </a:ln>
        </p:spPr>
        <p:txBody>
          <a:bodyPr lIns="0" tIns="0" rIns="0" bIns="0"/>
          <a:lstStyle/>
          <a:p>
            <a:endParaRPr lang="en-US"/>
          </a:p>
        </p:txBody>
      </p:sp>
      <p:pic>
        <p:nvPicPr>
          <p:cNvPr id="345091" name="Picture 3"/>
          <p:cNvPicPr>
            <a:picLocks noChangeAspect="1" noChangeArrowheads="1"/>
          </p:cNvPicPr>
          <p:nvPr/>
        </p:nvPicPr>
        <p:blipFill>
          <a:blip r:embed="rId3">
            <a:extLst>
              <a:ext uri="{28A0092B-C50C-407E-A947-70E740481C1C}">
                <a14:useLocalDpi xmlns:a14="http://schemas.microsoft.com/office/drawing/2010/main" val="0"/>
              </a:ext>
            </a:extLst>
          </a:blip>
          <a:srcRect l="68826" t="69141" r="7472" b="5127"/>
          <a:stretch>
            <a:fillRect/>
          </a:stretch>
        </p:blipFill>
        <p:spPr bwMode="auto">
          <a:xfrm>
            <a:off x="4116586" y="4580930"/>
            <a:ext cx="1830586" cy="146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5092" name="Rectangle 4"/>
          <p:cNvSpPr>
            <a:spLocks/>
          </p:cNvSpPr>
          <p:nvPr/>
        </p:nvSpPr>
        <p:spPr bwMode="auto">
          <a:xfrm>
            <a:off x="4554141" y="250031"/>
            <a:ext cx="1446609" cy="1678781"/>
          </a:xfrm>
          <a:prstGeom prst="rect">
            <a:avLst/>
          </a:prstGeom>
          <a:solidFill>
            <a:srgbClr val="FFFFFF"/>
          </a:solidFill>
          <a:ln>
            <a:noFill/>
          </a:ln>
        </p:spPr>
        <p:txBody>
          <a:bodyPr lIns="0" tIns="0" rIns="0" bIns="0"/>
          <a:lstStyle/>
          <a:p>
            <a:endParaRPr lang="en-US"/>
          </a:p>
        </p:txBody>
      </p:sp>
      <p:sp>
        <p:nvSpPr>
          <p:cNvPr id="345093" name="Rectangle 5"/>
          <p:cNvSpPr>
            <a:spLocks/>
          </p:cNvSpPr>
          <p:nvPr/>
        </p:nvSpPr>
        <p:spPr bwMode="auto">
          <a:xfrm>
            <a:off x="4313039" y="535781"/>
            <a:ext cx="1446609" cy="1678781"/>
          </a:xfrm>
          <a:prstGeom prst="rect">
            <a:avLst/>
          </a:prstGeom>
          <a:solidFill>
            <a:srgbClr val="FFFFFF"/>
          </a:solidFill>
          <a:ln>
            <a:noFill/>
          </a:ln>
        </p:spPr>
        <p:txBody>
          <a:bodyPr lIns="0" tIns="0" rIns="0" bIns="0"/>
          <a:lstStyle/>
          <a:p>
            <a:endParaRPr lang="en-US"/>
          </a:p>
        </p:txBody>
      </p:sp>
      <p:sp>
        <p:nvSpPr>
          <p:cNvPr id="345094" name="Rectangle 6"/>
          <p:cNvSpPr>
            <a:spLocks/>
          </p:cNvSpPr>
          <p:nvPr/>
        </p:nvSpPr>
        <p:spPr bwMode="auto">
          <a:xfrm>
            <a:off x="1160860" y="678656"/>
            <a:ext cx="4107656" cy="81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5100">
                <a:ea typeface="ＭＳ Ｐゴシック" charset="0"/>
                <a:cs typeface="Gill Sans" charset="0"/>
              </a:rPr>
              <a:t>git commit</a:t>
            </a:r>
          </a:p>
        </p:txBody>
      </p:sp>
      <p:sp>
        <p:nvSpPr>
          <p:cNvPr id="345095" name="AutoShape 7"/>
          <p:cNvSpPr>
            <a:spLocks/>
          </p:cNvSpPr>
          <p:nvPr/>
        </p:nvSpPr>
        <p:spPr bwMode="auto">
          <a:xfrm>
            <a:off x="6545461" y="1919883"/>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r>
              <a:rPr lang="en-US" sz="1700">
                <a:solidFill>
                  <a:srgbClr val="808080"/>
                </a:solidFill>
                <a:ea typeface="ＭＳ Ｐゴシック" charset="0"/>
                <a:cs typeface="Gill Sans" charset="0"/>
              </a:rPr>
              <a:t>HEAD</a:t>
            </a:r>
          </a:p>
        </p:txBody>
      </p:sp>
      <p:sp>
        <p:nvSpPr>
          <p:cNvPr id="345096" name="Line 8"/>
          <p:cNvSpPr>
            <a:spLocks noChangeShapeType="1"/>
          </p:cNvSpPr>
          <p:nvPr/>
        </p:nvSpPr>
        <p:spPr bwMode="auto">
          <a:xfrm flipH="1">
            <a:off x="7110264" y="1612925"/>
            <a:ext cx="0" cy="286866"/>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3663020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1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20" y="645170"/>
            <a:ext cx="7724180" cy="569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6114" name="Rectangle 2"/>
          <p:cNvSpPr>
            <a:spLocks/>
          </p:cNvSpPr>
          <p:nvPr/>
        </p:nvSpPr>
        <p:spPr bwMode="auto">
          <a:xfrm>
            <a:off x="5616774" y="3580805"/>
            <a:ext cx="2044898" cy="2598539"/>
          </a:xfrm>
          <a:prstGeom prst="rect">
            <a:avLst/>
          </a:prstGeom>
          <a:solidFill>
            <a:srgbClr val="FFFFFF"/>
          </a:solidFill>
          <a:ln>
            <a:noFill/>
          </a:ln>
        </p:spPr>
        <p:txBody>
          <a:bodyPr lIns="0" tIns="0" rIns="0" bIns="0"/>
          <a:lstStyle/>
          <a:p>
            <a:endParaRPr lang="en-US"/>
          </a:p>
        </p:txBody>
      </p:sp>
      <p:pic>
        <p:nvPicPr>
          <p:cNvPr id="346115" name="Picture 3"/>
          <p:cNvPicPr>
            <a:picLocks noChangeAspect="1" noChangeArrowheads="1"/>
          </p:cNvPicPr>
          <p:nvPr/>
        </p:nvPicPr>
        <p:blipFill>
          <a:blip r:embed="rId3">
            <a:extLst>
              <a:ext uri="{28A0092B-C50C-407E-A947-70E740481C1C}">
                <a14:useLocalDpi xmlns:a14="http://schemas.microsoft.com/office/drawing/2010/main" val="0"/>
              </a:ext>
            </a:extLst>
          </a:blip>
          <a:srcRect l="68826" t="69141" r="7472" b="5127"/>
          <a:stretch>
            <a:fillRect/>
          </a:stretch>
        </p:blipFill>
        <p:spPr bwMode="auto">
          <a:xfrm>
            <a:off x="4116586" y="4580930"/>
            <a:ext cx="1830586" cy="146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6116" name="Rectangle 4"/>
          <p:cNvSpPr>
            <a:spLocks/>
          </p:cNvSpPr>
          <p:nvPr/>
        </p:nvSpPr>
        <p:spPr bwMode="auto">
          <a:xfrm>
            <a:off x="303610" y="884039"/>
            <a:ext cx="4107656"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git tag -a </a:t>
            </a:r>
            <a:r>
              <a:rPr lang="ja-JP" altLang="en-US">
                <a:solidFill>
                  <a:schemeClr val="tx1"/>
                </a:solidFill>
                <a:latin typeface="Arial"/>
                <a:ea typeface="ＭＳ Ｐゴシック" charset="0"/>
                <a:cs typeface="Gill Sans" charset="0"/>
              </a:rPr>
              <a:t>‘</a:t>
            </a:r>
            <a:r>
              <a:rPr lang="en-US">
                <a:solidFill>
                  <a:schemeClr val="tx1"/>
                </a:solidFill>
                <a:ea typeface="ＭＳ Ｐゴシック" charset="0"/>
                <a:cs typeface="Gill Sans" charset="0"/>
              </a:rPr>
              <a:t>v1.1</a:t>
            </a:r>
            <a:r>
              <a:rPr lang="ja-JP" altLang="en-US">
                <a:solidFill>
                  <a:schemeClr val="tx1"/>
                </a:solidFill>
                <a:latin typeface="Arial"/>
                <a:ea typeface="ＭＳ Ｐゴシック" charset="0"/>
                <a:cs typeface="Gill Sans" charset="0"/>
              </a:rPr>
              <a:t>’</a:t>
            </a:r>
            <a:endParaRPr lang="en-US">
              <a:solidFill>
                <a:schemeClr val="tx1"/>
              </a:solidFill>
              <a:ea typeface="ＭＳ Ｐゴシック" charset="0"/>
              <a:cs typeface="Gill Sans" charset="0"/>
            </a:endParaRPr>
          </a:p>
        </p:txBody>
      </p:sp>
      <p:sp>
        <p:nvSpPr>
          <p:cNvPr id="346117" name="AutoShape 5"/>
          <p:cNvSpPr>
            <a:spLocks/>
          </p:cNvSpPr>
          <p:nvPr/>
        </p:nvSpPr>
        <p:spPr bwMode="auto">
          <a:xfrm>
            <a:off x="6545461" y="1919883"/>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r>
              <a:rPr lang="en-US" sz="1700">
                <a:solidFill>
                  <a:srgbClr val="808080"/>
                </a:solidFill>
                <a:ea typeface="ＭＳ Ｐゴシック" charset="0"/>
                <a:cs typeface="Gill Sans" charset="0"/>
              </a:rPr>
              <a:t>HEAD</a:t>
            </a:r>
          </a:p>
        </p:txBody>
      </p:sp>
      <p:sp>
        <p:nvSpPr>
          <p:cNvPr id="346118" name="Line 6"/>
          <p:cNvSpPr>
            <a:spLocks noChangeShapeType="1"/>
          </p:cNvSpPr>
          <p:nvPr/>
        </p:nvSpPr>
        <p:spPr bwMode="auto">
          <a:xfrm flipH="1">
            <a:off x="7110264" y="1612925"/>
            <a:ext cx="0" cy="286866"/>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0733456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1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20" y="645170"/>
            <a:ext cx="7724180" cy="569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7138" name="Rectangle 2"/>
          <p:cNvSpPr>
            <a:spLocks/>
          </p:cNvSpPr>
          <p:nvPr/>
        </p:nvSpPr>
        <p:spPr bwMode="auto">
          <a:xfrm>
            <a:off x="160735" y="5397996"/>
            <a:ext cx="4107656" cy="94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git checkout experiment</a:t>
            </a:r>
          </a:p>
          <a:p>
            <a:r>
              <a:rPr lang="en-US">
                <a:solidFill>
                  <a:schemeClr val="tx1"/>
                </a:solidFill>
                <a:ea typeface="ＭＳ Ｐゴシック" charset="0"/>
                <a:cs typeface="Gill Sans" charset="0"/>
              </a:rPr>
              <a:t>git commit</a:t>
            </a:r>
          </a:p>
        </p:txBody>
      </p:sp>
      <p:sp>
        <p:nvSpPr>
          <p:cNvPr id="347139" name="AutoShape 3"/>
          <p:cNvSpPr>
            <a:spLocks/>
          </p:cNvSpPr>
          <p:nvPr/>
        </p:nvSpPr>
        <p:spPr bwMode="auto">
          <a:xfrm>
            <a:off x="6000750" y="6223992"/>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r>
              <a:rPr lang="en-US" sz="1700">
                <a:solidFill>
                  <a:srgbClr val="808080"/>
                </a:solidFill>
                <a:ea typeface="ＭＳ Ｐゴシック" charset="0"/>
                <a:cs typeface="Gill Sans" charset="0"/>
              </a:rPr>
              <a:t>HEAD</a:t>
            </a:r>
          </a:p>
        </p:txBody>
      </p:sp>
      <p:sp>
        <p:nvSpPr>
          <p:cNvPr id="347140" name="Line 4"/>
          <p:cNvSpPr>
            <a:spLocks noChangeShapeType="1"/>
          </p:cNvSpPr>
          <p:nvPr/>
        </p:nvSpPr>
        <p:spPr bwMode="auto">
          <a:xfrm flipH="1">
            <a:off x="6556623" y="5988472"/>
            <a:ext cx="0" cy="214313"/>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397577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9" y="792510"/>
            <a:ext cx="8501063" cy="526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48162" name="Rectangle 2"/>
          <p:cNvSpPr>
            <a:spLocks/>
          </p:cNvSpPr>
          <p:nvPr/>
        </p:nvSpPr>
        <p:spPr bwMode="auto">
          <a:xfrm>
            <a:off x="160735" y="5397996"/>
            <a:ext cx="4107656" cy="94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git checkout master</a:t>
            </a:r>
          </a:p>
          <a:p>
            <a:r>
              <a:rPr lang="en-US">
                <a:solidFill>
                  <a:schemeClr val="tx1"/>
                </a:solidFill>
                <a:ea typeface="ＭＳ Ｐゴシック" charset="0"/>
                <a:cs typeface="Gill Sans" charset="0"/>
              </a:rPr>
              <a:t>git merge experiment</a:t>
            </a:r>
          </a:p>
        </p:txBody>
      </p:sp>
      <p:sp>
        <p:nvSpPr>
          <p:cNvPr id="348163" name="AutoShape 3"/>
          <p:cNvSpPr>
            <a:spLocks/>
          </p:cNvSpPr>
          <p:nvPr/>
        </p:nvSpPr>
        <p:spPr bwMode="auto">
          <a:xfrm>
            <a:off x="7429500" y="71438"/>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r>
              <a:rPr lang="en-US" sz="1700">
                <a:solidFill>
                  <a:srgbClr val="808080"/>
                </a:solidFill>
                <a:ea typeface="ＭＳ Ｐゴシック" charset="0"/>
                <a:cs typeface="Gill Sans" charset="0"/>
              </a:rPr>
              <a:t>HEAD</a:t>
            </a:r>
          </a:p>
        </p:txBody>
      </p:sp>
      <p:sp>
        <p:nvSpPr>
          <p:cNvPr id="348164" name="Line 4"/>
          <p:cNvSpPr>
            <a:spLocks noChangeShapeType="1"/>
          </p:cNvSpPr>
          <p:nvPr/>
        </p:nvSpPr>
        <p:spPr bwMode="auto">
          <a:xfrm rot="10800000" flipH="1">
            <a:off x="7983141" y="613916"/>
            <a:ext cx="0" cy="24333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2126451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a:xfrm>
            <a:off x="2204834"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14 directories, 20 files</a:t>
            </a:r>
          </a:p>
        </p:txBody>
      </p:sp>
      <p:sp>
        <p:nvSpPr>
          <p:cNvPr id="4" name="TextBox 3"/>
          <p:cNvSpPr txBox="1"/>
          <p:nvPr/>
        </p:nvSpPr>
        <p:spPr>
          <a:xfrm>
            <a:off x="125734" y="939333"/>
            <a:ext cx="1911156" cy="1754327"/>
          </a:xfrm>
          <a:prstGeom prst="rect">
            <a:avLst/>
          </a:prstGeom>
          <a:noFill/>
        </p:spPr>
        <p:txBody>
          <a:bodyPr wrap="square" rtlCol="0">
            <a:spAutoFit/>
          </a:bodyPr>
          <a:lstStyle/>
          <a:p>
            <a:r>
              <a:rPr lang="en-US" dirty="0" smtClean="0"/>
              <a:t>$&gt; touch README</a:t>
            </a:r>
          </a:p>
          <a:p>
            <a:r>
              <a:rPr lang="en-US" dirty="0" smtClean="0"/>
              <a:t>$&gt; git add .</a:t>
            </a:r>
          </a:p>
          <a:p>
            <a:r>
              <a:rPr lang="en-US" dirty="0" smtClean="0"/>
              <a:t>$&gt; git commit –m “initial commit”</a:t>
            </a:r>
          </a:p>
          <a:p>
            <a:endParaRPr lang="en-US" dirty="0" smtClean="0"/>
          </a:p>
          <a:p>
            <a:r>
              <a:rPr lang="en-US" dirty="0" smtClean="0"/>
              <a:t>$&gt; tree –a .git</a:t>
            </a:r>
          </a:p>
        </p:txBody>
      </p:sp>
    </p:spTree>
    <p:extLst>
      <p:ext uri="{BB962C8B-B14F-4D97-AF65-F5344CB8AC3E}">
        <p14:creationId xmlns:p14="http://schemas.microsoft.com/office/powerpoint/2010/main" val="110874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Conflicts</a:t>
            </a:r>
            <a:endParaRPr lang="en-US" dirty="0"/>
          </a:p>
        </p:txBody>
      </p:sp>
      <p:sp>
        <p:nvSpPr>
          <p:cNvPr id="3" name="Content Placeholder 2"/>
          <p:cNvSpPr>
            <a:spLocks noGrp="1"/>
          </p:cNvSpPr>
          <p:nvPr>
            <p:ph idx="1"/>
          </p:nvPr>
        </p:nvSpPr>
        <p:spPr>
          <a:xfrm>
            <a:off x="457200" y="1600200"/>
            <a:ext cx="4949371" cy="4525963"/>
          </a:xfrm>
          <a:ln>
            <a:solidFill>
              <a:srgbClr val="000000"/>
            </a:solidFill>
          </a:ln>
        </p:spPr>
        <p:txBody>
          <a:bodyPr/>
          <a:lstStyle/>
          <a:p>
            <a:pPr marL="0" indent="0">
              <a:buNone/>
            </a:pPr>
            <a:r>
              <a:rPr lang="en-US" dirty="0" smtClean="0"/>
              <a:t>&lt;&lt;&lt;&lt;&lt;&lt;&lt; </a:t>
            </a:r>
            <a:r>
              <a:rPr lang="en-US" dirty="0" err="1" smtClean="0"/>
              <a:t>targetbranchSHA</a:t>
            </a:r>
            <a:endParaRPr lang="en-US" dirty="0" smtClean="0"/>
          </a:p>
          <a:p>
            <a:pPr marL="0" indent="0">
              <a:buNone/>
            </a:pPr>
            <a:r>
              <a:rPr lang="en-US" dirty="0" smtClean="0"/>
              <a:t>target branch changes</a:t>
            </a:r>
          </a:p>
          <a:p>
            <a:pPr marL="0" indent="0">
              <a:buNone/>
            </a:pPr>
            <a:r>
              <a:rPr lang="en-US" dirty="0" smtClean="0"/>
              <a:t>foo foo foo</a:t>
            </a:r>
          </a:p>
          <a:p>
            <a:pPr marL="0" indent="0">
              <a:buNone/>
            </a:pPr>
            <a:r>
              <a:rPr lang="en-US" dirty="0" smtClean="0"/>
              <a:t>=======</a:t>
            </a:r>
          </a:p>
          <a:p>
            <a:pPr marL="0" indent="0">
              <a:buNone/>
            </a:pPr>
            <a:r>
              <a:rPr lang="en-US" dirty="0" smtClean="0"/>
              <a:t>source branch changes</a:t>
            </a:r>
          </a:p>
          <a:p>
            <a:pPr marL="0" indent="0">
              <a:buNone/>
            </a:pPr>
            <a:r>
              <a:rPr lang="en-US" dirty="0" smtClean="0"/>
              <a:t>bar bar bar</a:t>
            </a:r>
          </a:p>
          <a:p>
            <a:pPr marL="0" indent="0">
              <a:buNone/>
            </a:pPr>
            <a:r>
              <a:rPr lang="en-US" dirty="0" smtClean="0"/>
              <a:t>&gt;&gt;&gt;&gt;&gt;&gt;&gt; </a:t>
            </a:r>
            <a:r>
              <a:rPr lang="en-US" dirty="0" err="1" smtClean="0"/>
              <a:t>sourcebranchSHA</a:t>
            </a:r>
            <a:endParaRPr lang="en-US" dirty="0" smtClean="0"/>
          </a:p>
        </p:txBody>
      </p:sp>
    </p:spTree>
    <p:extLst>
      <p:ext uri="{BB962C8B-B14F-4D97-AF65-F5344CB8AC3E}">
        <p14:creationId xmlns:p14="http://schemas.microsoft.com/office/powerpoint/2010/main" val="21439514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Conflicts</a:t>
            </a:r>
            <a:endParaRPr lang="en-US" dirty="0"/>
          </a:p>
        </p:txBody>
      </p:sp>
      <p:sp>
        <p:nvSpPr>
          <p:cNvPr id="3" name="Content Placeholder 2"/>
          <p:cNvSpPr>
            <a:spLocks noGrp="1"/>
          </p:cNvSpPr>
          <p:nvPr>
            <p:ph idx="1"/>
          </p:nvPr>
        </p:nvSpPr>
        <p:spPr>
          <a:xfrm>
            <a:off x="457200" y="1600200"/>
            <a:ext cx="4949371" cy="4525963"/>
          </a:xfrm>
          <a:ln>
            <a:solidFill>
              <a:srgbClr val="000000"/>
            </a:solidFill>
          </a:ln>
        </p:spPr>
        <p:txBody>
          <a:bodyPr/>
          <a:lstStyle/>
          <a:p>
            <a:pPr marL="0" indent="0">
              <a:buNone/>
            </a:pPr>
            <a:r>
              <a:rPr lang="en-US" strike="sngStrike" dirty="0" smtClean="0"/>
              <a:t>&lt;&lt;&lt;&lt;&lt;&lt;&lt; </a:t>
            </a:r>
            <a:r>
              <a:rPr lang="en-US" strike="sngStrike" dirty="0" err="1" smtClean="0"/>
              <a:t>targetbranchSHA</a:t>
            </a:r>
            <a:endParaRPr lang="en-US" strike="sngStrike" dirty="0" smtClean="0"/>
          </a:p>
          <a:p>
            <a:pPr marL="0" indent="0">
              <a:buNone/>
            </a:pPr>
            <a:r>
              <a:rPr lang="en-US" strike="sngStrike" dirty="0" smtClean="0"/>
              <a:t>target branch changes</a:t>
            </a:r>
          </a:p>
          <a:p>
            <a:pPr marL="0" indent="0">
              <a:buNone/>
            </a:pPr>
            <a:r>
              <a:rPr lang="en-US" dirty="0" smtClean="0"/>
              <a:t>foo foo foo</a:t>
            </a:r>
          </a:p>
          <a:p>
            <a:pPr marL="0" indent="0">
              <a:buNone/>
            </a:pPr>
            <a:r>
              <a:rPr lang="en-US" strike="sngStrike" dirty="0" smtClean="0"/>
              <a:t>=======</a:t>
            </a:r>
          </a:p>
          <a:p>
            <a:pPr marL="0" indent="0">
              <a:buNone/>
            </a:pPr>
            <a:r>
              <a:rPr lang="en-US" strike="sngStrike" dirty="0" smtClean="0"/>
              <a:t>source branch changes</a:t>
            </a:r>
          </a:p>
          <a:p>
            <a:pPr marL="0" indent="0">
              <a:buNone/>
            </a:pPr>
            <a:r>
              <a:rPr lang="en-US" dirty="0" smtClean="0"/>
              <a:t>bar bar bar</a:t>
            </a:r>
          </a:p>
          <a:p>
            <a:pPr marL="0" indent="0">
              <a:buNone/>
            </a:pPr>
            <a:r>
              <a:rPr lang="en-US" strike="sngStrike" dirty="0" smtClean="0"/>
              <a:t>&gt;&gt;&gt;&gt;&gt;&gt;&gt; </a:t>
            </a:r>
            <a:r>
              <a:rPr lang="en-US" strike="sngStrike" dirty="0" err="1" smtClean="0"/>
              <a:t>sourcebranchSHA</a:t>
            </a:r>
            <a:endParaRPr lang="en-US" strike="sngStrike" dirty="0" smtClean="0"/>
          </a:p>
        </p:txBody>
      </p:sp>
    </p:spTree>
    <p:extLst>
      <p:ext uri="{BB962C8B-B14F-4D97-AF65-F5344CB8AC3E}">
        <p14:creationId xmlns:p14="http://schemas.microsoft.com/office/powerpoint/2010/main" val="5605006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Conflicts</a:t>
            </a:r>
            <a:endParaRPr lang="en-US" dirty="0"/>
          </a:p>
        </p:txBody>
      </p:sp>
      <p:sp>
        <p:nvSpPr>
          <p:cNvPr id="3" name="Content Placeholder 2"/>
          <p:cNvSpPr>
            <a:spLocks noGrp="1"/>
          </p:cNvSpPr>
          <p:nvPr>
            <p:ph idx="1"/>
          </p:nvPr>
        </p:nvSpPr>
        <p:spPr>
          <a:xfrm>
            <a:off x="457200" y="1600200"/>
            <a:ext cx="4949371" cy="4525963"/>
          </a:xfrm>
          <a:ln>
            <a:solidFill>
              <a:srgbClr val="000000"/>
            </a:solidFill>
          </a:ln>
        </p:spPr>
        <p:txBody>
          <a:bodyPr/>
          <a:lstStyle/>
          <a:p>
            <a:pPr marL="0" indent="0">
              <a:buNone/>
            </a:pPr>
            <a:r>
              <a:rPr lang="en-US" dirty="0" smtClean="0"/>
              <a:t>foo foo foo</a:t>
            </a:r>
          </a:p>
          <a:p>
            <a:pPr marL="0" indent="0">
              <a:buNone/>
            </a:pPr>
            <a:r>
              <a:rPr lang="en-US" dirty="0" smtClean="0"/>
              <a:t>bar bar bar</a:t>
            </a:r>
          </a:p>
        </p:txBody>
      </p:sp>
      <p:sp>
        <p:nvSpPr>
          <p:cNvPr id="4" name="TextBox 3"/>
          <p:cNvSpPr txBox="1"/>
          <p:nvPr/>
        </p:nvSpPr>
        <p:spPr>
          <a:xfrm>
            <a:off x="6192762" y="2346476"/>
            <a:ext cx="2458839" cy="646331"/>
          </a:xfrm>
          <a:prstGeom prst="rect">
            <a:avLst/>
          </a:prstGeom>
          <a:noFill/>
        </p:spPr>
        <p:txBody>
          <a:bodyPr wrap="none" rtlCol="0">
            <a:spAutoFit/>
          </a:bodyPr>
          <a:lstStyle/>
          <a:p>
            <a:r>
              <a:rPr lang="en-US" dirty="0" smtClean="0"/>
              <a:t>$&gt; git add </a:t>
            </a:r>
            <a:r>
              <a:rPr lang="en-US" dirty="0" err="1" smtClean="0"/>
              <a:t>whatever_file</a:t>
            </a:r>
            <a:endParaRPr lang="en-US" dirty="0" smtClean="0"/>
          </a:p>
          <a:p>
            <a:r>
              <a:rPr lang="en-US" dirty="0" smtClean="0"/>
              <a:t>$&gt; git commit</a:t>
            </a:r>
            <a:endParaRPr lang="en-US" dirty="0"/>
          </a:p>
        </p:txBody>
      </p:sp>
    </p:spTree>
    <p:extLst>
      <p:ext uri="{BB962C8B-B14F-4D97-AF65-F5344CB8AC3E}">
        <p14:creationId xmlns:p14="http://schemas.microsoft.com/office/powerpoint/2010/main" val="39117885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 Workflows</a:t>
            </a:r>
            <a:endParaRPr lang="en-US" dirty="0"/>
          </a:p>
        </p:txBody>
      </p:sp>
      <p:sp>
        <p:nvSpPr>
          <p:cNvPr id="3" name="Content Placeholder 2"/>
          <p:cNvSpPr>
            <a:spLocks noGrp="1"/>
          </p:cNvSpPr>
          <p:nvPr>
            <p:ph idx="1"/>
          </p:nvPr>
        </p:nvSpPr>
        <p:spPr/>
        <p:txBody>
          <a:bodyPr>
            <a:normAutofit/>
          </a:bodyPr>
          <a:lstStyle/>
          <a:p>
            <a:r>
              <a:rPr lang="en-US" strike="sngStrike" dirty="0" smtClean="0"/>
              <a:t>git branch</a:t>
            </a:r>
          </a:p>
          <a:p>
            <a:r>
              <a:rPr lang="en-US" strike="sngStrike" dirty="0" smtClean="0"/>
              <a:t>git checkout</a:t>
            </a:r>
          </a:p>
          <a:p>
            <a:r>
              <a:rPr lang="en-US" strike="sngStrike" dirty="0" smtClean="0"/>
              <a:t>git merge</a:t>
            </a:r>
          </a:p>
          <a:p>
            <a:r>
              <a:rPr lang="en-US" dirty="0" smtClean="0"/>
              <a:t>git rebase</a:t>
            </a:r>
          </a:p>
        </p:txBody>
      </p:sp>
    </p:spTree>
    <p:extLst>
      <p:ext uri="{BB962C8B-B14F-4D97-AF65-F5344CB8AC3E}">
        <p14:creationId xmlns:p14="http://schemas.microsoft.com/office/powerpoint/2010/main" val="11668987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1" name="Rectangle 1"/>
          <p:cNvSpPr>
            <a:spLocks noGrp="1" noChangeArrowheads="1"/>
          </p:cNvSpPr>
          <p:nvPr>
            <p:ph type="title"/>
          </p:nvPr>
        </p:nvSpPr>
        <p:spPr>
          <a:ln/>
        </p:spPr>
        <p:txBody>
          <a:bodyPr/>
          <a:lstStyle/>
          <a:p>
            <a:r>
              <a:rPr lang="en-US" dirty="0" smtClean="0"/>
              <a:t>Rebasing</a:t>
            </a:r>
            <a:endParaRPr lang="en-US" dirty="0"/>
          </a:p>
        </p:txBody>
      </p:sp>
    </p:spTree>
    <p:extLst>
      <p:ext uri="{BB962C8B-B14F-4D97-AF65-F5344CB8AC3E}">
        <p14:creationId xmlns:p14="http://schemas.microsoft.com/office/powerpoint/2010/main" val="17467493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38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1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Rectangle 4"/>
          <p:cNvSpPr/>
          <p:nvPr/>
        </p:nvSpPr>
        <p:spPr>
          <a:xfrm>
            <a:off x="3833948" y="2926805"/>
            <a:ext cx="822960" cy="210312"/>
          </a:xfrm>
          <a:prstGeom prst="rect">
            <a:avLst/>
          </a:prstGeom>
          <a:solidFill>
            <a:schemeClr val="bg1"/>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p:cNvSpPr txBox="1"/>
          <p:nvPr/>
        </p:nvSpPr>
        <p:spPr>
          <a:xfrm>
            <a:off x="3846043" y="2465567"/>
            <a:ext cx="1390952" cy="922475"/>
          </a:xfrm>
          <a:prstGeom prst="rect">
            <a:avLst/>
          </a:prstGeom>
          <a:solidFill>
            <a:srgbClr val="FFFFFF"/>
          </a:solidFill>
          <a:ln>
            <a:solidFill>
              <a:schemeClr val="bg1"/>
            </a:solidFill>
          </a:ln>
        </p:spPr>
        <p:txBody>
          <a:bodyPr wrap="square" rtlCol="0">
            <a:spAutoFit/>
          </a:bodyPr>
          <a:lstStyle/>
          <a:p>
            <a:endParaRPr lang="en-US" dirty="0"/>
          </a:p>
        </p:txBody>
      </p:sp>
    </p:spTree>
    <p:extLst>
      <p:ext uri="{BB962C8B-B14F-4D97-AF65-F5344CB8AC3E}">
        <p14:creationId xmlns:p14="http://schemas.microsoft.com/office/powerpoint/2010/main" val="19881890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4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1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 name="Rectangle 2"/>
          <p:cNvSpPr/>
          <p:nvPr/>
        </p:nvSpPr>
        <p:spPr>
          <a:xfrm>
            <a:off x="3833948" y="2926805"/>
            <a:ext cx="822960" cy="210312"/>
          </a:xfrm>
          <a:prstGeom prst="rect">
            <a:avLst/>
          </a:prstGeom>
          <a:solidFill>
            <a:schemeClr val="bg1"/>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3846043" y="2465567"/>
            <a:ext cx="1390952" cy="922475"/>
          </a:xfrm>
          <a:prstGeom prst="rect">
            <a:avLst/>
          </a:prstGeom>
          <a:solidFill>
            <a:srgbClr val="FFFFFF"/>
          </a:solidFill>
          <a:ln>
            <a:solidFill>
              <a:schemeClr val="bg1"/>
            </a:solidFill>
          </a:ln>
        </p:spPr>
        <p:txBody>
          <a:bodyPr wrap="square" rtlCol="0">
            <a:spAutoFit/>
          </a:bodyPr>
          <a:lstStyle/>
          <a:p>
            <a:endParaRPr lang="en-US" dirty="0"/>
          </a:p>
        </p:txBody>
      </p:sp>
      <p:sp>
        <p:nvSpPr>
          <p:cNvPr id="2" name="TextBox 1"/>
          <p:cNvSpPr txBox="1"/>
          <p:nvPr/>
        </p:nvSpPr>
        <p:spPr>
          <a:xfrm>
            <a:off x="330399" y="6343525"/>
            <a:ext cx="2539540" cy="369332"/>
          </a:xfrm>
          <a:prstGeom prst="rect">
            <a:avLst/>
          </a:prstGeom>
          <a:noFill/>
          <a:ln>
            <a:solidFill>
              <a:schemeClr val="tx1"/>
            </a:solidFill>
          </a:ln>
        </p:spPr>
        <p:txBody>
          <a:bodyPr wrap="none" rtlCol="0">
            <a:spAutoFit/>
          </a:bodyPr>
          <a:lstStyle/>
          <a:p>
            <a:r>
              <a:rPr lang="en-US" dirty="0" smtClean="0">
                <a:latin typeface="Monaco"/>
                <a:cs typeface="Monaco"/>
              </a:rPr>
              <a:t>$&gt; git merge jess</a:t>
            </a:r>
            <a:endParaRPr lang="en-US" dirty="0">
              <a:latin typeface="Monaco"/>
              <a:cs typeface="Monaco"/>
            </a:endParaRPr>
          </a:p>
        </p:txBody>
      </p:sp>
    </p:spTree>
    <p:extLst>
      <p:ext uri="{BB962C8B-B14F-4D97-AF65-F5344CB8AC3E}">
        <p14:creationId xmlns:p14="http://schemas.microsoft.com/office/powerpoint/2010/main" val="33979830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1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 name="Rectangle 2"/>
          <p:cNvSpPr/>
          <p:nvPr/>
        </p:nvSpPr>
        <p:spPr>
          <a:xfrm>
            <a:off x="8154411" y="3218470"/>
            <a:ext cx="822960" cy="210312"/>
          </a:xfrm>
          <a:prstGeom prst="rect">
            <a:avLst/>
          </a:prstGeom>
          <a:solidFill>
            <a:schemeClr val="bg1"/>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8166506" y="2757232"/>
            <a:ext cx="1390952" cy="922475"/>
          </a:xfrm>
          <a:prstGeom prst="rect">
            <a:avLst/>
          </a:prstGeom>
          <a:solidFill>
            <a:srgbClr val="FFFFFF"/>
          </a:solidFill>
          <a:ln>
            <a:solidFill>
              <a:schemeClr val="bg1"/>
            </a:solidFill>
          </a:ln>
        </p:spPr>
        <p:txBody>
          <a:bodyPr wrap="square" rtlCol="0">
            <a:spAutoFit/>
          </a:bodyPr>
          <a:lstStyle/>
          <a:p>
            <a:endParaRPr lang="en-US" dirty="0"/>
          </a:p>
        </p:txBody>
      </p:sp>
      <p:sp>
        <p:nvSpPr>
          <p:cNvPr id="5" name="Rectangle 4"/>
          <p:cNvSpPr/>
          <p:nvPr/>
        </p:nvSpPr>
        <p:spPr>
          <a:xfrm>
            <a:off x="3833948" y="3218712"/>
            <a:ext cx="532433" cy="210070"/>
          </a:xfrm>
          <a:prstGeom prst="rect">
            <a:avLst/>
          </a:prstGeom>
          <a:solidFill>
            <a:srgbClr val="E2E4E0"/>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p:cNvSpPr txBox="1"/>
          <p:nvPr/>
        </p:nvSpPr>
        <p:spPr>
          <a:xfrm>
            <a:off x="3846043" y="2855373"/>
            <a:ext cx="653386" cy="922475"/>
          </a:xfrm>
          <a:prstGeom prst="rect">
            <a:avLst/>
          </a:prstGeom>
          <a:solidFill>
            <a:srgbClr val="E2E4E0"/>
          </a:solidFill>
          <a:ln>
            <a:noFill/>
          </a:ln>
        </p:spPr>
        <p:txBody>
          <a:bodyPr wrap="square" rtlCol="0">
            <a:spAutoFit/>
          </a:bodyPr>
          <a:lstStyle/>
          <a:p>
            <a:endParaRPr lang="en-US" dirty="0"/>
          </a:p>
        </p:txBody>
      </p:sp>
    </p:spTree>
    <p:extLst>
      <p:ext uri="{BB962C8B-B14F-4D97-AF65-F5344CB8AC3E}">
        <p14:creationId xmlns:p14="http://schemas.microsoft.com/office/powerpoint/2010/main" val="896353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4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99" y="321469"/>
            <a:ext cx="8483203" cy="621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 name="Rectangle 2"/>
          <p:cNvSpPr/>
          <p:nvPr/>
        </p:nvSpPr>
        <p:spPr>
          <a:xfrm>
            <a:off x="8151947" y="3229187"/>
            <a:ext cx="822960" cy="210312"/>
          </a:xfrm>
          <a:prstGeom prst="rect">
            <a:avLst/>
          </a:prstGeom>
          <a:solidFill>
            <a:schemeClr val="bg1"/>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8164042" y="2767949"/>
            <a:ext cx="1390952" cy="922475"/>
          </a:xfrm>
          <a:prstGeom prst="rect">
            <a:avLst/>
          </a:prstGeom>
          <a:solidFill>
            <a:srgbClr val="FFFFFF"/>
          </a:solidFill>
          <a:ln>
            <a:solidFill>
              <a:schemeClr val="bg1"/>
            </a:solidFill>
          </a:ln>
        </p:spPr>
        <p:txBody>
          <a:bodyPr wrap="square" rtlCol="0">
            <a:spAutoFit/>
          </a:bodyPr>
          <a:lstStyle/>
          <a:p>
            <a:endParaRPr lang="en-US" dirty="0"/>
          </a:p>
        </p:txBody>
      </p:sp>
      <p:sp>
        <p:nvSpPr>
          <p:cNvPr id="5" name="Rectangle 4"/>
          <p:cNvSpPr/>
          <p:nvPr/>
        </p:nvSpPr>
        <p:spPr>
          <a:xfrm>
            <a:off x="3833948" y="3218712"/>
            <a:ext cx="532433" cy="210070"/>
          </a:xfrm>
          <a:prstGeom prst="rect">
            <a:avLst/>
          </a:prstGeom>
          <a:solidFill>
            <a:srgbClr val="E2E4E0"/>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p:cNvSpPr txBox="1"/>
          <p:nvPr/>
        </p:nvSpPr>
        <p:spPr>
          <a:xfrm>
            <a:off x="3846043" y="2855373"/>
            <a:ext cx="653386" cy="922475"/>
          </a:xfrm>
          <a:prstGeom prst="rect">
            <a:avLst/>
          </a:prstGeom>
          <a:solidFill>
            <a:srgbClr val="E2E4E0"/>
          </a:solidFill>
          <a:ln>
            <a:noFill/>
          </a:ln>
        </p:spPr>
        <p:txBody>
          <a:bodyPr wrap="square" rtlCol="0">
            <a:spAutoFit/>
          </a:bodyPr>
          <a:lstStyle/>
          <a:p>
            <a:endParaRPr lang="en-US" dirty="0"/>
          </a:p>
        </p:txBody>
      </p:sp>
    </p:spTree>
    <p:extLst>
      <p:ext uri="{BB962C8B-B14F-4D97-AF65-F5344CB8AC3E}">
        <p14:creationId xmlns:p14="http://schemas.microsoft.com/office/powerpoint/2010/main" val="30535891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4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1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04482" name="Line 2"/>
          <p:cNvSpPr>
            <a:spLocks noChangeShapeType="1"/>
          </p:cNvSpPr>
          <p:nvPr/>
        </p:nvSpPr>
        <p:spPr bwMode="auto">
          <a:xfrm rot="10800000" flipH="1">
            <a:off x="4929187" y="4592092"/>
            <a:ext cx="3071813" cy="12279"/>
          </a:xfrm>
          <a:prstGeom prst="line">
            <a:avLst/>
          </a:prstGeom>
          <a:noFill/>
          <a:ln w="1143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 name="Rectangle 3"/>
          <p:cNvSpPr/>
          <p:nvPr/>
        </p:nvSpPr>
        <p:spPr>
          <a:xfrm>
            <a:off x="8151950" y="3217092"/>
            <a:ext cx="822960" cy="210312"/>
          </a:xfrm>
          <a:prstGeom prst="rect">
            <a:avLst/>
          </a:prstGeom>
          <a:solidFill>
            <a:schemeClr val="bg1"/>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p:cNvSpPr txBox="1"/>
          <p:nvPr/>
        </p:nvSpPr>
        <p:spPr>
          <a:xfrm>
            <a:off x="8164045" y="2755854"/>
            <a:ext cx="1390952" cy="922475"/>
          </a:xfrm>
          <a:prstGeom prst="rect">
            <a:avLst/>
          </a:prstGeom>
          <a:solidFill>
            <a:srgbClr val="FFFFFF"/>
          </a:solidFill>
          <a:ln>
            <a:solidFill>
              <a:schemeClr val="bg1"/>
            </a:solidFill>
          </a:ln>
        </p:spPr>
        <p:txBody>
          <a:bodyPr wrap="square" rtlCol="0">
            <a:spAutoFit/>
          </a:bodyPr>
          <a:lstStyle/>
          <a:p>
            <a:endParaRPr lang="en-US" dirty="0"/>
          </a:p>
        </p:txBody>
      </p:sp>
      <p:sp>
        <p:nvSpPr>
          <p:cNvPr id="6" name="Rectangle 5"/>
          <p:cNvSpPr/>
          <p:nvPr/>
        </p:nvSpPr>
        <p:spPr>
          <a:xfrm>
            <a:off x="3833948" y="3218712"/>
            <a:ext cx="532433" cy="210070"/>
          </a:xfrm>
          <a:prstGeom prst="rect">
            <a:avLst/>
          </a:prstGeom>
          <a:solidFill>
            <a:srgbClr val="E2E4E0"/>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p:cNvSpPr txBox="1"/>
          <p:nvPr/>
        </p:nvSpPr>
        <p:spPr>
          <a:xfrm>
            <a:off x="3846043" y="2855373"/>
            <a:ext cx="653386" cy="922475"/>
          </a:xfrm>
          <a:prstGeom prst="rect">
            <a:avLst/>
          </a:prstGeom>
          <a:solidFill>
            <a:srgbClr val="E2E4E0"/>
          </a:solidFill>
          <a:ln>
            <a:noFill/>
          </a:ln>
        </p:spPr>
        <p:txBody>
          <a:bodyPr wrap="square" rtlCol="0">
            <a:spAutoFit/>
          </a:bodyPr>
          <a:lstStyle/>
          <a:p>
            <a:endParaRPr lang="en-US" dirty="0"/>
          </a:p>
        </p:txBody>
      </p:sp>
    </p:spTree>
    <p:extLst>
      <p:ext uri="{BB962C8B-B14F-4D97-AF65-F5344CB8AC3E}">
        <p14:creationId xmlns:p14="http://schemas.microsoft.com/office/powerpoint/2010/main" val="3602845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a:xfrm>
            <a:off x="2204834"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14 directories, 20 files</a:t>
            </a:r>
          </a:p>
        </p:txBody>
      </p:sp>
      <p:sp>
        <p:nvSpPr>
          <p:cNvPr id="4" name="TextBox 3"/>
          <p:cNvSpPr txBox="1"/>
          <p:nvPr/>
        </p:nvSpPr>
        <p:spPr>
          <a:xfrm>
            <a:off x="125734" y="939333"/>
            <a:ext cx="1911156" cy="1754327"/>
          </a:xfrm>
          <a:prstGeom prst="rect">
            <a:avLst/>
          </a:prstGeom>
          <a:noFill/>
        </p:spPr>
        <p:txBody>
          <a:bodyPr wrap="square" rtlCol="0">
            <a:spAutoFit/>
          </a:bodyPr>
          <a:lstStyle/>
          <a:p>
            <a:r>
              <a:rPr lang="en-US" dirty="0" smtClean="0"/>
              <a:t>$&gt; touch README</a:t>
            </a:r>
          </a:p>
          <a:p>
            <a:r>
              <a:rPr lang="en-US" dirty="0" smtClean="0"/>
              <a:t>$&gt; git add .</a:t>
            </a:r>
          </a:p>
          <a:p>
            <a:r>
              <a:rPr lang="en-US" dirty="0" smtClean="0"/>
              <a:t>$&gt; git commit –m “initial commit”</a:t>
            </a:r>
          </a:p>
          <a:p>
            <a:endParaRPr lang="en-US" dirty="0" smtClean="0"/>
          </a:p>
          <a:p>
            <a:r>
              <a:rPr lang="en-US" dirty="0" smtClean="0"/>
              <a:t>$&gt; tree –a .git</a:t>
            </a:r>
          </a:p>
        </p:txBody>
      </p:sp>
      <p:sp>
        <p:nvSpPr>
          <p:cNvPr id="5" name="Rectangle 2"/>
          <p:cNvSpPr>
            <a:spLocks/>
          </p:cNvSpPr>
          <p:nvPr/>
        </p:nvSpPr>
        <p:spPr bwMode="auto">
          <a:xfrm>
            <a:off x="2618099" y="3483193"/>
            <a:ext cx="4022187" cy="43566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1256634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1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06530" name="AutoShape 2"/>
          <p:cNvSpPr>
            <a:spLocks/>
          </p:cNvSpPr>
          <p:nvPr/>
        </p:nvSpPr>
        <p:spPr bwMode="auto">
          <a:xfrm>
            <a:off x="4884539" y="4330899"/>
            <a:ext cx="508992" cy="392906"/>
          </a:xfrm>
          <a:prstGeom prst="triangle">
            <a:avLst>
              <a:gd name="adj" fmla="val 50000"/>
            </a:avLst>
          </a:prstGeom>
          <a:solidFill>
            <a:srgbClr val="800000"/>
          </a:solidFill>
          <a:ln w="25400" cap="flat">
            <a:solidFill>
              <a:schemeClr val="tx1"/>
            </a:solidFill>
            <a:prstDash val="solid"/>
            <a:miter lim="800000"/>
            <a:headEnd type="none" w="med" len="med"/>
            <a:tailEnd type="none" w="med" len="med"/>
          </a:ln>
        </p:spPr>
        <p:txBody>
          <a:bodyPr lIns="0" tIns="0" rIns="0" bIns="0" anchor="ctr"/>
          <a:lstStyle/>
          <a:p>
            <a:r>
              <a:rPr lang="en-US" sz="1300">
                <a:solidFill>
                  <a:srgbClr val="FFFFFF"/>
                </a:solidFill>
                <a:effectLst>
                  <a:outerShdw blurRad="38100" dist="38100" dir="2700000" algn="tl">
                    <a:srgbClr val="000000"/>
                  </a:outerShdw>
                </a:effectLst>
                <a:latin typeface="Georgia" charset="0"/>
                <a:ea typeface="ＭＳ Ｐゴシック" charset="0"/>
                <a:cs typeface="Georgia" charset="0"/>
                <a:sym typeface="Georgia" charset="0"/>
              </a:rPr>
              <a:t>1</a:t>
            </a:r>
          </a:p>
        </p:txBody>
      </p:sp>
      <p:sp>
        <p:nvSpPr>
          <p:cNvPr id="406531" name="AutoShape 3"/>
          <p:cNvSpPr>
            <a:spLocks/>
          </p:cNvSpPr>
          <p:nvPr/>
        </p:nvSpPr>
        <p:spPr bwMode="auto">
          <a:xfrm>
            <a:off x="4884539" y="3527227"/>
            <a:ext cx="508992" cy="392906"/>
          </a:xfrm>
          <a:prstGeom prst="triangle">
            <a:avLst>
              <a:gd name="adj" fmla="val 50000"/>
            </a:avLst>
          </a:prstGeom>
          <a:solidFill>
            <a:srgbClr val="800000"/>
          </a:solidFill>
          <a:ln w="25400" cap="flat">
            <a:solidFill>
              <a:schemeClr val="tx1"/>
            </a:solidFill>
            <a:prstDash val="solid"/>
            <a:miter lim="800000"/>
            <a:headEnd type="none" w="med" len="med"/>
            <a:tailEnd type="none" w="med" len="med"/>
          </a:ln>
        </p:spPr>
        <p:txBody>
          <a:bodyPr lIns="0" tIns="0" rIns="0" bIns="0" anchor="ctr"/>
          <a:lstStyle/>
          <a:p>
            <a:r>
              <a:rPr lang="en-US" sz="1300">
                <a:solidFill>
                  <a:srgbClr val="FFFFFF"/>
                </a:solidFill>
                <a:effectLst>
                  <a:outerShdw blurRad="38100" dist="38100" dir="2700000" algn="tl">
                    <a:srgbClr val="000000"/>
                  </a:outerShdw>
                </a:effectLst>
                <a:latin typeface="Georgia" charset="0"/>
                <a:ea typeface="ＭＳ Ｐゴシック" charset="0"/>
                <a:cs typeface="Georgia" charset="0"/>
                <a:sym typeface="Georgia" charset="0"/>
              </a:rPr>
              <a:t>2</a:t>
            </a:r>
          </a:p>
        </p:txBody>
      </p:sp>
      <p:sp>
        <p:nvSpPr>
          <p:cNvPr id="406532" name="Line 4"/>
          <p:cNvSpPr>
            <a:spLocks noChangeShapeType="1"/>
          </p:cNvSpPr>
          <p:nvPr/>
        </p:nvSpPr>
        <p:spPr bwMode="auto">
          <a:xfrm flipH="1">
            <a:off x="5393532" y="3714750"/>
            <a:ext cx="439787" cy="11162"/>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6533" name="Line 5"/>
          <p:cNvSpPr>
            <a:spLocks noChangeShapeType="1"/>
          </p:cNvSpPr>
          <p:nvPr/>
        </p:nvSpPr>
        <p:spPr bwMode="auto">
          <a:xfrm flipH="1">
            <a:off x="5393532" y="4598789"/>
            <a:ext cx="439787" cy="11162"/>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Rectangle 6"/>
          <p:cNvSpPr/>
          <p:nvPr/>
        </p:nvSpPr>
        <p:spPr>
          <a:xfrm>
            <a:off x="8151950" y="3217228"/>
            <a:ext cx="822960" cy="210312"/>
          </a:xfrm>
          <a:prstGeom prst="rect">
            <a:avLst/>
          </a:prstGeom>
          <a:solidFill>
            <a:schemeClr val="bg1"/>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extBox 7"/>
          <p:cNvSpPr txBox="1"/>
          <p:nvPr/>
        </p:nvSpPr>
        <p:spPr>
          <a:xfrm>
            <a:off x="8164045" y="2755990"/>
            <a:ext cx="1390952" cy="922475"/>
          </a:xfrm>
          <a:prstGeom prst="rect">
            <a:avLst/>
          </a:prstGeom>
          <a:solidFill>
            <a:srgbClr val="FFFFFF"/>
          </a:solidFill>
          <a:ln>
            <a:solidFill>
              <a:schemeClr val="bg1"/>
            </a:solidFill>
          </a:ln>
        </p:spPr>
        <p:txBody>
          <a:bodyPr wrap="square" rtlCol="0">
            <a:spAutoFit/>
          </a:bodyPr>
          <a:lstStyle/>
          <a:p>
            <a:endParaRPr lang="en-US" dirty="0"/>
          </a:p>
        </p:txBody>
      </p:sp>
      <p:sp>
        <p:nvSpPr>
          <p:cNvPr id="9" name="Rectangle 8"/>
          <p:cNvSpPr/>
          <p:nvPr/>
        </p:nvSpPr>
        <p:spPr>
          <a:xfrm>
            <a:off x="3833948" y="3218712"/>
            <a:ext cx="532433" cy="210070"/>
          </a:xfrm>
          <a:prstGeom prst="rect">
            <a:avLst/>
          </a:prstGeom>
          <a:solidFill>
            <a:srgbClr val="E2E4E0"/>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TextBox 9"/>
          <p:cNvSpPr txBox="1"/>
          <p:nvPr/>
        </p:nvSpPr>
        <p:spPr>
          <a:xfrm>
            <a:off x="3846043" y="2855373"/>
            <a:ext cx="653386" cy="922475"/>
          </a:xfrm>
          <a:prstGeom prst="rect">
            <a:avLst/>
          </a:prstGeom>
          <a:solidFill>
            <a:srgbClr val="E2E4E0"/>
          </a:solidFill>
          <a:ln>
            <a:noFill/>
          </a:ln>
        </p:spPr>
        <p:txBody>
          <a:bodyPr wrap="square" rtlCol="0">
            <a:spAutoFit/>
          </a:bodyPr>
          <a:lstStyle/>
          <a:p>
            <a:endParaRPr lang="en-US" dirty="0"/>
          </a:p>
        </p:txBody>
      </p:sp>
    </p:spTree>
    <p:extLst>
      <p:ext uri="{BB962C8B-B14F-4D97-AF65-F5344CB8AC3E}">
        <p14:creationId xmlns:p14="http://schemas.microsoft.com/office/powerpoint/2010/main" val="2601273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57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1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08578" name="AutoShape 2"/>
          <p:cNvSpPr>
            <a:spLocks/>
          </p:cNvSpPr>
          <p:nvPr/>
        </p:nvSpPr>
        <p:spPr bwMode="auto">
          <a:xfrm>
            <a:off x="6715125" y="2080617"/>
            <a:ext cx="508992" cy="392906"/>
          </a:xfrm>
          <a:prstGeom prst="triangle">
            <a:avLst>
              <a:gd name="adj" fmla="val 50000"/>
            </a:avLst>
          </a:prstGeom>
          <a:solidFill>
            <a:srgbClr val="800000"/>
          </a:solidFill>
          <a:ln w="25400" cap="flat">
            <a:solidFill>
              <a:schemeClr val="tx1"/>
            </a:solidFill>
            <a:prstDash val="solid"/>
            <a:miter lim="800000"/>
            <a:headEnd type="none" w="med" len="med"/>
            <a:tailEnd type="none" w="med" len="med"/>
          </a:ln>
        </p:spPr>
        <p:txBody>
          <a:bodyPr lIns="0" tIns="0" rIns="0" bIns="0" anchor="ctr"/>
          <a:lstStyle/>
          <a:p>
            <a:r>
              <a:rPr lang="en-US" sz="1300">
                <a:solidFill>
                  <a:srgbClr val="FFFFFF"/>
                </a:solidFill>
                <a:effectLst>
                  <a:outerShdw blurRad="38100" dist="38100" dir="2700000" algn="tl">
                    <a:srgbClr val="000000"/>
                  </a:outerShdw>
                </a:effectLst>
                <a:latin typeface="Georgia" charset="0"/>
                <a:ea typeface="ＭＳ Ｐゴシック" charset="0"/>
                <a:cs typeface="Georgia" charset="0"/>
                <a:sym typeface="Georgia" charset="0"/>
              </a:rPr>
              <a:t>1</a:t>
            </a:r>
          </a:p>
        </p:txBody>
      </p:sp>
      <p:sp>
        <p:nvSpPr>
          <p:cNvPr id="408579" name="AutoShape 3"/>
          <p:cNvSpPr>
            <a:spLocks/>
          </p:cNvSpPr>
          <p:nvPr/>
        </p:nvSpPr>
        <p:spPr bwMode="auto">
          <a:xfrm>
            <a:off x="6563320" y="1553766"/>
            <a:ext cx="508992" cy="392906"/>
          </a:xfrm>
          <a:prstGeom prst="triangle">
            <a:avLst>
              <a:gd name="adj" fmla="val 50000"/>
            </a:avLst>
          </a:prstGeom>
          <a:solidFill>
            <a:srgbClr val="800000"/>
          </a:solidFill>
          <a:ln w="25400" cap="flat">
            <a:solidFill>
              <a:schemeClr val="tx1"/>
            </a:solidFill>
            <a:prstDash val="solid"/>
            <a:miter lim="800000"/>
            <a:headEnd type="none" w="med" len="med"/>
            <a:tailEnd type="none" w="med" len="med"/>
          </a:ln>
        </p:spPr>
        <p:txBody>
          <a:bodyPr lIns="0" tIns="0" rIns="0" bIns="0" anchor="ctr"/>
          <a:lstStyle/>
          <a:p>
            <a:r>
              <a:rPr lang="en-US" sz="1300">
                <a:solidFill>
                  <a:srgbClr val="FFFFFF"/>
                </a:solidFill>
                <a:effectLst>
                  <a:outerShdw blurRad="38100" dist="38100" dir="2700000" algn="tl">
                    <a:srgbClr val="000000"/>
                  </a:outerShdw>
                </a:effectLst>
                <a:latin typeface="Georgia" charset="0"/>
                <a:ea typeface="ＭＳ Ｐゴシック" charset="0"/>
                <a:cs typeface="Georgia" charset="0"/>
                <a:sym typeface="Georgia" charset="0"/>
              </a:rPr>
              <a:t>2</a:t>
            </a:r>
          </a:p>
        </p:txBody>
      </p:sp>
      <p:sp>
        <p:nvSpPr>
          <p:cNvPr id="408580" name="Line 4"/>
          <p:cNvSpPr>
            <a:spLocks noChangeShapeType="1"/>
          </p:cNvSpPr>
          <p:nvPr/>
        </p:nvSpPr>
        <p:spPr bwMode="auto">
          <a:xfrm rot="10800000" flipH="1">
            <a:off x="5940475" y="1904256"/>
            <a:ext cx="512341" cy="15515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8581" name="Line 5"/>
          <p:cNvSpPr>
            <a:spLocks noChangeShapeType="1"/>
          </p:cNvSpPr>
          <p:nvPr/>
        </p:nvSpPr>
        <p:spPr bwMode="auto">
          <a:xfrm rot="10800000" flipH="1">
            <a:off x="6524253" y="2571750"/>
            <a:ext cx="237753" cy="33263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Rectangle 6"/>
          <p:cNvSpPr/>
          <p:nvPr/>
        </p:nvSpPr>
        <p:spPr>
          <a:xfrm>
            <a:off x="8158244" y="3220235"/>
            <a:ext cx="822960" cy="210312"/>
          </a:xfrm>
          <a:prstGeom prst="rect">
            <a:avLst/>
          </a:prstGeom>
          <a:solidFill>
            <a:schemeClr val="bg1"/>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extBox 7"/>
          <p:cNvSpPr txBox="1"/>
          <p:nvPr/>
        </p:nvSpPr>
        <p:spPr>
          <a:xfrm>
            <a:off x="8170339" y="2758997"/>
            <a:ext cx="1390952" cy="922475"/>
          </a:xfrm>
          <a:prstGeom prst="rect">
            <a:avLst/>
          </a:prstGeom>
          <a:solidFill>
            <a:srgbClr val="FFFFFF"/>
          </a:solidFill>
          <a:ln>
            <a:solidFill>
              <a:schemeClr val="bg1"/>
            </a:solidFill>
          </a:ln>
        </p:spPr>
        <p:txBody>
          <a:bodyPr wrap="square" rtlCol="0">
            <a:spAutoFit/>
          </a:bodyPr>
          <a:lstStyle/>
          <a:p>
            <a:endParaRPr lang="en-US" dirty="0"/>
          </a:p>
        </p:txBody>
      </p:sp>
      <p:sp>
        <p:nvSpPr>
          <p:cNvPr id="9" name="Rectangle 8"/>
          <p:cNvSpPr/>
          <p:nvPr/>
        </p:nvSpPr>
        <p:spPr>
          <a:xfrm>
            <a:off x="3833948" y="3218712"/>
            <a:ext cx="532433" cy="210070"/>
          </a:xfrm>
          <a:prstGeom prst="rect">
            <a:avLst/>
          </a:prstGeom>
          <a:solidFill>
            <a:srgbClr val="E2E4E0"/>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TextBox 9"/>
          <p:cNvSpPr txBox="1"/>
          <p:nvPr/>
        </p:nvSpPr>
        <p:spPr>
          <a:xfrm>
            <a:off x="3846043" y="2855373"/>
            <a:ext cx="653386" cy="922475"/>
          </a:xfrm>
          <a:prstGeom prst="rect">
            <a:avLst/>
          </a:prstGeom>
          <a:solidFill>
            <a:srgbClr val="E2E4E0"/>
          </a:solidFill>
          <a:ln>
            <a:noFill/>
          </a:ln>
        </p:spPr>
        <p:txBody>
          <a:bodyPr wrap="square" rtlCol="0">
            <a:spAutoFit/>
          </a:bodyPr>
          <a:lstStyle/>
          <a:p>
            <a:endParaRPr lang="en-US" dirty="0"/>
          </a:p>
        </p:txBody>
      </p:sp>
    </p:spTree>
    <p:extLst>
      <p:ext uri="{BB962C8B-B14F-4D97-AF65-F5344CB8AC3E}">
        <p14:creationId xmlns:p14="http://schemas.microsoft.com/office/powerpoint/2010/main" val="27656508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1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 name="Rectangle 2"/>
          <p:cNvSpPr/>
          <p:nvPr/>
        </p:nvSpPr>
        <p:spPr>
          <a:xfrm>
            <a:off x="6906143" y="3218712"/>
            <a:ext cx="822960" cy="210312"/>
          </a:xfrm>
          <a:prstGeom prst="rect">
            <a:avLst/>
          </a:prstGeom>
          <a:solidFill>
            <a:schemeClr val="bg1"/>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6918238" y="2757474"/>
            <a:ext cx="1390952" cy="922475"/>
          </a:xfrm>
          <a:prstGeom prst="rect">
            <a:avLst/>
          </a:prstGeom>
          <a:solidFill>
            <a:srgbClr val="FFFFFF"/>
          </a:solidFill>
          <a:ln>
            <a:solidFill>
              <a:schemeClr val="bg1"/>
            </a:solidFill>
          </a:ln>
        </p:spPr>
        <p:txBody>
          <a:bodyPr wrap="square" rtlCol="0">
            <a:spAutoFit/>
          </a:bodyPr>
          <a:lstStyle/>
          <a:p>
            <a:endParaRPr lang="en-US" dirty="0"/>
          </a:p>
        </p:txBody>
      </p:sp>
      <p:sp>
        <p:nvSpPr>
          <p:cNvPr id="5" name="Rectangle 4"/>
          <p:cNvSpPr/>
          <p:nvPr/>
        </p:nvSpPr>
        <p:spPr>
          <a:xfrm>
            <a:off x="3833948" y="3218712"/>
            <a:ext cx="532433" cy="210070"/>
          </a:xfrm>
          <a:prstGeom prst="rect">
            <a:avLst/>
          </a:prstGeom>
          <a:solidFill>
            <a:srgbClr val="E2E4E0"/>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p:cNvSpPr txBox="1"/>
          <p:nvPr/>
        </p:nvSpPr>
        <p:spPr>
          <a:xfrm>
            <a:off x="3846043" y="2855373"/>
            <a:ext cx="653386" cy="922475"/>
          </a:xfrm>
          <a:prstGeom prst="rect">
            <a:avLst/>
          </a:prstGeom>
          <a:solidFill>
            <a:srgbClr val="E2E4E0"/>
          </a:solidFill>
          <a:ln>
            <a:noFill/>
          </a:ln>
        </p:spPr>
        <p:txBody>
          <a:bodyPr wrap="square" rtlCol="0">
            <a:spAutoFit/>
          </a:bodyPr>
          <a:lstStyle/>
          <a:p>
            <a:endParaRPr lang="en-US" dirty="0"/>
          </a:p>
        </p:txBody>
      </p:sp>
    </p:spTree>
    <p:extLst>
      <p:ext uri="{BB962C8B-B14F-4D97-AF65-F5344CB8AC3E}">
        <p14:creationId xmlns:p14="http://schemas.microsoft.com/office/powerpoint/2010/main" val="1930120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6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1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 name="Rectangle 2"/>
          <p:cNvSpPr/>
          <p:nvPr/>
        </p:nvSpPr>
        <p:spPr>
          <a:xfrm>
            <a:off x="3833954" y="3229186"/>
            <a:ext cx="544522" cy="210312"/>
          </a:xfrm>
          <a:prstGeom prst="rect">
            <a:avLst/>
          </a:prstGeom>
          <a:solidFill>
            <a:schemeClr val="bg1"/>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p:cNvSpPr txBox="1"/>
          <p:nvPr/>
        </p:nvSpPr>
        <p:spPr>
          <a:xfrm>
            <a:off x="3846049" y="2767948"/>
            <a:ext cx="653380" cy="922475"/>
          </a:xfrm>
          <a:prstGeom prst="rect">
            <a:avLst/>
          </a:prstGeom>
          <a:solidFill>
            <a:srgbClr val="FFFFFF"/>
          </a:solidFill>
          <a:ln>
            <a:solidFill>
              <a:schemeClr val="bg1"/>
            </a:solidFill>
          </a:ln>
        </p:spPr>
        <p:txBody>
          <a:bodyPr wrap="square" rtlCol="0">
            <a:spAutoFit/>
          </a:bodyPr>
          <a:lstStyle/>
          <a:p>
            <a:endParaRPr lang="en-US" dirty="0"/>
          </a:p>
        </p:txBody>
      </p:sp>
      <p:sp>
        <p:nvSpPr>
          <p:cNvPr id="5" name="Rectangle 4"/>
          <p:cNvSpPr/>
          <p:nvPr/>
        </p:nvSpPr>
        <p:spPr>
          <a:xfrm>
            <a:off x="7595813" y="3218712"/>
            <a:ext cx="822960" cy="210312"/>
          </a:xfrm>
          <a:prstGeom prst="rect">
            <a:avLst/>
          </a:prstGeom>
          <a:solidFill>
            <a:schemeClr val="bg1"/>
          </a:solidFill>
          <a:ln w="12700">
            <a:solidFill>
              <a:srgbClr val="A1A5A1"/>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p:cNvSpPr txBox="1"/>
          <p:nvPr/>
        </p:nvSpPr>
        <p:spPr>
          <a:xfrm>
            <a:off x="7607908" y="2757474"/>
            <a:ext cx="1390952" cy="922475"/>
          </a:xfrm>
          <a:prstGeom prst="rect">
            <a:avLst/>
          </a:prstGeom>
          <a:solidFill>
            <a:srgbClr val="FFFFFF"/>
          </a:solidFill>
          <a:ln>
            <a:solidFill>
              <a:schemeClr val="bg1"/>
            </a:solidFill>
          </a:ln>
        </p:spPr>
        <p:txBody>
          <a:bodyPr wrap="square" rtlCol="0">
            <a:spAutoFit/>
          </a:bodyPr>
          <a:lstStyle/>
          <a:p>
            <a:endParaRPr lang="en-US" dirty="0"/>
          </a:p>
        </p:txBody>
      </p:sp>
    </p:spTree>
    <p:extLst>
      <p:ext uri="{BB962C8B-B14F-4D97-AF65-F5344CB8AC3E}">
        <p14:creationId xmlns:p14="http://schemas.microsoft.com/office/powerpoint/2010/main" val="2174971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93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7" y="169665"/>
            <a:ext cx="8965406" cy="685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69346" name="Rectangle 2"/>
          <p:cNvSpPr>
            <a:spLocks/>
          </p:cNvSpPr>
          <p:nvPr/>
        </p:nvSpPr>
        <p:spPr bwMode="auto">
          <a:xfrm>
            <a:off x="3375422" y="2000250"/>
            <a:ext cx="3295055" cy="634008"/>
          </a:xfrm>
          <a:prstGeom prst="rect">
            <a:avLst/>
          </a:prstGeom>
          <a:solidFill>
            <a:srgbClr val="FFFFFF"/>
          </a:solidFill>
          <a:ln>
            <a:noFill/>
          </a:ln>
        </p:spPr>
        <p:txBody>
          <a:bodyPr lIns="0" tIns="0" rIns="0" bIns="0"/>
          <a:lstStyle/>
          <a:p>
            <a:endParaRPr lang="en-US"/>
          </a:p>
        </p:txBody>
      </p:sp>
      <p:sp>
        <p:nvSpPr>
          <p:cNvPr id="569347" name="Rectangle 3"/>
          <p:cNvSpPr>
            <a:spLocks/>
          </p:cNvSpPr>
          <p:nvPr/>
        </p:nvSpPr>
        <p:spPr bwMode="auto">
          <a:xfrm>
            <a:off x="285750" y="3696891"/>
            <a:ext cx="7259836" cy="2044898"/>
          </a:xfrm>
          <a:prstGeom prst="rect">
            <a:avLst/>
          </a:prstGeom>
          <a:solidFill>
            <a:srgbClr val="FFFFFF"/>
          </a:solidFill>
          <a:ln>
            <a:noFill/>
          </a:ln>
        </p:spPr>
        <p:txBody>
          <a:bodyPr lIns="0" tIns="0" rIns="0" bIns="0"/>
          <a:lstStyle/>
          <a:p>
            <a:endParaRPr lang="en-US"/>
          </a:p>
        </p:txBody>
      </p:sp>
      <p:sp>
        <p:nvSpPr>
          <p:cNvPr id="569348" name="Rectangle 4"/>
          <p:cNvSpPr>
            <a:spLocks/>
          </p:cNvSpPr>
          <p:nvPr/>
        </p:nvSpPr>
        <p:spPr bwMode="auto">
          <a:xfrm>
            <a:off x="1473398" y="2187773"/>
            <a:ext cx="7527727" cy="1714500"/>
          </a:xfrm>
          <a:prstGeom prst="rect">
            <a:avLst/>
          </a:prstGeom>
          <a:solidFill>
            <a:srgbClr val="FFFFFF"/>
          </a:solidFill>
          <a:ln>
            <a:noFill/>
          </a:ln>
        </p:spPr>
        <p:txBody>
          <a:bodyPr lIns="0" tIns="0" rIns="0" bIns="0"/>
          <a:lstStyle/>
          <a:p>
            <a:endParaRPr lang="en-US"/>
          </a:p>
        </p:txBody>
      </p:sp>
      <p:sp>
        <p:nvSpPr>
          <p:cNvPr id="569349" name="Rectangle 5"/>
          <p:cNvSpPr>
            <a:spLocks/>
          </p:cNvSpPr>
          <p:nvPr/>
        </p:nvSpPr>
        <p:spPr bwMode="auto">
          <a:xfrm>
            <a:off x="241101" y="2000250"/>
            <a:ext cx="5295305" cy="1714500"/>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574518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3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7" y="169665"/>
            <a:ext cx="8965406" cy="685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70370" name="Rectangle 2"/>
          <p:cNvSpPr>
            <a:spLocks/>
          </p:cNvSpPr>
          <p:nvPr/>
        </p:nvSpPr>
        <p:spPr bwMode="auto">
          <a:xfrm>
            <a:off x="3375422" y="2000250"/>
            <a:ext cx="3295055" cy="634008"/>
          </a:xfrm>
          <a:prstGeom prst="rect">
            <a:avLst/>
          </a:prstGeom>
          <a:solidFill>
            <a:srgbClr val="FFFFFF"/>
          </a:solidFill>
          <a:ln>
            <a:noFill/>
          </a:ln>
        </p:spPr>
        <p:txBody>
          <a:bodyPr lIns="0" tIns="0" rIns="0" bIns="0"/>
          <a:lstStyle/>
          <a:p>
            <a:endParaRPr lang="en-US"/>
          </a:p>
        </p:txBody>
      </p:sp>
      <p:sp>
        <p:nvSpPr>
          <p:cNvPr id="570371" name="Rectangle 3"/>
          <p:cNvSpPr>
            <a:spLocks/>
          </p:cNvSpPr>
          <p:nvPr/>
        </p:nvSpPr>
        <p:spPr bwMode="auto">
          <a:xfrm>
            <a:off x="285750" y="3696891"/>
            <a:ext cx="7259836" cy="2044898"/>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544042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13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7" y="169665"/>
            <a:ext cx="8965406" cy="685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71394" name="Rectangle 2"/>
          <p:cNvSpPr>
            <a:spLocks/>
          </p:cNvSpPr>
          <p:nvPr/>
        </p:nvSpPr>
        <p:spPr bwMode="auto">
          <a:xfrm>
            <a:off x="4286250" y="2000250"/>
            <a:ext cx="2384227" cy="634008"/>
          </a:xfrm>
          <a:prstGeom prst="rect">
            <a:avLst/>
          </a:prstGeom>
          <a:solidFill>
            <a:srgbClr val="FFFFFF"/>
          </a:solidFill>
          <a:ln>
            <a:noFill/>
          </a:ln>
        </p:spPr>
        <p:txBody>
          <a:bodyPr lIns="0" tIns="0" rIns="0" bIns="0"/>
          <a:lstStyle/>
          <a:p>
            <a:endParaRPr lang="en-US"/>
          </a:p>
        </p:txBody>
      </p:sp>
      <p:sp>
        <p:nvSpPr>
          <p:cNvPr id="571395" name="Rectangle 3"/>
          <p:cNvSpPr>
            <a:spLocks/>
          </p:cNvSpPr>
          <p:nvPr/>
        </p:nvSpPr>
        <p:spPr bwMode="auto">
          <a:xfrm>
            <a:off x="285750" y="3696891"/>
            <a:ext cx="7259836" cy="2044898"/>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1353352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24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7" y="169665"/>
            <a:ext cx="8965406" cy="685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72418" name="Rectangle 2"/>
          <p:cNvSpPr>
            <a:spLocks/>
          </p:cNvSpPr>
          <p:nvPr/>
        </p:nvSpPr>
        <p:spPr bwMode="auto">
          <a:xfrm>
            <a:off x="285750" y="3696891"/>
            <a:ext cx="7259836" cy="2044898"/>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2909371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7" y="169665"/>
            <a:ext cx="8965406" cy="685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73442" name="Rectangle 2"/>
          <p:cNvSpPr>
            <a:spLocks/>
          </p:cNvSpPr>
          <p:nvPr/>
        </p:nvSpPr>
        <p:spPr bwMode="auto">
          <a:xfrm>
            <a:off x="4116586" y="4955976"/>
            <a:ext cx="3429000" cy="785813"/>
          </a:xfrm>
          <a:prstGeom prst="rect">
            <a:avLst/>
          </a:prstGeom>
          <a:solidFill>
            <a:srgbClr val="FFFFFF"/>
          </a:solidFill>
          <a:ln>
            <a:noFill/>
          </a:ln>
        </p:spPr>
        <p:txBody>
          <a:bodyPr lIns="0" tIns="0" rIns="0" bIns="0"/>
          <a:lstStyle/>
          <a:p>
            <a:endParaRPr lang="en-US"/>
          </a:p>
        </p:txBody>
      </p:sp>
      <p:sp>
        <p:nvSpPr>
          <p:cNvPr id="573443" name="Rectangle 3"/>
          <p:cNvSpPr>
            <a:spLocks/>
          </p:cNvSpPr>
          <p:nvPr/>
        </p:nvSpPr>
        <p:spPr bwMode="auto">
          <a:xfrm>
            <a:off x="1982391" y="4830961"/>
            <a:ext cx="3429000" cy="785813"/>
          </a:xfrm>
          <a:prstGeom prst="rect">
            <a:avLst/>
          </a:prstGeom>
          <a:solidFill>
            <a:srgbClr val="FFFFFF"/>
          </a:solidFill>
          <a:ln>
            <a:noFill/>
          </a:ln>
        </p:spPr>
        <p:txBody>
          <a:bodyPr lIns="0" tIns="0" rIns="0" bIns="0"/>
          <a:lstStyle/>
          <a:p>
            <a:endParaRPr lang="en-US"/>
          </a:p>
        </p:txBody>
      </p:sp>
      <p:sp>
        <p:nvSpPr>
          <p:cNvPr id="573444" name="Rectangle 4"/>
          <p:cNvSpPr>
            <a:spLocks/>
          </p:cNvSpPr>
          <p:nvPr/>
        </p:nvSpPr>
        <p:spPr bwMode="auto">
          <a:xfrm>
            <a:off x="4232672" y="3696891"/>
            <a:ext cx="3429000" cy="571500"/>
          </a:xfrm>
          <a:prstGeom prst="rect">
            <a:avLst/>
          </a:prstGeom>
          <a:solidFill>
            <a:srgbClr val="FFFFFF"/>
          </a:solidFill>
          <a:ln>
            <a:noFill/>
          </a:ln>
        </p:spPr>
        <p:txBody>
          <a:bodyPr lIns="0" tIns="0" rIns="0" bIns="0"/>
          <a:lstStyle/>
          <a:p>
            <a:endParaRPr lang="en-US"/>
          </a:p>
        </p:txBody>
      </p:sp>
      <p:sp>
        <p:nvSpPr>
          <p:cNvPr id="573445" name="Rectangle 5"/>
          <p:cNvSpPr>
            <a:spLocks/>
          </p:cNvSpPr>
          <p:nvPr/>
        </p:nvSpPr>
        <p:spPr bwMode="auto">
          <a:xfrm>
            <a:off x="5911453" y="4116586"/>
            <a:ext cx="1419820" cy="669727"/>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2436301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54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7" y="169665"/>
            <a:ext cx="8965406" cy="685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771574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a:xfrm>
            <a:off x="2204834"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14 directories, 20 files</a:t>
            </a:r>
          </a:p>
        </p:txBody>
      </p:sp>
      <p:sp>
        <p:nvSpPr>
          <p:cNvPr id="4" name="TextBox 3"/>
          <p:cNvSpPr txBox="1"/>
          <p:nvPr/>
        </p:nvSpPr>
        <p:spPr>
          <a:xfrm>
            <a:off x="125734" y="939333"/>
            <a:ext cx="1911156" cy="1754327"/>
          </a:xfrm>
          <a:prstGeom prst="rect">
            <a:avLst/>
          </a:prstGeom>
          <a:noFill/>
        </p:spPr>
        <p:txBody>
          <a:bodyPr wrap="square" rtlCol="0">
            <a:spAutoFit/>
          </a:bodyPr>
          <a:lstStyle/>
          <a:p>
            <a:r>
              <a:rPr lang="en-US" dirty="0" smtClean="0"/>
              <a:t>$&gt; touch README</a:t>
            </a:r>
          </a:p>
          <a:p>
            <a:r>
              <a:rPr lang="en-US" dirty="0" smtClean="0"/>
              <a:t>$&gt; git add .</a:t>
            </a:r>
          </a:p>
          <a:p>
            <a:r>
              <a:rPr lang="en-US" dirty="0" smtClean="0"/>
              <a:t>$&gt; git commit –m “initial commit”</a:t>
            </a:r>
          </a:p>
          <a:p>
            <a:endParaRPr lang="en-US" dirty="0" smtClean="0"/>
          </a:p>
          <a:p>
            <a:r>
              <a:rPr lang="en-US" dirty="0" smtClean="0"/>
              <a:t>$&gt; tree –a .git</a:t>
            </a:r>
          </a:p>
        </p:txBody>
      </p:sp>
      <p:sp>
        <p:nvSpPr>
          <p:cNvPr id="5" name="Rectangle 2"/>
          <p:cNvSpPr>
            <a:spLocks/>
          </p:cNvSpPr>
          <p:nvPr/>
        </p:nvSpPr>
        <p:spPr bwMode="auto">
          <a:xfrm>
            <a:off x="2618099" y="3894423"/>
            <a:ext cx="4022187" cy="43566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9093238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65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7" y="169665"/>
            <a:ext cx="8965406" cy="685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76514" name="Rectangle 2"/>
          <p:cNvSpPr>
            <a:spLocks/>
          </p:cNvSpPr>
          <p:nvPr/>
        </p:nvSpPr>
        <p:spPr bwMode="auto">
          <a:xfrm>
            <a:off x="3162226" y="1223277"/>
            <a:ext cx="12660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a:solidFill>
                  <a:srgbClr val="FFFFFF"/>
                </a:solidFill>
                <a:latin typeface="Arial"/>
                <a:ea typeface="ＭＳ Ｐゴシック" charset="0"/>
                <a:cs typeface="Gill Sans" charset="0"/>
              </a:rPr>
              <a:t>“</a:t>
            </a:r>
            <a:r>
              <a:rPr lang="en-US">
                <a:solidFill>
                  <a:srgbClr val="FFFFFF"/>
                </a:solidFill>
                <a:ea typeface="ＭＳ Ｐゴシック" charset="0"/>
                <a:cs typeface="Gill Sans" charset="0"/>
              </a:rPr>
              <a:t>production</a:t>
            </a:r>
            <a:r>
              <a:rPr lang="ja-JP" altLang="en-US">
                <a:solidFill>
                  <a:srgbClr val="FFFFFF"/>
                </a:solidFill>
                <a:latin typeface="Arial"/>
                <a:ea typeface="ＭＳ Ｐゴシック" charset="0"/>
                <a:cs typeface="Gill Sans" charset="0"/>
              </a:rPr>
              <a:t>”</a:t>
            </a:r>
            <a:endParaRPr lang="en-US">
              <a:solidFill>
                <a:srgbClr val="FFFFFF"/>
              </a:solidFill>
              <a:ea typeface="ＭＳ Ｐゴシック" charset="0"/>
              <a:cs typeface="Gill Sans" charset="0"/>
            </a:endParaRPr>
          </a:p>
        </p:txBody>
      </p:sp>
    </p:spTree>
    <p:extLst>
      <p:ext uri="{BB962C8B-B14F-4D97-AF65-F5344CB8AC3E}">
        <p14:creationId xmlns:p14="http://schemas.microsoft.com/office/powerpoint/2010/main" val="2140380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5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7" y="169665"/>
            <a:ext cx="8965406" cy="685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77538" name="Rectangle 2"/>
          <p:cNvSpPr>
            <a:spLocks/>
          </p:cNvSpPr>
          <p:nvPr/>
        </p:nvSpPr>
        <p:spPr bwMode="auto">
          <a:xfrm>
            <a:off x="3162226" y="1223277"/>
            <a:ext cx="12660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a:solidFill>
                  <a:srgbClr val="FFFFFF"/>
                </a:solidFill>
                <a:latin typeface="Arial"/>
                <a:ea typeface="ＭＳ Ｐゴシック" charset="0"/>
                <a:cs typeface="Gill Sans" charset="0"/>
              </a:rPr>
              <a:t>“</a:t>
            </a:r>
            <a:r>
              <a:rPr lang="en-US">
                <a:solidFill>
                  <a:srgbClr val="FFFFFF"/>
                </a:solidFill>
                <a:ea typeface="ＭＳ Ｐゴシック" charset="0"/>
                <a:cs typeface="Gill Sans" charset="0"/>
              </a:rPr>
              <a:t>production</a:t>
            </a:r>
            <a:r>
              <a:rPr lang="ja-JP" altLang="en-US">
                <a:solidFill>
                  <a:srgbClr val="FFFFFF"/>
                </a:solidFill>
                <a:latin typeface="Arial"/>
                <a:ea typeface="ＭＳ Ｐゴシック" charset="0"/>
                <a:cs typeface="Gill Sans" charset="0"/>
              </a:rPr>
              <a:t>”</a:t>
            </a:r>
            <a:endParaRPr lang="en-US">
              <a:solidFill>
                <a:srgbClr val="FFFFFF"/>
              </a:solidFill>
              <a:ea typeface="ＭＳ Ｐゴシック" charset="0"/>
              <a:cs typeface="Gill Sans" charset="0"/>
            </a:endParaRPr>
          </a:p>
        </p:txBody>
      </p:sp>
      <p:sp>
        <p:nvSpPr>
          <p:cNvPr id="577539" name="Rectangle 3"/>
          <p:cNvSpPr>
            <a:spLocks/>
          </p:cNvSpPr>
          <p:nvPr/>
        </p:nvSpPr>
        <p:spPr bwMode="auto">
          <a:xfrm>
            <a:off x="4105424" y="3000285"/>
            <a:ext cx="7361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a:solidFill>
                  <a:srgbClr val="FFFFFF"/>
                </a:solidFill>
                <a:latin typeface="Arial"/>
                <a:ea typeface="ＭＳ Ｐゴシック" charset="0"/>
                <a:cs typeface="Gill Sans" charset="0"/>
              </a:rPr>
              <a:t>“</a:t>
            </a:r>
            <a:r>
              <a:rPr lang="en-US">
                <a:solidFill>
                  <a:srgbClr val="FFFFFF"/>
                </a:solidFill>
                <a:ea typeface="ＭＳ Ｐゴシック" charset="0"/>
                <a:cs typeface="Gill Sans" charset="0"/>
              </a:rPr>
              <a:t>trunk</a:t>
            </a:r>
            <a:r>
              <a:rPr lang="ja-JP" altLang="en-US">
                <a:solidFill>
                  <a:srgbClr val="FFFFFF"/>
                </a:solidFill>
                <a:latin typeface="Arial"/>
                <a:ea typeface="ＭＳ Ｐゴシック" charset="0"/>
                <a:cs typeface="Gill Sans" charset="0"/>
              </a:rPr>
              <a:t>”</a:t>
            </a:r>
            <a:endParaRPr lang="en-US">
              <a:solidFill>
                <a:srgbClr val="FFFFFF"/>
              </a:solidFill>
              <a:ea typeface="ＭＳ Ｐゴシック" charset="0"/>
              <a:cs typeface="Gill Sans" charset="0"/>
            </a:endParaRPr>
          </a:p>
        </p:txBody>
      </p:sp>
    </p:spTree>
    <p:extLst>
      <p:ext uri="{BB962C8B-B14F-4D97-AF65-F5344CB8AC3E}">
        <p14:creationId xmlns:p14="http://schemas.microsoft.com/office/powerpoint/2010/main" val="3117955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85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97" y="169665"/>
            <a:ext cx="8965406" cy="685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78562" name="Rectangle 2"/>
          <p:cNvSpPr>
            <a:spLocks/>
          </p:cNvSpPr>
          <p:nvPr/>
        </p:nvSpPr>
        <p:spPr bwMode="auto">
          <a:xfrm>
            <a:off x="3162226" y="1223277"/>
            <a:ext cx="12660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a:solidFill>
                  <a:srgbClr val="FFFFFF"/>
                </a:solidFill>
                <a:latin typeface="Arial"/>
                <a:ea typeface="ＭＳ Ｐゴシック" charset="0"/>
                <a:cs typeface="Gill Sans" charset="0"/>
              </a:rPr>
              <a:t>“</a:t>
            </a:r>
            <a:r>
              <a:rPr lang="en-US">
                <a:solidFill>
                  <a:srgbClr val="FFFFFF"/>
                </a:solidFill>
                <a:ea typeface="ＭＳ Ｐゴシック" charset="0"/>
                <a:cs typeface="Gill Sans" charset="0"/>
              </a:rPr>
              <a:t>production</a:t>
            </a:r>
            <a:r>
              <a:rPr lang="ja-JP" altLang="en-US">
                <a:solidFill>
                  <a:srgbClr val="FFFFFF"/>
                </a:solidFill>
                <a:latin typeface="Arial"/>
                <a:ea typeface="ＭＳ Ｐゴシック" charset="0"/>
                <a:cs typeface="Gill Sans" charset="0"/>
              </a:rPr>
              <a:t>”</a:t>
            </a:r>
            <a:endParaRPr lang="en-US">
              <a:solidFill>
                <a:srgbClr val="FFFFFF"/>
              </a:solidFill>
              <a:ea typeface="ＭＳ Ｐゴシック" charset="0"/>
              <a:cs typeface="Gill Sans" charset="0"/>
            </a:endParaRPr>
          </a:p>
        </p:txBody>
      </p:sp>
      <p:sp>
        <p:nvSpPr>
          <p:cNvPr id="578563" name="Rectangle 3"/>
          <p:cNvSpPr>
            <a:spLocks/>
          </p:cNvSpPr>
          <p:nvPr/>
        </p:nvSpPr>
        <p:spPr bwMode="auto">
          <a:xfrm>
            <a:off x="4105424" y="3000285"/>
            <a:ext cx="7361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a:solidFill>
                  <a:srgbClr val="FFFFFF"/>
                </a:solidFill>
                <a:latin typeface="Arial"/>
                <a:ea typeface="ＭＳ Ｐゴシック" charset="0"/>
                <a:cs typeface="Gill Sans" charset="0"/>
              </a:rPr>
              <a:t>“</a:t>
            </a:r>
            <a:r>
              <a:rPr lang="en-US">
                <a:solidFill>
                  <a:srgbClr val="FFFFFF"/>
                </a:solidFill>
                <a:ea typeface="ＭＳ Ｐゴシック" charset="0"/>
                <a:cs typeface="Gill Sans" charset="0"/>
              </a:rPr>
              <a:t>trunk</a:t>
            </a:r>
            <a:r>
              <a:rPr lang="ja-JP" altLang="en-US">
                <a:solidFill>
                  <a:srgbClr val="FFFFFF"/>
                </a:solidFill>
                <a:latin typeface="Arial"/>
                <a:ea typeface="ＭＳ Ｐゴシック" charset="0"/>
                <a:cs typeface="Gill Sans" charset="0"/>
              </a:rPr>
              <a:t>”</a:t>
            </a:r>
            <a:endParaRPr lang="en-US">
              <a:solidFill>
                <a:srgbClr val="FFFFFF"/>
              </a:solidFill>
              <a:ea typeface="ＭＳ Ｐゴシック" charset="0"/>
              <a:cs typeface="Gill Sans" charset="0"/>
            </a:endParaRPr>
          </a:p>
        </p:txBody>
      </p:sp>
      <p:sp>
        <p:nvSpPr>
          <p:cNvPr id="578564" name="Rectangle 4"/>
          <p:cNvSpPr>
            <a:spLocks/>
          </p:cNvSpPr>
          <p:nvPr/>
        </p:nvSpPr>
        <p:spPr bwMode="auto">
          <a:xfrm>
            <a:off x="169664" y="357187"/>
            <a:ext cx="8902898" cy="6259711"/>
          </a:xfrm>
          <a:prstGeom prst="rect">
            <a:avLst/>
          </a:prstGeom>
          <a:solidFill>
            <a:srgbClr val="FFFFFF">
              <a:alpha val="67000"/>
            </a:srgbClr>
          </a:solidFill>
          <a:ln>
            <a:noFill/>
          </a:ln>
        </p:spPr>
        <p:txBody>
          <a:bodyPr lIns="0" tIns="0" rIns="0" bIns="0"/>
          <a:lstStyle/>
          <a:p>
            <a:endParaRPr lang="en-US"/>
          </a:p>
        </p:txBody>
      </p:sp>
      <p:sp>
        <p:nvSpPr>
          <p:cNvPr id="578565" name="Rectangle 5"/>
          <p:cNvSpPr>
            <a:spLocks/>
          </p:cNvSpPr>
          <p:nvPr/>
        </p:nvSpPr>
        <p:spPr bwMode="auto">
          <a:xfrm>
            <a:off x="1475631" y="2647399"/>
            <a:ext cx="6328142"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0100" dirty="0">
                <a:solidFill>
                  <a:srgbClr val="FF0000"/>
                </a:solidFill>
                <a:effectLst>
                  <a:outerShdw blurRad="38100" dist="38100" dir="2700000" algn="tl">
                    <a:srgbClr val="DDDDDD"/>
                  </a:outerShdw>
                </a:effectLst>
                <a:ea typeface="ＭＳ Ｐゴシック" charset="0"/>
                <a:cs typeface="Gill Sans" charset="0"/>
              </a:rPr>
              <a:t>convention</a:t>
            </a:r>
            <a:r>
              <a:rPr lang="en-US" sz="10100" dirty="0">
                <a:solidFill>
                  <a:srgbClr val="FF0000"/>
                </a:solidFill>
                <a:ea typeface="ＭＳ Ｐゴシック" charset="0"/>
                <a:cs typeface="Gill Sans" charset="0"/>
              </a:rPr>
              <a:t>!</a:t>
            </a:r>
          </a:p>
        </p:txBody>
      </p:sp>
    </p:spTree>
    <p:extLst>
      <p:ext uri="{BB962C8B-B14F-4D97-AF65-F5344CB8AC3E}">
        <p14:creationId xmlns:p14="http://schemas.microsoft.com/office/powerpoint/2010/main" val="3586113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Git</a:t>
            </a:r>
            <a:endParaRPr lang="en-US" dirty="0"/>
          </a:p>
        </p:txBody>
      </p:sp>
      <p:sp>
        <p:nvSpPr>
          <p:cNvPr id="3" name="Content Placeholder 2"/>
          <p:cNvSpPr>
            <a:spLocks noGrp="1"/>
          </p:cNvSpPr>
          <p:nvPr>
            <p:ph idx="1"/>
          </p:nvPr>
        </p:nvSpPr>
        <p:spPr/>
        <p:txBody>
          <a:bodyPr/>
          <a:lstStyle/>
          <a:p>
            <a:r>
              <a:rPr lang="en-US" strike="sngStrike" dirty="0" smtClean="0"/>
              <a:t>The Basics</a:t>
            </a:r>
          </a:p>
          <a:p>
            <a:r>
              <a:rPr lang="en-US" strike="sngStrike" dirty="0" smtClean="0"/>
              <a:t>The Git Object Database</a:t>
            </a:r>
          </a:p>
          <a:p>
            <a:r>
              <a:rPr lang="en-US" strike="sngStrike" dirty="0" smtClean="0"/>
              <a:t>History Inspection</a:t>
            </a:r>
          </a:p>
          <a:p>
            <a:r>
              <a:rPr lang="en-US" strike="sngStrike" dirty="0" smtClean="0"/>
              <a:t>Branching Workflows</a:t>
            </a:r>
          </a:p>
          <a:p>
            <a:r>
              <a:rPr lang="en-US" dirty="0" smtClean="0"/>
              <a:t>Collaboration</a:t>
            </a:r>
          </a:p>
          <a:p>
            <a:r>
              <a:rPr lang="en-US" dirty="0" smtClean="0">
                <a:solidFill>
                  <a:srgbClr val="D9D9D9"/>
                </a:solidFill>
              </a:rPr>
              <a:t>Advanced Stuff</a:t>
            </a:r>
          </a:p>
          <a:p>
            <a:r>
              <a:rPr lang="en-US" dirty="0" smtClean="0">
                <a:solidFill>
                  <a:srgbClr val="D9D9D9"/>
                </a:solidFill>
              </a:rPr>
              <a:t>Troubleshooting</a:t>
            </a:r>
          </a:p>
        </p:txBody>
      </p:sp>
    </p:spTree>
    <p:extLst>
      <p:ext uri="{BB962C8B-B14F-4D97-AF65-F5344CB8AC3E}">
        <p14:creationId xmlns:p14="http://schemas.microsoft.com/office/powerpoint/2010/main" val="23865958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5" name="Content Placeholder 4"/>
          <p:cNvSpPr>
            <a:spLocks noGrp="1"/>
          </p:cNvSpPr>
          <p:nvPr>
            <p:ph idx="1"/>
          </p:nvPr>
        </p:nvSpPr>
        <p:spPr/>
        <p:txBody>
          <a:bodyPr>
            <a:normAutofit/>
          </a:bodyPr>
          <a:lstStyle/>
          <a:p>
            <a:r>
              <a:rPr lang="en-US" dirty="0" smtClean="0"/>
              <a:t>git remote</a:t>
            </a:r>
          </a:p>
          <a:p>
            <a:r>
              <a:rPr lang="en-US" dirty="0" smtClean="0"/>
              <a:t>git push</a:t>
            </a:r>
          </a:p>
          <a:p>
            <a:r>
              <a:rPr lang="en-US" dirty="0" smtClean="0"/>
              <a:t>git clone</a:t>
            </a:r>
          </a:p>
          <a:p>
            <a:r>
              <a:rPr lang="en-US" dirty="0" smtClean="0"/>
              <a:t>git fetch</a:t>
            </a:r>
          </a:p>
          <a:p>
            <a:r>
              <a:rPr lang="en-US" dirty="0" smtClean="0"/>
              <a:t>git pull</a:t>
            </a:r>
            <a:endParaRPr lang="en-US" dirty="0"/>
          </a:p>
        </p:txBody>
      </p:sp>
    </p:spTree>
    <p:extLst>
      <p:ext uri="{BB962C8B-B14F-4D97-AF65-F5344CB8AC3E}">
        <p14:creationId xmlns:p14="http://schemas.microsoft.com/office/powerpoint/2010/main" val="2816866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5" name="Content Placeholder 4"/>
          <p:cNvSpPr>
            <a:spLocks noGrp="1"/>
          </p:cNvSpPr>
          <p:nvPr>
            <p:ph idx="1"/>
          </p:nvPr>
        </p:nvSpPr>
        <p:spPr/>
        <p:txBody>
          <a:bodyPr>
            <a:normAutofit/>
          </a:bodyPr>
          <a:lstStyle/>
          <a:p>
            <a:r>
              <a:rPr lang="en-US" dirty="0" smtClean="0"/>
              <a:t>git remote</a:t>
            </a:r>
          </a:p>
          <a:p>
            <a:r>
              <a:rPr lang="en-US" dirty="0" smtClean="0"/>
              <a:t>git push</a:t>
            </a:r>
          </a:p>
          <a:p>
            <a:r>
              <a:rPr lang="en-US" dirty="0" smtClean="0">
                <a:solidFill>
                  <a:srgbClr val="D9D9D9"/>
                </a:solidFill>
              </a:rPr>
              <a:t>git clone</a:t>
            </a:r>
          </a:p>
          <a:p>
            <a:r>
              <a:rPr lang="en-US" dirty="0" smtClean="0">
                <a:solidFill>
                  <a:srgbClr val="D9D9D9"/>
                </a:solidFill>
              </a:rPr>
              <a:t>git fetch</a:t>
            </a:r>
          </a:p>
          <a:p>
            <a:r>
              <a:rPr lang="en-US" dirty="0" smtClean="0">
                <a:solidFill>
                  <a:srgbClr val="D9D9D9"/>
                </a:solidFill>
              </a:rPr>
              <a:t>git pull</a:t>
            </a:r>
            <a:endParaRPr lang="en-US" dirty="0">
              <a:solidFill>
                <a:srgbClr val="D9D9D9"/>
              </a:solidFill>
            </a:endParaRPr>
          </a:p>
        </p:txBody>
      </p:sp>
    </p:spTree>
    <p:extLst>
      <p:ext uri="{BB962C8B-B14F-4D97-AF65-F5344CB8AC3E}">
        <p14:creationId xmlns:p14="http://schemas.microsoft.com/office/powerpoint/2010/main" val="4152084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42" y="258961"/>
            <a:ext cx="8688586" cy="513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6184217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42" y="258961"/>
            <a:ext cx="8688586" cy="513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8194" name="Rectangle 2"/>
          <p:cNvSpPr>
            <a:spLocks/>
          </p:cNvSpPr>
          <p:nvPr/>
        </p:nvSpPr>
        <p:spPr bwMode="auto">
          <a:xfrm rot="10800000" flipH="1">
            <a:off x="1544836" y="2520103"/>
            <a:ext cx="2071688" cy="214313"/>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1279137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9217" name="Picture 1"/>
          <p:cNvPicPr>
            <a:picLocks noChangeAspect="1" noChangeArrowheads="1"/>
          </p:cNvPicPr>
          <p:nvPr/>
        </p:nvPicPr>
        <p:blipFill>
          <a:blip r:embed="rId3">
            <a:alphaModFix amt="47000"/>
            <a:extLst>
              <a:ext uri="{28A0092B-C50C-407E-A947-70E740481C1C}">
                <a14:useLocalDpi xmlns:a14="http://schemas.microsoft.com/office/drawing/2010/main" val="0"/>
              </a:ext>
            </a:extLst>
          </a:blip>
          <a:srcRect/>
          <a:stretch>
            <a:fillRect/>
          </a:stretch>
        </p:blipFill>
        <p:spPr bwMode="auto">
          <a:xfrm>
            <a:off x="223242" y="258961"/>
            <a:ext cx="8688586" cy="5134570"/>
          </a:xfrm>
          <a:prstGeom prst="rect">
            <a:avLst/>
          </a:prstGeom>
          <a:noFill/>
          <a:ln>
            <a:noFill/>
          </a:ln>
          <a:extLst>
            <a:ext uri="{909E8E84-426E-40dd-AFC4-6F175D3DCCD1}">
              <a14:hiddenFill xmlns:a14="http://schemas.microsoft.com/office/drawing/2010/main">
                <a:solidFill>
                  <a:srgbClr val="FFFFFF">
                    <a:alpha val="46999"/>
                  </a:srgbClr>
                </a:solidFill>
              </a14:hiddenFill>
            </a:ext>
            <a:ext uri="{91240B29-F687-4f45-9708-019B960494DF}">
              <a14:hiddenLine xmlns:a14="http://schemas.microsoft.com/office/drawing/2010/main" w="12700" cap="flat">
                <a:solidFill>
                  <a:schemeClr val="tx1">
                    <a:alpha val="46999"/>
                  </a:schemeClr>
                </a:solidFill>
                <a:miter lim="800000"/>
                <a:headEnd/>
                <a:tailEnd/>
              </a14:hiddenLine>
            </a:ext>
          </a:extLst>
        </p:spPr>
      </p:pic>
      <p:sp>
        <p:nvSpPr>
          <p:cNvPr id="649218" name="Rectangle 2"/>
          <p:cNvSpPr>
            <a:spLocks/>
          </p:cNvSpPr>
          <p:nvPr/>
        </p:nvSpPr>
        <p:spPr bwMode="auto">
          <a:xfrm rot="10800000" flipH="1">
            <a:off x="1544836" y="2520103"/>
            <a:ext cx="2071688" cy="214313"/>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49219" name="Rectangle 3"/>
          <p:cNvSpPr>
            <a:spLocks/>
          </p:cNvSpPr>
          <p:nvPr/>
        </p:nvSpPr>
        <p:spPr bwMode="auto">
          <a:xfrm>
            <a:off x="803672" y="2964745"/>
            <a:ext cx="7536656" cy="696516"/>
          </a:xfrm>
          <a:prstGeom prst="rect">
            <a:avLst/>
          </a:prstGeom>
          <a:solidFill>
            <a:srgbClr val="FFFFFF"/>
          </a:solidFill>
          <a:ln w="50800" cap="flat">
            <a:solidFill>
              <a:srgbClr val="999999"/>
            </a:solidFill>
            <a:prstDash val="solid"/>
            <a:miter lim="800000"/>
            <a:headEnd type="none" w="med" len="med"/>
            <a:tailEnd type="none" w="med" len="med"/>
          </a:ln>
        </p:spPr>
        <p:txBody>
          <a:bodyPr lIns="0" tIns="0" rIns="0" bIns="0"/>
          <a:lstStyle/>
          <a:p>
            <a:endParaRPr lang="en-US"/>
          </a:p>
        </p:txBody>
      </p:sp>
      <p:sp>
        <p:nvSpPr>
          <p:cNvPr id="649220" name="Rectangle 4"/>
          <p:cNvSpPr>
            <a:spLocks/>
          </p:cNvSpPr>
          <p:nvPr/>
        </p:nvSpPr>
        <p:spPr bwMode="auto">
          <a:xfrm>
            <a:off x="2318931" y="3125224"/>
            <a:ext cx="64587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en-US" sz="2000" dirty="0" err="1" smtClean="0">
                <a:solidFill>
                  <a:schemeClr val="tx1"/>
                </a:solidFill>
                <a:ea typeface="ＭＳ Ｐゴシック" charset="0"/>
                <a:cs typeface="Gill Sans" charset="0"/>
              </a:rPr>
              <a:t>git@github.com</a:t>
            </a:r>
            <a:r>
              <a:rPr lang="en-US" sz="2000" dirty="0" err="1">
                <a:ea typeface="ＭＳ Ｐゴシック" charset="0"/>
                <a:cs typeface="Gill Sans" charset="0"/>
              </a:rPr>
              <a:t>:</a:t>
            </a:r>
            <a:r>
              <a:rPr lang="en-US" sz="2000" dirty="0" err="1" smtClean="0">
                <a:solidFill>
                  <a:schemeClr val="tx1"/>
                </a:solidFill>
                <a:ea typeface="ＭＳ Ｐゴシック" charset="0"/>
                <a:cs typeface="Gill Sans" charset="0"/>
              </a:rPr>
              <a:t>schacon</a:t>
            </a:r>
            <a:r>
              <a:rPr lang="en-US" sz="2000" dirty="0" smtClean="0">
                <a:solidFill>
                  <a:schemeClr val="tx1"/>
                </a:solidFill>
                <a:ea typeface="ＭＳ Ｐゴシック" charset="0"/>
                <a:cs typeface="Gill Sans" charset="0"/>
              </a:rPr>
              <a:t>/simplegit2.git</a:t>
            </a:r>
            <a:endParaRPr lang="en-US" sz="2000"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4666202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9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85750"/>
            <a:ext cx="857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7954" name="Rectangle 2"/>
          <p:cNvSpPr>
            <a:spLocks/>
          </p:cNvSpPr>
          <p:nvPr/>
        </p:nvSpPr>
        <p:spPr bwMode="auto">
          <a:xfrm>
            <a:off x="160735" y="1062633"/>
            <a:ext cx="8447484" cy="6081117"/>
          </a:xfrm>
          <a:prstGeom prst="rect">
            <a:avLst/>
          </a:prstGeom>
          <a:solidFill>
            <a:srgbClr val="FFFFFF"/>
          </a:solidFill>
          <a:ln>
            <a:noFill/>
          </a:ln>
        </p:spPr>
        <p:txBody>
          <a:bodyPr lIns="0" tIns="0" rIns="0" bIns="0"/>
          <a:lstStyle/>
          <a:p>
            <a:endParaRPr lang="en-US"/>
          </a:p>
        </p:txBody>
      </p:sp>
      <p:sp>
        <p:nvSpPr>
          <p:cNvPr id="637955" name="Rectangle 3"/>
          <p:cNvSpPr>
            <a:spLocks/>
          </p:cNvSpPr>
          <p:nvPr/>
        </p:nvSpPr>
        <p:spPr bwMode="auto">
          <a:xfrm>
            <a:off x="535781" y="803672"/>
            <a:ext cx="8447484" cy="6081117"/>
          </a:xfrm>
          <a:prstGeom prst="rect">
            <a:avLst/>
          </a:prstGeom>
          <a:solidFill>
            <a:srgbClr val="FFFFFF"/>
          </a:solidFill>
          <a:ln>
            <a:noFill/>
          </a:ln>
        </p:spPr>
        <p:txBody>
          <a:bodyPr lIns="0" tIns="0" rIns="0" bIns="0"/>
          <a:lstStyle/>
          <a:p>
            <a:endParaRPr lang="en-US"/>
          </a:p>
        </p:txBody>
      </p:sp>
      <p:sp>
        <p:nvSpPr>
          <p:cNvPr id="637956" name="Rectangle 4"/>
          <p:cNvSpPr>
            <a:spLocks/>
          </p:cNvSpPr>
          <p:nvPr/>
        </p:nvSpPr>
        <p:spPr bwMode="auto">
          <a:xfrm>
            <a:off x="250031" y="1151930"/>
            <a:ext cx="8447484" cy="6081117"/>
          </a:xfrm>
          <a:prstGeom prst="rect">
            <a:avLst/>
          </a:prstGeom>
          <a:solidFill>
            <a:srgbClr val="FFFFFF"/>
          </a:solidFill>
          <a:ln>
            <a:noFill/>
          </a:ln>
        </p:spPr>
        <p:txBody>
          <a:bodyPr lIns="0" tIns="0" rIns="0" bIns="0"/>
          <a:lstStyle/>
          <a:p>
            <a:endParaRPr lang="en-US"/>
          </a:p>
        </p:txBody>
      </p:sp>
      <p:sp>
        <p:nvSpPr>
          <p:cNvPr id="637957" name="Rectangle 5"/>
          <p:cNvSpPr>
            <a:spLocks/>
          </p:cNvSpPr>
          <p:nvPr/>
        </p:nvSpPr>
        <p:spPr bwMode="auto">
          <a:xfrm>
            <a:off x="8572500" y="-8930"/>
            <a:ext cx="669727" cy="6081117"/>
          </a:xfrm>
          <a:prstGeom prst="rect">
            <a:avLst/>
          </a:prstGeom>
          <a:solidFill>
            <a:srgbClr val="FFFFFF"/>
          </a:solidFill>
          <a:ln>
            <a:noFill/>
          </a:ln>
        </p:spPr>
        <p:txBody>
          <a:bodyPr lIns="0" tIns="0" rIns="0" bIns="0"/>
          <a:lstStyle/>
          <a:p>
            <a:endParaRPr lang="en-US"/>
          </a:p>
        </p:txBody>
      </p:sp>
      <p:sp>
        <p:nvSpPr>
          <p:cNvPr id="637958" name="Rectangle 6"/>
          <p:cNvSpPr>
            <a:spLocks/>
          </p:cNvSpPr>
          <p:nvPr/>
        </p:nvSpPr>
        <p:spPr bwMode="auto">
          <a:xfrm rot="10800000" flipH="1">
            <a:off x="491133" y="544711"/>
            <a:ext cx="1910953"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2335096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7700" y="2164601"/>
            <a:ext cx="7772400" cy="1470025"/>
          </a:xfrm>
        </p:spPr>
        <p:txBody>
          <a:bodyPr/>
          <a:lstStyle/>
          <a:p>
            <a:r>
              <a:rPr lang="en-US" dirty="0" smtClean="0"/>
              <a:t>Getting Git</a:t>
            </a:r>
            <a:endParaRPr lang="en-US" dirty="0"/>
          </a:p>
        </p:txBody>
      </p:sp>
      <p:sp>
        <p:nvSpPr>
          <p:cNvPr id="3" name="Subtitle 2"/>
          <p:cNvSpPr>
            <a:spLocks noGrp="1"/>
          </p:cNvSpPr>
          <p:nvPr>
            <p:ph type="subTitle" idx="1"/>
          </p:nvPr>
        </p:nvSpPr>
        <p:spPr>
          <a:xfrm>
            <a:off x="2743200" y="3242514"/>
            <a:ext cx="6400800" cy="1752600"/>
          </a:xfrm>
        </p:spPr>
        <p:txBody>
          <a:bodyPr/>
          <a:lstStyle/>
          <a:p>
            <a:r>
              <a:rPr lang="en-US" dirty="0" smtClean="0"/>
              <a:t>by Daniel Cox</a:t>
            </a:r>
          </a:p>
        </p:txBody>
      </p:sp>
      <p:sp>
        <p:nvSpPr>
          <p:cNvPr id="4" name="Subtitle 2"/>
          <p:cNvSpPr txBox="1">
            <a:spLocks/>
          </p:cNvSpPr>
          <p:nvPr/>
        </p:nvSpPr>
        <p:spPr>
          <a:xfrm>
            <a:off x="4859262" y="3935352"/>
            <a:ext cx="4530876"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smtClean="0"/>
              <a:t>(who is enormously grateful to Scott Chacon for half of these slides)</a:t>
            </a:r>
            <a:endParaRPr lang="en-US" dirty="0"/>
          </a:p>
        </p:txBody>
      </p:sp>
    </p:spTree>
    <p:extLst>
      <p:ext uri="{BB962C8B-B14F-4D97-AF65-F5344CB8AC3E}">
        <p14:creationId xmlns:p14="http://schemas.microsoft.com/office/powerpoint/2010/main" val="16558912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a:xfrm>
            <a:off x="2204834"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14 directories, 20 files</a:t>
            </a:r>
          </a:p>
        </p:txBody>
      </p:sp>
      <p:sp>
        <p:nvSpPr>
          <p:cNvPr id="4" name="TextBox 3"/>
          <p:cNvSpPr txBox="1"/>
          <p:nvPr/>
        </p:nvSpPr>
        <p:spPr>
          <a:xfrm>
            <a:off x="125734" y="939333"/>
            <a:ext cx="1911156" cy="1754327"/>
          </a:xfrm>
          <a:prstGeom prst="rect">
            <a:avLst/>
          </a:prstGeom>
          <a:noFill/>
        </p:spPr>
        <p:txBody>
          <a:bodyPr wrap="square" rtlCol="0">
            <a:spAutoFit/>
          </a:bodyPr>
          <a:lstStyle/>
          <a:p>
            <a:r>
              <a:rPr lang="en-US" dirty="0" smtClean="0"/>
              <a:t>$&gt; touch README</a:t>
            </a:r>
          </a:p>
          <a:p>
            <a:r>
              <a:rPr lang="en-US" dirty="0" smtClean="0"/>
              <a:t>$&gt; git add .</a:t>
            </a:r>
          </a:p>
          <a:p>
            <a:r>
              <a:rPr lang="en-US" dirty="0" smtClean="0"/>
              <a:t>$&gt; git commit –m “initial commit”</a:t>
            </a:r>
          </a:p>
          <a:p>
            <a:endParaRPr lang="en-US" dirty="0" smtClean="0"/>
          </a:p>
          <a:p>
            <a:r>
              <a:rPr lang="en-US" dirty="0" smtClean="0"/>
              <a:t>$&gt; tree –a .git</a:t>
            </a:r>
          </a:p>
        </p:txBody>
      </p:sp>
      <p:sp>
        <p:nvSpPr>
          <p:cNvPr id="5" name="Rectangle 2"/>
          <p:cNvSpPr>
            <a:spLocks/>
          </p:cNvSpPr>
          <p:nvPr/>
        </p:nvSpPr>
        <p:spPr bwMode="auto">
          <a:xfrm>
            <a:off x="2618099" y="4281463"/>
            <a:ext cx="4022187" cy="43566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6992670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97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85750"/>
            <a:ext cx="857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38978" name="Rectangle 2"/>
          <p:cNvSpPr>
            <a:spLocks/>
          </p:cNvSpPr>
          <p:nvPr/>
        </p:nvSpPr>
        <p:spPr bwMode="auto">
          <a:xfrm>
            <a:off x="160735" y="1062633"/>
            <a:ext cx="8447484" cy="6081117"/>
          </a:xfrm>
          <a:prstGeom prst="rect">
            <a:avLst/>
          </a:prstGeom>
          <a:solidFill>
            <a:srgbClr val="FFFFFF"/>
          </a:solidFill>
          <a:ln>
            <a:noFill/>
          </a:ln>
        </p:spPr>
        <p:txBody>
          <a:bodyPr lIns="0" tIns="0" rIns="0" bIns="0"/>
          <a:lstStyle/>
          <a:p>
            <a:endParaRPr lang="en-US"/>
          </a:p>
        </p:txBody>
      </p:sp>
      <p:sp>
        <p:nvSpPr>
          <p:cNvPr id="638979" name="Rectangle 3"/>
          <p:cNvSpPr>
            <a:spLocks/>
          </p:cNvSpPr>
          <p:nvPr/>
        </p:nvSpPr>
        <p:spPr bwMode="auto">
          <a:xfrm>
            <a:off x="535781" y="803672"/>
            <a:ext cx="8447484" cy="6081117"/>
          </a:xfrm>
          <a:prstGeom prst="rect">
            <a:avLst/>
          </a:prstGeom>
          <a:solidFill>
            <a:srgbClr val="FFFFFF"/>
          </a:solidFill>
          <a:ln>
            <a:noFill/>
          </a:ln>
        </p:spPr>
        <p:txBody>
          <a:bodyPr lIns="0" tIns="0" rIns="0" bIns="0"/>
          <a:lstStyle/>
          <a:p>
            <a:endParaRPr lang="en-US"/>
          </a:p>
        </p:txBody>
      </p:sp>
      <p:sp>
        <p:nvSpPr>
          <p:cNvPr id="638980" name="Rectangle 4"/>
          <p:cNvSpPr>
            <a:spLocks/>
          </p:cNvSpPr>
          <p:nvPr/>
        </p:nvSpPr>
        <p:spPr bwMode="auto">
          <a:xfrm>
            <a:off x="250031" y="1151930"/>
            <a:ext cx="8447484" cy="6081117"/>
          </a:xfrm>
          <a:prstGeom prst="rect">
            <a:avLst/>
          </a:prstGeom>
          <a:solidFill>
            <a:srgbClr val="FFFFFF"/>
          </a:solidFill>
          <a:ln>
            <a:noFill/>
          </a:ln>
        </p:spPr>
        <p:txBody>
          <a:bodyPr lIns="0" tIns="0" rIns="0" bIns="0"/>
          <a:lstStyle/>
          <a:p>
            <a:endParaRPr lang="en-US"/>
          </a:p>
        </p:txBody>
      </p:sp>
      <p:sp>
        <p:nvSpPr>
          <p:cNvPr id="638981" name="Rectangle 5"/>
          <p:cNvSpPr>
            <a:spLocks/>
          </p:cNvSpPr>
          <p:nvPr/>
        </p:nvSpPr>
        <p:spPr bwMode="auto">
          <a:xfrm>
            <a:off x="8572500" y="-8930"/>
            <a:ext cx="669727" cy="6081117"/>
          </a:xfrm>
          <a:prstGeom prst="rect">
            <a:avLst/>
          </a:prstGeom>
          <a:solidFill>
            <a:srgbClr val="FFFFFF"/>
          </a:solidFill>
          <a:ln>
            <a:noFill/>
          </a:ln>
        </p:spPr>
        <p:txBody>
          <a:bodyPr lIns="0" tIns="0" rIns="0" bIns="0"/>
          <a:lstStyle/>
          <a:p>
            <a:endParaRPr lang="en-US"/>
          </a:p>
        </p:txBody>
      </p:sp>
      <p:sp>
        <p:nvSpPr>
          <p:cNvPr id="638982" name="Rectangle 6"/>
          <p:cNvSpPr>
            <a:spLocks/>
          </p:cNvSpPr>
          <p:nvPr/>
        </p:nvSpPr>
        <p:spPr bwMode="auto">
          <a:xfrm rot="10800000" flipH="1">
            <a:off x="2375297" y="535781"/>
            <a:ext cx="919758"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549928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0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85750"/>
            <a:ext cx="857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0002" name="Rectangle 2"/>
          <p:cNvSpPr>
            <a:spLocks/>
          </p:cNvSpPr>
          <p:nvPr/>
        </p:nvSpPr>
        <p:spPr bwMode="auto">
          <a:xfrm>
            <a:off x="160735" y="1062633"/>
            <a:ext cx="8447484" cy="6081117"/>
          </a:xfrm>
          <a:prstGeom prst="rect">
            <a:avLst/>
          </a:prstGeom>
          <a:solidFill>
            <a:srgbClr val="FFFFFF"/>
          </a:solidFill>
          <a:ln>
            <a:noFill/>
          </a:ln>
        </p:spPr>
        <p:txBody>
          <a:bodyPr lIns="0" tIns="0" rIns="0" bIns="0"/>
          <a:lstStyle/>
          <a:p>
            <a:endParaRPr lang="en-US"/>
          </a:p>
        </p:txBody>
      </p:sp>
      <p:sp>
        <p:nvSpPr>
          <p:cNvPr id="640003" name="Rectangle 3"/>
          <p:cNvSpPr>
            <a:spLocks/>
          </p:cNvSpPr>
          <p:nvPr/>
        </p:nvSpPr>
        <p:spPr bwMode="auto">
          <a:xfrm>
            <a:off x="535781" y="803672"/>
            <a:ext cx="8447484" cy="6081117"/>
          </a:xfrm>
          <a:prstGeom prst="rect">
            <a:avLst/>
          </a:prstGeom>
          <a:solidFill>
            <a:srgbClr val="FFFFFF"/>
          </a:solidFill>
          <a:ln>
            <a:noFill/>
          </a:ln>
        </p:spPr>
        <p:txBody>
          <a:bodyPr lIns="0" tIns="0" rIns="0" bIns="0"/>
          <a:lstStyle/>
          <a:p>
            <a:endParaRPr lang="en-US"/>
          </a:p>
        </p:txBody>
      </p:sp>
      <p:sp>
        <p:nvSpPr>
          <p:cNvPr id="640004" name="Rectangle 4"/>
          <p:cNvSpPr>
            <a:spLocks/>
          </p:cNvSpPr>
          <p:nvPr/>
        </p:nvSpPr>
        <p:spPr bwMode="auto">
          <a:xfrm>
            <a:off x="250031" y="1151930"/>
            <a:ext cx="8447484" cy="6081117"/>
          </a:xfrm>
          <a:prstGeom prst="rect">
            <a:avLst/>
          </a:prstGeom>
          <a:solidFill>
            <a:srgbClr val="FFFFFF"/>
          </a:solidFill>
          <a:ln>
            <a:noFill/>
          </a:ln>
        </p:spPr>
        <p:txBody>
          <a:bodyPr lIns="0" tIns="0" rIns="0" bIns="0"/>
          <a:lstStyle/>
          <a:p>
            <a:endParaRPr lang="en-US"/>
          </a:p>
        </p:txBody>
      </p:sp>
      <p:sp>
        <p:nvSpPr>
          <p:cNvPr id="640005" name="Rectangle 5"/>
          <p:cNvSpPr>
            <a:spLocks/>
          </p:cNvSpPr>
          <p:nvPr/>
        </p:nvSpPr>
        <p:spPr bwMode="auto">
          <a:xfrm>
            <a:off x="8572500" y="-8930"/>
            <a:ext cx="669727" cy="6081117"/>
          </a:xfrm>
          <a:prstGeom prst="rect">
            <a:avLst/>
          </a:prstGeom>
          <a:solidFill>
            <a:srgbClr val="FFFFFF"/>
          </a:solidFill>
          <a:ln>
            <a:noFill/>
          </a:ln>
        </p:spPr>
        <p:txBody>
          <a:bodyPr lIns="0" tIns="0" rIns="0" bIns="0"/>
          <a:lstStyle/>
          <a:p>
            <a:endParaRPr lang="en-US"/>
          </a:p>
        </p:txBody>
      </p:sp>
      <p:sp>
        <p:nvSpPr>
          <p:cNvPr id="640006" name="Rectangle 6"/>
          <p:cNvSpPr>
            <a:spLocks/>
          </p:cNvSpPr>
          <p:nvPr/>
        </p:nvSpPr>
        <p:spPr bwMode="auto">
          <a:xfrm rot="10800000" flipH="1">
            <a:off x="3232547" y="535781"/>
            <a:ext cx="4830961"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0907481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0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85750"/>
            <a:ext cx="857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1026" name="Rectangle 2"/>
          <p:cNvSpPr>
            <a:spLocks/>
          </p:cNvSpPr>
          <p:nvPr/>
        </p:nvSpPr>
        <p:spPr bwMode="auto">
          <a:xfrm>
            <a:off x="8572500" y="-8930"/>
            <a:ext cx="669727" cy="6081117"/>
          </a:xfrm>
          <a:prstGeom prst="rect">
            <a:avLst/>
          </a:prstGeom>
          <a:solidFill>
            <a:srgbClr val="FFFFFF"/>
          </a:solidFill>
          <a:ln>
            <a:noFill/>
          </a:ln>
        </p:spPr>
        <p:txBody>
          <a:bodyPr lIns="0" tIns="0" rIns="0" bIns="0"/>
          <a:lstStyle/>
          <a:p>
            <a:endParaRPr lang="en-US"/>
          </a:p>
        </p:txBody>
      </p:sp>
      <p:pic>
        <p:nvPicPr>
          <p:cNvPr id="64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61" y="3170039"/>
            <a:ext cx="7822406"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1028" name="Rectangle 4"/>
          <p:cNvSpPr>
            <a:spLocks/>
          </p:cNvSpPr>
          <p:nvPr/>
        </p:nvSpPr>
        <p:spPr bwMode="auto">
          <a:xfrm>
            <a:off x="535781" y="3170039"/>
            <a:ext cx="6732984" cy="2920008"/>
          </a:xfrm>
          <a:prstGeom prst="rect">
            <a:avLst/>
          </a:prstGeom>
          <a:solidFill>
            <a:srgbClr val="FFFFFF"/>
          </a:solidFill>
          <a:ln>
            <a:noFill/>
          </a:ln>
        </p:spPr>
        <p:txBody>
          <a:bodyPr lIns="0" tIns="0" rIns="0" bIns="0"/>
          <a:lstStyle/>
          <a:p>
            <a:endParaRPr lang="en-US"/>
          </a:p>
        </p:txBody>
      </p:sp>
      <p:sp>
        <p:nvSpPr>
          <p:cNvPr id="641029" name="Rectangle 5"/>
          <p:cNvSpPr>
            <a:spLocks/>
          </p:cNvSpPr>
          <p:nvPr/>
        </p:nvSpPr>
        <p:spPr bwMode="auto">
          <a:xfrm>
            <a:off x="151805" y="3473648"/>
            <a:ext cx="6732984" cy="2920008"/>
          </a:xfrm>
          <a:prstGeom prst="rect">
            <a:avLst/>
          </a:prstGeom>
          <a:solidFill>
            <a:srgbClr val="FFFFFF"/>
          </a:solidFill>
          <a:ln>
            <a:noFill/>
          </a:ln>
        </p:spPr>
        <p:txBody>
          <a:bodyPr lIns="0" tIns="0" rIns="0" bIns="0"/>
          <a:lstStyle/>
          <a:p>
            <a:endParaRPr lang="en-US"/>
          </a:p>
        </p:txBody>
      </p:sp>
      <p:sp>
        <p:nvSpPr>
          <p:cNvPr id="641030" name="Rectangle 6"/>
          <p:cNvSpPr>
            <a:spLocks/>
          </p:cNvSpPr>
          <p:nvPr/>
        </p:nvSpPr>
        <p:spPr bwMode="auto">
          <a:xfrm rot="10800000" flipH="1">
            <a:off x="517922" y="812602"/>
            <a:ext cx="1125141"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40667759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85750"/>
            <a:ext cx="857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2050" name="Rectangle 2"/>
          <p:cNvSpPr>
            <a:spLocks/>
          </p:cNvSpPr>
          <p:nvPr/>
        </p:nvSpPr>
        <p:spPr bwMode="auto">
          <a:xfrm>
            <a:off x="8572500" y="-8930"/>
            <a:ext cx="669727" cy="6081117"/>
          </a:xfrm>
          <a:prstGeom prst="rect">
            <a:avLst/>
          </a:prstGeom>
          <a:solidFill>
            <a:srgbClr val="FFFFFF"/>
          </a:solidFill>
          <a:ln>
            <a:noFill/>
          </a:ln>
        </p:spPr>
        <p:txBody>
          <a:bodyPr lIns="0" tIns="0" rIns="0" bIns="0"/>
          <a:lstStyle/>
          <a:p>
            <a:endParaRPr lang="en-US"/>
          </a:p>
        </p:txBody>
      </p:sp>
      <p:pic>
        <p:nvPicPr>
          <p:cNvPr id="64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61" y="3170039"/>
            <a:ext cx="7822406"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2052" name="Rectangle 4"/>
          <p:cNvSpPr>
            <a:spLocks/>
          </p:cNvSpPr>
          <p:nvPr/>
        </p:nvSpPr>
        <p:spPr bwMode="auto">
          <a:xfrm>
            <a:off x="535781" y="3170039"/>
            <a:ext cx="6732984" cy="2920008"/>
          </a:xfrm>
          <a:prstGeom prst="rect">
            <a:avLst/>
          </a:prstGeom>
          <a:solidFill>
            <a:srgbClr val="FFFFFF"/>
          </a:solidFill>
          <a:ln>
            <a:noFill/>
          </a:ln>
        </p:spPr>
        <p:txBody>
          <a:bodyPr lIns="0" tIns="0" rIns="0" bIns="0"/>
          <a:lstStyle/>
          <a:p>
            <a:endParaRPr lang="en-US"/>
          </a:p>
        </p:txBody>
      </p:sp>
      <p:sp>
        <p:nvSpPr>
          <p:cNvPr id="642053" name="Rectangle 5"/>
          <p:cNvSpPr>
            <a:spLocks/>
          </p:cNvSpPr>
          <p:nvPr/>
        </p:nvSpPr>
        <p:spPr bwMode="auto">
          <a:xfrm>
            <a:off x="151805" y="3473648"/>
            <a:ext cx="6732984" cy="2920008"/>
          </a:xfrm>
          <a:prstGeom prst="rect">
            <a:avLst/>
          </a:prstGeom>
          <a:solidFill>
            <a:srgbClr val="FFFFFF"/>
          </a:solidFill>
          <a:ln>
            <a:noFill/>
          </a:ln>
        </p:spPr>
        <p:txBody>
          <a:bodyPr lIns="0" tIns="0" rIns="0" bIns="0"/>
          <a:lstStyle/>
          <a:p>
            <a:endParaRPr lang="en-US"/>
          </a:p>
        </p:txBody>
      </p:sp>
      <p:sp>
        <p:nvSpPr>
          <p:cNvPr id="642054" name="Rectangle 6"/>
          <p:cNvSpPr>
            <a:spLocks/>
          </p:cNvSpPr>
          <p:nvPr/>
        </p:nvSpPr>
        <p:spPr bwMode="auto">
          <a:xfrm rot="10800000" flipH="1">
            <a:off x="1598414" y="776883"/>
            <a:ext cx="919758"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994194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85750"/>
            <a:ext cx="857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3074" name="Rectangle 2"/>
          <p:cNvSpPr>
            <a:spLocks/>
          </p:cNvSpPr>
          <p:nvPr/>
        </p:nvSpPr>
        <p:spPr bwMode="auto">
          <a:xfrm>
            <a:off x="8572500" y="-8930"/>
            <a:ext cx="669727" cy="6081117"/>
          </a:xfrm>
          <a:prstGeom prst="rect">
            <a:avLst/>
          </a:prstGeom>
          <a:solidFill>
            <a:srgbClr val="FFFFFF"/>
          </a:solidFill>
          <a:ln>
            <a:noFill/>
          </a:ln>
        </p:spPr>
        <p:txBody>
          <a:bodyPr lIns="0" tIns="0" rIns="0" bIns="0"/>
          <a:lstStyle/>
          <a:p>
            <a:endParaRPr lang="en-US"/>
          </a:p>
        </p:txBody>
      </p:sp>
      <p:pic>
        <p:nvPicPr>
          <p:cNvPr id="64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61" y="3170039"/>
            <a:ext cx="7822406"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3076" name="Rectangle 4"/>
          <p:cNvSpPr>
            <a:spLocks/>
          </p:cNvSpPr>
          <p:nvPr/>
        </p:nvSpPr>
        <p:spPr bwMode="auto">
          <a:xfrm>
            <a:off x="535781" y="3170039"/>
            <a:ext cx="6732984" cy="2920008"/>
          </a:xfrm>
          <a:prstGeom prst="rect">
            <a:avLst/>
          </a:prstGeom>
          <a:solidFill>
            <a:srgbClr val="FFFFFF"/>
          </a:solidFill>
          <a:ln>
            <a:noFill/>
          </a:ln>
        </p:spPr>
        <p:txBody>
          <a:bodyPr lIns="0" tIns="0" rIns="0" bIns="0"/>
          <a:lstStyle/>
          <a:p>
            <a:endParaRPr lang="en-US"/>
          </a:p>
        </p:txBody>
      </p:sp>
      <p:sp>
        <p:nvSpPr>
          <p:cNvPr id="643077" name="Rectangle 5"/>
          <p:cNvSpPr>
            <a:spLocks/>
          </p:cNvSpPr>
          <p:nvPr/>
        </p:nvSpPr>
        <p:spPr bwMode="auto">
          <a:xfrm>
            <a:off x="151805" y="3473648"/>
            <a:ext cx="6732984" cy="2920008"/>
          </a:xfrm>
          <a:prstGeom prst="rect">
            <a:avLst/>
          </a:prstGeom>
          <a:solidFill>
            <a:srgbClr val="FFFFFF"/>
          </a:solidFill>
          <a:ln>
            <a:noFill/>
          </a:ln>
        </p:spPr>
        <p:txBody>
          <a:bodyPr lIns="0" tIns="0" rIns="0" bIns="0"/>
          <a:lstStyle/>
          <a:p>
            <a:endParaRPr lang="en-US"/>
          </a:p>
        </p:txBody>
      </p:sp>
      <p:sp>
        <p:nvSpPr>
          <p:cNvPr id="643078" name="Rectangle 6"/>
          <p:cNvSpPr>
            <a:spLocks/>
          </p:cNvSpPr>
          <p:nvPr/>
        </p:nvSpPr>
        <p:spPr bwMode="auto">
          <a:xfrm rot="10800000" flipH="1">
            <a:off x="2491383" y="803672"/>
            <a:ext cx="919758"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233076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85750"/>
            <a:ext cx="857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5122" name="Rectangle 2"/>
          <p:cNvSpPr>
            <a:spLocks/>
          </p:cNvSpPr>
          <p:nvPr/>
        </p:nvSpPr>
        <p:spPr bwMode="auto">
          <a:xfrm>
            <a:off x="8572500" y="-8930"/>
            <a:ext cx="669727" cy="6081117"/>
          </a:xfrm>
          <a:prstGeom prst="rect">
            <a:avLst/>
          </a:prstGeom>
          <a:solidFill>
            <a:srgbClr val="FFFFFF"/>
          </a:solidFill>
          <a:ln>
            <a:noFill/>
          </a:ln>
        </p:spPr>
        <p:txBody>
          <a:bodyPr lIns="0" tIns="0" rIns="0" bIns="0"/>
          <a:lstStyle/>
          <a:p>
            <a:endParaRPr lang="en-US"/>
          </a:p>
        </p:txBody>
      </p:sp>
      <p:pic>
        <p:nvPicPr>
          <p:cNvPr id="64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61" y="3170039"/>
            <a:ext cx="7822406"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5124" name="Rectangle 4"/>
          <p:cNvSpPr>
            <a:spLocks/>
          </p:cNvSpPr>
          <p:nvPr/>
        </p:nvSpPr>
        <p:spPr bwMode="auto">
          <a:xfrm>
            <a:off x="535781" y="3732609"/>
            <a:ext cx="6732984" cy="2920008"/>
          </a:xfrm>
          <a:prstGeom prst="rect">
            <a:avLst/>
          </a:prstGeom>
          <a:solidFill>
            <a:srgbClr val="FFFFFF"/>
          </a:solidFill>
          <a:ln>
            <a:noFill/>
          </a:ln>
        </p:spPr>
        <p:txBody>
          <a:bodyPr lIns="0" tIns="0" rIns="0" bIns="0"/>
          <a:lstStyle/>
          <a:p>
            <a:endParaRPr lang="en-US"/>
          </a:p>
        </p:txBody>
      </p:sp>
      <p:sp>
        <p:nvSpPr>
          <p:cNvPr id="645125" name="Rectangle 5"/>
          <p:cNvSpPr>
            <a:spLocks/>
          </p:cNvSpPr>
          <p:nvPr/>
        </p:nvSpPr>
        <p:spPr bwMode="auto">
          <a:xfrm>
            <a:off x="160735" y="3964781"/>
            <a:ext cx="6732984" cy="2920008"/>
          </a:xfrm>
          <a:prstGeom prst="rect">
            <a:avLst/>
          </a:prstGeom>
          <a:solidFill>
            <a:srgbClr val="FFFFFF"/>
          </a:solidFill>
          <a:ln>
            <a:noFill/>
          </a:ln>
        </p:spPr>
        <p:txBody>
          <a:bodyPr lIns="0" tIns="0" rIns="0" bIns="0"/>
          <a:lstStyle/>
          <a:p>
            <a:endParaRPr lang="en-US"/>
          </a:p>
        </p:txBody>
      </p:sp>
      <p:sp>
        <p:nvSpPr>
          <p:cNvPr id="645126" name="Rectangle 6"/>
          <p:cNvSpPr>
            <a:spLocks/>
          </p:cNvSpPr>
          <p:nvPr/>
        </p:nvSpPr>
        <p:spPr bwMode="auto">
          <a:xfrm rot="10800000" flipH="1">
            <a:off x="232172" y="3089672"/>
            <a:ext cx="1839516" cy="383977"/>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1623048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85750"/>
            <a:ext cx="8572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6146" name="Rectangle 2"/>
          <p:cNvSpPr>
            <a:spLocks/>
          </p:cNvSpPr>
          <p:nvPr/>
        </p:nvSpPr>
        <p:spPr bwMode="auto">
          <a:xfrm>
            <a:off x="8572500" y="-8930"/>
            <a:ext cx="669727" cy="6081117"/>
          </a:xfrm>
          <a:prstGeom prst="rect">
            <a:avLst/>
          </a:prstGeom>
          <a:solidFill>
            <a:srgbClr val="FFFFFF"/>
          </a:solidFill>
          <a:ln>
            <a:noFill/>
          </a:ln>
        </p:spPr>
        <p:txBody>
          <a:bodyPr lIns="0" tIns="0" rIns="0" bIns="0"/>
          <a:lstStyle/>
          <a:p>
            <a:endParaRPr lang="en-US"/>
          </a:p>
        </p:txBody>
      </p:sp>
      <p:pic>
        <p:nvPicPr>
          <p:cNvPr id="64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961" y="3170039"/>
            <a:ext cx="7822406"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46148" name="Rectangle 4"/>
          <p:cNvSpPr>
            <a:spLocks/>
          </p:cNvSpPr>
          <p:nvPr/>
        </p:nvSpPr>
        <p:spPr bwMode="auto">
          <a:xfrm rot="10800000" flipH="1">
            <a:off x="491133" y="3616523"/>
            <a:ext cx="3161109" cy="383977"/>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8154619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5" name="Content Placeholder 4"/>
          <p:cNvSpPr>
            <a:spLocks noGrp="1"/>
          </p:cNvSpPr>
          <p:nvPr>
            <p:ph idx="1"/>
          </p:nvPr>
        </p:nvSpPr>
        <p:spPr/>
        <p:txBody>
          <a:bodyPr>
            <a:normAutofit/>
          </a:bodyPr>
          <a:lstStyle/>
          <a:p>
            <a:r>
              <a:rPr lang="en-US" strike="sngStrike" dirty="0" smtClean="0"/>
              <a:t>git remote</a:t>
            </a:r>
          </a:p>
          <a:p>
            <a:r>
              <a:rPr lang="en-US" strike="sngStrike" dirty="0" smtClean="0"/>
              <a:t>git push</a:t>
            </a:r>
          </a:p>
          <a:p>
            <a:r>
              <a:rPr lang="en-US" dirty="0" smtClean="0"/>
              <a:t>git clone</a:t>
            </a:r>
          </a:p>
          <a:p>
            <a:r>
              <a:rPr lang="en-US" dirty="0" smtClean="0">
                <a:solidFill>
                  <a:srgbClr val="D9D9D9"/>
                </a:solidFill>
              </a:rPr>
              <a:t>git fetch</a:t>
            </a:r>
          </a:p>
          <a:p>
            <a:r>
              <a:rPr lang="en-US" dirty="0" smtClean="0">
                <a:solidFill>
                  <a:srgbClr val="D9D9D9"/>
                </a:solidFill>
              </a:rPr>
              <a:t>git pull</a:t>
            </a:r>
            <a:endParaRPr lang="en-US" dirty="0">
              <a:solidFill>
                <a:srgbClr val="D9D9D9"/>
              </a:solidFill>
            </a:endParaRPr>
          </a:p>
        </p:txBody>
      </p:sp>
    </p:spTree>
    <p:extLst>
      <p:ext uri="{BB962C8B-B14F-4D97-AF65-F5344CB8AC3E}">
        <p14:creationId xmlns:p14="http://schemas.microsoft.com/office/powerpoint/2010/main" val="4014257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4" name="TextBox 3"/>
          <p:cNvSpPr txBox="1"/>
          <p:nvPr/>
        </p:nvSpPr>
        <p:spPr>
          <a:xfrm>
            <a:off x="108857" y="2527905"/>
            <a:ext cx="8950476" cy="2169825"/>
          </a:xfrm>
          <a:prstGeom prst="rect">
            <a:avLst/>
          </a:prstGeom>
          <a:noFill/>
        </p:spPr>
        <p:txBody>
          <a:bodyPr wrap="square" rtlCol="0">
            <a:spAutoFit/>
          </a:bodyPr>
          <a:lstStyle/>
          <a:p>
            <a:r>
              <a:rPr lang="en-US" sz="1500" b="1" dirty="0" smtClean="0">
                <a:latin typeface="Monaco"/>
                <a:cs typeface="Monaco"/>
              </a:rPr>
              <a:t>$&gt; git clone </a:t>
            </a:r>
            <a:r>
              <a:rPr lang="en-US" sz="1500" b="1" dirty="0" smtClean="0">
                <a:latin typeface="Monaco"/>
                <a:cs typeface="Monaco"/>
                <a:hlinkClick r:id="rId3"/>
              </a:rPr>
              <a:t>git@github.com:danielpcox/Bare-Bones-Platformer.git</a:t>
            </a:r>
            <a:r>
              <a:rPr lang="en-US" sz="1500" b="1" dirty="0" smtClean="0">
                <a:latin typeface="Monaco"/>
                <a:cs typeface="Monaco"/>
              </a:rPr>
              <a:t> </a:t>
            </a:r>
            <a:r>
              <a:rPr lang="en-US" sz="1500" b="1" dirty="0" err="1" smtClean="0">
                <a:latin typeface="Monaco"/>
                <a:cs typeface="Monaco"/>
              </a:rPr>
              <a:t>platformer</a:t>
            </a:r>
            <a:endParaRPr lang="en-US" sz="1500" dirty="0" smtClean="0">
              <a:latin typeface="Monaco"/>
              <a:cs typeface="Monaco"/>
            </a:endParaRPr>
          </a:p>
          <a:p>
            <a:r>
              <a:rPr lang="en-US" sz="1500" dirty="0" smtClean="0">
                <a:latin typeface="Monaco"/>
                <a:cs typeface="Monaco"/>
              </a:rPr>
              <a:t>Cloning into '</a:t>
            </a:r>
            <a:r>
              <a:rPr lang="en-US" sz="1500" dirty="0" err="1" smtClean="0">
                <a:latin typeface="Monaco"/>
                <a:cs typeface="Monaco"/>
              </a:rPr>
              <a:t>platformer</a:t>
            </a:r>
            <a:r>
              <a:rPr lang="en-US" sz="1500" dirty="0" smtClean="0">
                <a:latin typeface="Monaco"/>
                <a:cs typeface="Monaco"/>
              </a:rPr>
              <a:t>'...</a:t>
            </a:r>
          </a:p>
          <a:p>
            <a:r>
              <a:rPr lang="en-US" sz="1500" dirty="0" smtClean="0">
                <a:latin typeface="Monaco"/>
                <a:cs typeface="Monaco"/>
              </a:rPr>
              <a:t>remote: Counting objects: 285, done.</a:t>
            </a:r>
          </a:p>
          <a:p>
            <a:r>
              <a:rPr lang="en-US" sz="1500" dirty="0" smtClean="0">
                <a:latin typeface="Monaco"/>
                <a:cs typeface="Monaco"/>
              </a:rPr>
              <a:t>remote: Compressing objects: 100% (197/197), done.</a:t>
            </a:r>
          </a:p>
          <a:p>
            <a:r>
              <a:rPr lang="en-US" sz="1500" dirty="0" smtClean="0">
                <a:latin typeface="Monaco"/>
                <a:cs typeface="Monaco"/>
              </a:rPr>
              <a:t>remote: Total 285 (delta 138), reused 221 (delta 74)</a:t>
            </a:r>
          </a:p>
          <a:p>
            <a:r>
              <a:rPr lang="en-US" sz="1500" dirty="0" smtClean="0">
                <a:latin typeface="Monaco"/>
                <a:cs typeface="Monaco"/>
              </a:rPr>
              <a:t>Receiving objects: 100% (285/285), 7.46 </a:t>
            </a:r>
            <a:r>
              <a:rPr lang="en-US" sz="1500" dirty="0" err="1" smtClean="0">
                <a:latin typeface="Monaco"/>
                <a:cs typeface="Monaco"/>
              </a:rPr>
              <a:t>MiB</a:t>
            </a:r>
            <a:r>
              <a:rPr lang="en-US" sz="1500" dirty="0" smtClean="0">
                <a:latin typeface="Monaco"/>
                <a:cs typeface="Monaco"/>
              </a:rPr>
              <a:t> | 688 </a:t>
            </a:r>
            <a:r>
              <a:rPr lang="en-US" sz="1500" dirty="0" err="1" smtClean="0">
                <a:latin typeface="Monaco"/>
                <a:cs typeface="Monaco"/>
              </a:rPr>
              <a:t>KiB</a:t>
            </a:r>
            <a:r>
              <a:rPr lang="en-US" sz="1500" dirty="0" smtClean="0">
                <a:latin typeface="Monaco"/>
                <a:cs typeface="Monaco"/>
              </a:rPr>
              <a:t>/s, done.</a:t>
            </a:r>
          </a:p>
          <a:p>
            <a:r>
              <a:rPr lang="en-US" sz="1500" dirty="0" smtClean="0">
                <a:latin typeface="Monaco"/>
                <a:cs typeface="Monaco"/>
              </a:rPr>
              <a:t>Resolving deltas: 100% (138/138), done.</a:t>
            </a:r>
          </a:p>
          <a:p>
            <a:r>
              <a:rPr lang="en-US" sz="1500" b="1" dirty="0" smtClean="0">
                <a:latin typeface="Monaco"/>
                <a:cs typeface="Monaco"/>
              </a:rPr>
              <a:t>$&gt;</a:t>
            </a:r>
          </a:p>
          <a:p>
            <a:endParaRPr lang="en-US" sz="1500" dirty="0">
              <a:latin typeface="Monaco"/>
              <a:cs typeface="Monaco"/>
            </a:endParaRPr>
          </a:p>
        </p:txBody>
      </p:sp>
      <p:sp>
        <p:nvSpPr>
          <p:cNvPr id="6" name="Rectangle 2"/>
          <p:cNvSpPr>
            <a:spLocks/>
          </p:cNvSpPr>
          <p:nvPr/>
        </p:nvSpPr>
        <p:spPr bwMode="auto">
          <a:xfrm>
            <a:off x="1681238" y="2576285"/>
            <a:ext cx="5817810" cy="2467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0823521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4" name="TextBox 3"/>
          <p:cNvSpPr txBox="1"/>
          <p:nvPr/>
        </p:nvSpPr>
        <p:spPr>
          <a:xfrm>
            <a:off x="108857" y="2527905"/>
            <a:ext cx="8950476" cy="2169825"/>
          </a:xfrm>
          <a:prstGeom prst="rect">
            <a:avLst/>
          </a:prstGeom>
          <a:noFill/>
        </p:spPr>
        <p:txBody>
          <a:bodyPr wrap="square" rtlCol="0">
            <a:spAutoFit/>
          </a:bodyPr>
          <a:lstStyle/>
          <a:p>
            <a:r>
              <a:rPr lang="en-US" sz="1500" b="1" dirty="0" smtClean="0">
                <a:latin typeface="Monaco"/>
                <a:cs typeface="Monaco"/>
              </a:rPr>
              <a:t>$&gt; git clone </a:t>
            </a:r>
            <a:r>
              <a:rPr lang="en-US" sz="1500" b="1" dirty="0" smtClean="0">
                <a:latin typeface="Monaco"/>
                <a:cs typeface="Monaco"/>
                <a:hlinkClick r:id="rId3"/>
              </a:rPr>
              <a:t>git@github.com:danielpcox/Bare-Bones-Platformer.git</a:t>
            </a:r>
            <a:r>
              <a:rPr lang="en-US" sz="1500" b="1" dirty="0" smtClean="0">
                <a:latin typeface="Monaco"/>
                <a:cs typeface="Monaco"/>
              </a:rPr>
              <a:t> </a:t>
            </a:r>
            <a:r>
              <a:rPr lang="en-US" sz="1500" b="1" dirty="0" err="1" smtClean="0">
                <a:latin typeface="Monaco"/>
                <a:cs typeface="Monaco"/>
              </a:rPr>
              <a:t>platformer</a:t>
            </a:r>
            <a:endParaRPr lang="en-US" sz="1500" dirty="0" smtClean="0">
              <a:latin typeface="Monaco"/>
              <a:cs typeface="Monaco"/>
            </a:endParaRPr>
          </a:p>
          <a:p>
            <a:r>
              <a:rPr lang="en-US" sz="1500" dirty="0" smtClean="0">
                <a:latin typeface="Monaco"/>
                <a:cs typeface="Monaco"/>
              </a:rPr>
              <a:t>Cloning into '</a:t>
            </a:r>
            <a:r>
              <a:rPr lang="en-US" sz="1500" dirty="0" err="1" smtClean="0">
                <a:latin typeface="Monaco"/>
                <a:cs typeface="Monaco"/>
              </a:rPr>
              <a:t>platformer</a:t>
            </a:r>
            <a:r>
              <a:rPr lang="en-US" sz="1500" dirty="0" smtClean="0">
                <a:latin typeface="Monaco"/>
                <a:cs typeface="Monaco"/>
              </a:rPr>
              <a:t>'...</a:t>
            </a:r>
          </a:p>
          <a:p>
            <a:r>
              <a:rPr lang="en-US" sz="1500" dirty="0" smtClean="0">
                <a:latin typeface="Monaco"/>
                <a:cs typeface="Monaco"/>
              </a:rPr>
              <a:t>remote: Counting objects: 285, done.</a:t>
            </a:r>
          </a:p>
          <a:p>
            <a:r>
              <a:rPr lang="en-US" sz="1500" dirty="0" smtClean="0">
                <a:latin typeface="Monaco"/>
                <a:cs typeface="Monaco"/>
              </a:rPr>
              <a:t>remote: Compressing objects: 100% (197/197), done.</a:t>
            </a:r>
          </a:p>
          <a:p>
            <a:r>
              <a:rPr lang="en-US" sz="1500" dirty="0" smtClean="0">
                <a:latin typeface="Monaco"/>
                <a:cs typeface="Monaco"/>
              </a:rPr>
              <a:t>remote: Total 285 (delta 138), reused 221 (delta 74)</a:t>
            </a:r>
          </a:p>
          <a:p>
            <a:r>
              <a:rPr lang="en-US" sz="1500" dirty="0" smtClean="0">
                <a:latin typeface="Monaco"/>
                <a:cs typeface="Monaco"/>
              </a:rPr>
              <a:t>Receiving objects: 100% (285/285), 7.46 </a:t>
            </a:r>
            <a:r>
              <a:rPr lang="en-US" sz="1500" dirty="0" err="1" smtClean="0">
                <a:latin typeface="Monaco"/>
                <a:cs typeface="Monaco"/>
              </a:rPr>
              <a:t>MiB</a:t>
            </a:r>
            <a:r>
              <a:rPr lang="en-US" sz="1500" dirty="0" smtClean="0">
                <a:latin typeface="Monaco"/>
                <a:cs typeface="Monaco"/>
              </a:rPr>
              <a:t> | 688 </a:t>
            </a:r>
            <a:r>
              <a:rPr lang="en-US" sz="1500" dirty="0" err="1" smtClean="0">
                <a:latin typeface="Monaco"/>
                <a:cs typeface="Monaco"/>
              </a:rPr>
              <a:t>KiB</a:t>
            </a:r>
            <a:r>
              <a:rPr lang="en-US" sz="1500" dirty="0" smtClean="0">
                <a:latin typeface="Monaco"/>
                <a:cs typeface="Monaco"/>
              </a:rPr>
              <a:t>/s, done.</a:t>
            </a:r>
          </a:p>
          <a:p>
            <a:r>
              <a:rPr lang="en-US" sz="1500" dirty="0" smtClean="0">
                <a:latin typeface="Monaco"/>
                <a:cs typeface="Monaco"/>
              </a:rPr>
              <a:t>Resolving deltas: 100% (138/138), done.</a:t>
            </a:r>
          </a:p>
          <a:p>
            <a:r>
              <a:rPr lang="en-US" sz="1500" b="1" dirty="0" smtClean="0">
                <a:latin typeface="Monaco"/>
                <a:cs typeface="Monaco"/>
              </a:rPr>
              <a:t>$&gt;</a:t>
            </a:r>
          </a:p>
          <a:p>
            <a:endParaRPr lang="en-US" sz="1500" dirty="0">
              <a:latin typeface="Monaco"/>
              <a:cs typeface="Monaco"/>
            </a:endParaRPr>
          </a:p>
        </p:txBody>
      </p:sp>
      <p:sp>
        <p:nvSpPr>
          <p:cNvPr id="6" name="Rectangle 2"/>
          <p:cNvSpPr>
            <a:spLocks/>
          </p:cNvSpPr>
          <p:nvPr/>
        </p:nvSpPr>
        <p:spPr bwMode="auto">
          <a:xfrm>
            <a:off x="7571618" y="2588380"/>
            <a:ext cx="1282069" cy="2467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40217875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Git</a:t>
            </a:r>
            <a:endParaRPr lang="en-US" dirty="0"/>
          </a:p>
        </p:txBody>
      </p:sp>
      <p:sp>
        <p:nvSpPr>
          <p:cNvPr id="3" name="Content Placeholder 2"/>
          <p:cNvSpPr>
            <a:spLocks noGrp="1"/>
          </p:cNvSpPr>
          <p:nvPr>
            <p:ph idx="1"/>
          </p:nvPr>
        </p:nvSpPr>
        <p:spPr/>
        <p:txBody>
          <a:bodyPr/>
          <a:lstStyle/>
          <a:p>
            <a:r>
              <a:rPr lang="en-US" dirty="0" smtClean="0"/>
              <a:t>The Basics</a:t>
            </a:r>
          </a:p>
          <a:p>
            <a:r>
              <a:rPr lang="en-US" dirty="0" smtClean="0"/>
              <a:t>The Git Object Database</a:t>
            </a:r>
          </a:p>
          <a:p>
            <a:r>
              <a:rPr lang="en-US" dirty="0" smtClean="0"/>
              <a:t>History Inspection</a:t>
            </a:r>
          </a:p>
          <a:p>
            <a:r>
              <a:rPr lang="en-US" dirty="0" smtClean="0"/>
              <a:t>Branching Workflows</a:t>
            </a:r>
          </a:p>
          <a:p>
            <a:r>
              <a:rPr lang="en-US" dirty="0" smtClean="0"/>
              <a:t>Collaboration</a:t>
            </a:r>
          </a:p>
          <a:p>
            <a:r>
              <a:rPr lang="en-US" dirty="0" smtClean="0"/>
              <a:t>Advanced Stuff</a:t>
            </a:r>
          </a:p>
          <a:p>
            <a:r>
              <a:rPr lang="en-US" dirty="0" smtClean="0"/>
              <a:t>Troubleshooting</a:t>
            </a:r>
          </a:p>
        </p:txBody>
      </p:sp>
    </p:spTree>
    <p:extLst>
      <p:ext uri="{BB962C8B-B14F-4D97-AF65-F5344CB8AC3E}">
        <p14:creationId xmlns:p14="http://schemas.microsoft.com/office/powerpoint/2010/main" val="36898910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4" name="TextBox 3"/>
          <p:cNvSpPr txBox="1"/>
          <p:nvPr/>
        </p:nvSpPr>
        <p:spPr>
          <a:xfrm>
            <a:off x="108857" y="2527905"/>
            <a:ext cx="8950476" cy="4247317"/>
          </a:xfrm>
          <a:prstGeom prst="rect">
            <a:avLst/>
          </a:prstGeom>
          <a:noFill/>
        </p:spPr>
        <p:txBody>
          <a:bodyPr wrap="square" rtlCol="0">
            <a:spAutoFit/>
          </a:bodyPr>
          <a:lstStyle/>
          <a:p>
            <a:r>
              <a:rPr lang="en-US" sz="1500" b="1" dirty="0" smtClean="0">
                <a:latin typeface="Monaco"/>
                <a:cs typeface="Monaco"/>
              </a:rPr>
              <a:t>$&gt; git clone </a:t>
            </a:r>
            <a:r>
              <a:rPr lang="en-US" sz="1500" b="1" dirty="0" smtClean="0">
                <a:latin typeface="Monaco"/>
                <a:cs typeface="Monaco"/>
                <a:hlinkClick r:id="rId3"/>
              </a:rPr>
              <a:t>git@github.com:danielpcox/Bare-Bones-Platformer.git</a:t>
            </a:r>
            <a:r>
              <a:rPr lang="en-US" sz="1500" b="1" dirty="0" smtClean="0">
                <a:latin typeface="Monaco"/>
                <a:cs typeface="Monaco"/>
              </a:rPr>
              <a:t> </a:t>
            </a:r>
            <a:r>
              <a:rPr lang="en-US" sz="1500" b="1" dirty="0" err="1" smtClean="0">
                <a:latin typeface="Monaco"/>
                <a:cs typeface="Monaco"/>
              </a:rPr>
              <a:t>platformer</a:t>
            </a:r>
            <a:endParaRPr lang="en-US" sz="1500" dirty="0" smtClean="0">
              <a:latin typeface="Monaco"/>
              <a:cs typeface="Monaco"/>
            </a:endParaRPr>
          </a:p>
          <a:p>
            <a:r>
              <a:rPr lang="en-US" sz="1500" dirty="0" smtClean="0">
                <a:latin typeface="Monaco"/>
                <a:cs typeface="Monaco"/>
              </a:rPr>
              <a:t>Cloning into '</a:t>
            </a:r>
            <a:r>
              <a:rPr lang="en-US" sz="1500" dirty="0" err="1" smtClean="0">
                <a:latin typeface="Monaco"/>
                <a:cs typeface="Monaco"/>
              </a:rPr>
              <a:t>platformer</a:t>
            </a:r>
            <a:r>
              <a:rPr lang="en-US" sz="1500" dirty="0" smtClean="0">
                <a:latin typeface="Monaco"/>
                <a:cs typeface="Monaco"/>
              </a:rPr>
              <a:t>'...</a:t>
            </a:r>
          </a:p>
          <a:p>
            <a:r>
              <a:rPr lang="en-US" sz="1500" dirty="0" smtClean="0">
                <a:latin typeface="Monaco"/>
                <a:cs typeface="Monaco"/>
              </a:rPr>
              <a:t>remote: Counting objects: 285, done.</a:t>
            </a:r>
          </a:p>
          <a:p>
            <a:r>
              <a:rPr lang="en-US" sz="1500" dirty="0" smtClean="0">
                <a:latin typeface="Monaco"/>
                <a:cs typeface="Monaco"/>
              </a:rPr>
              <a:t>remote: Compressing objects: 100% (197/197), done.</a:t>
            </a:r>
          </a:p>
          <a:p>
            <a:r>
              <a:rPr lang="en-US" sz="1500" dirty="0" smtClean="0">
                <a:latin typeface="Monaco"/>
                <a:cs typeface="Monaco"/>
              </a:rPr>
              <a:t>remote: Total 285 (delta 138), reused 221 (delta 74)</a:t>
            </a:r>
          </a:p>
          <a:p>
            <a:r>
              <a:rPr lang="en-US" sz="1500" dirty="0" smtClean="0">
                <a:latin typeface="Monaco"/>
                <a:cs typeface="Monaco"/>
              </a:rPr>
              <a:t>Receiving objects: 100% (285/285), 7.46 </a:t>
            </a:r>
            <a:r>
              <a:rPr lang="en-US" sz="1500" dirty="0" err="1" smtClean="0">
                <a:latin typeface="Monaco"/>
                <a:cs typeface="Monaco"/>
              </a:rPr>
              <a:t>MiB</a:t>
            </a:r>
            <a:r>
              <a:rPr lang="en-US" sz="1500" dirty="0" smtClean="0">
                <a:latin typeface="Monaco"/>
                <a:cs typeface="Monaco"/>
              </a:rPr>
              <a:t> | 688 </a:t>
            </a:r>
            <a:r>
              <a:rPr lang="en-US" sz="1500" dirty="0" err="1" smtClean="0">
                <a:latin typeface="Monaco"/>
                <a:cs typeface="Monaco"/>
              </a:rPr>
              <a:t>KiB</a:t>
            </a:r>
            <a:r>
              <a:rPr lang="en-US" sz="1500" dirty="0" smtClean="0">
                <a:latin typeface="Monaco"/>
                <a:cs typeface="Monaco"/>
              </a:rPr>
              <a:t>/s, done.</a:t>
            </a:r>
          </a:p>
          <a:p>
            <a:r>
              <a:rPr lang="en-US" sz="1500" dirty="0" smtClean="0">
                <a:latin typeface="Monaco"/>
                <a:cs typeface="Monaco"/>
              </a:rPr>
              <a:t>Resolving deltas: 100% (138/138), done.</a:t>
            </a:r>
          </a:p>
          <a:p>
            <a:endParaRPr lang="en-US" sz="1500" dirty="0" smtClean="0">
              <a:latin typeface="Monaco"/>
              <a:cs typeface="Monaco"/>
            </a:endParaRPr>
          </a:p>
          <a:p>
            <a:r>
              <a:rPr lang="en-US" sz="1500" b="1" dirty="0" smtClean="0">
                <a:latin typeface="Monaco"/>
                <a:cs typeface="Monaco"/>
              </a:rPr>
              <a:t>$&gt; </a:t>
            </a:r>
            <a:r>
              <a:rPr lang="en-US" sz="1500" b="1" dirty="0" err="1" smtClean="0">
                <a:latin typeface="Monaco"/>
                <a:cs typeface="Monaco"/>
              </a:rPr>
              <a:t>ls</a:t>
            </a:r>
            <a:r>
              <a:rPr lang="en-US" sz="1500" b="1" dirty="0" smtClean="0">
                <a:latin typeface="Monaco"/>
                <a:cs typeface="Monaco"/>
              </a:rPr>
              <a:t> </a:t>
            </a:r>
            <a:r>
              <a:rPr lang="en-US" sz="1500" b="1" dirty="0" err="1" smtClean="0">
                <a:latin typeface="Monaco"/>
                <a:cs typeface="Monaco"/>
              </a:rPr>
              <a:t>platformer</a:t>
            </a:r>
            <a:endParaRPr lang="en-US" sz="1500" dirty="0" smtClean="0">
              <a:latin typeface="Monaco"/>
              <a:cs typeface="Monaco"/>
            </a:endParaRPr>
          </a:p>
          <a:p>
            <a:r>
              <a:rPr lang="en-US" sz="1500" dirty="0" err="1" smtClean="0">
                <a:latin typeface="Monaco"/>
                <a:cs typeface="Monaco"/>
              </a:rPr>
              <a:t>Gemfile</a:t>
            </a:r>
            <a:endParaRPr lang="en-US" sz="1500" dirty="0" smtClean="0">
              <a:latin typeface="Monaco"/>
              <a:cs typeface="Monaco"/>
            </a:endParaRPr>
          </a:p>
          <a:p>
            <a:r>
              <a:rPr lang="en-US" sz="1500" dirty="0" err="1" smtClean="0">
                <a:latin typeface="Monaco"/>
                <a:cs typeface="Monaco"/>
              </a:rPr>
              <a:t>Gemfile.lock</a:t>
            </a:r>
            <a:endParaRPr lang="en-US" sz="1500" dirty="0" smtClean="0">
              <a:latin typeface="Monaco"/>
              <a:cs typeface="Monaco"/>
            </a:endParaRPr>
          </a:p>
          <a:p>
            <a:r>
              <a:rPr lang="en-US" sz="1500" dirty="0" err="1" smtClean="0">
                <a:latin typeface="Monaco"/>
                <a:cs typeface="Monaco"/>
              </a:rPr>
              <a:t>README.md</a:t>
            </a:r>
            <a:endParaRPr lang="en-US" sz="1500" dirty="0" smtClean="0">
              <a:latin typeface="Monaco"/>
              <a:cs typeface="Monaco"/>
            </a:endParaRPr>
          </a:p>
          <a:p>
            <a:r>
              <a:rPr lang="en-US" sz="1500" dirty="0" smtClean="0">
                <a:latin typeface="Monaco"/>
                <a:cs typeface="Monaco"/>
              </a:rPr>
              <a:t>levels</a:t>
            </a:r>
          </a:p>
          <a:p>
            <a:r>
              <a:rPr lang="en-US" sz="1500" dirty="0" smtClean="0">
                <a:latin typeface="Monaco"/>
                <a:cs typeface="Monaco"/>
              </a:rPr>
              <a:t>lib</a:t>
            </a:r>
          </a:p>
          <a:p>
            <a:r>
              <a:rPr lang="en-US" sz="1500" dirty="0" smtClean="0">
                <a:latin typeface="Monaco"/>
                <a:cs typeface="Monaco"/>
              </a:rPr>
              <a:t>media</a:t>
            </a:r>
          </a:p>
          <a:p>
            <a:r>
              <a:rPr lang="en-US" sz="1500" dirty="0" smtClean="0">
                <a:latin typeface="Monaco"/>
                <a:cs typeface="Monaco"/>
              </a:rPr>
              <a:t>objects</a:t>
            </a:r>
          </a:p>
          <a:p>
            <a:r>
              <a:rPr lang="en-US" sz="1500" dirty="0" err="1" smtClean="0">
                <a:latin typeface="Monaco"/>
                <a:cs typeface="Monaco"/>
              </a:rPr>
              <a:t>platformer.rb</a:t>
            </a:r>
            <a:endParaRPr lang="en-US" sz="1500" dirty="0" smtClean="0">
              <a:latin typeface="Monaco"/>
              <a:cs typeface="Monaco"/>
            </a:endParaRPr>
          </a:p>
          <a:p>
            <a:endParaRPr lang="en-US" sz="1500" dirty="0">
              <a:latin typeface="Monaco"/>
              <a:cs typeface="Monaco"/>
            </a:endParaRPr>
          </a:p>
        </p:txBody>
      </p:sp>
    </p:spTree>
    <p:extLst>
      <p:ext uri="{BB962C8B-B14F-4D97-AF65-F5344CB8AC3E}">
        <p14:creationId xmlns:p14="http://schemas.microsoft.com/office/powerpoint/2010/main" val="1717621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4" name="TextBox 3"/>
          <p:cNvSpPr txBox="1"/>
          <p:nvPr/>
        </p:nvSpPr>
        <p:spPr>
          <a:xfrm>
            <a:off x="108857" y="2527905"/>
            <a:ext cx="8950476" cy="4247317"/>
          </a:xfrm>
          <a:prstGeom prst="rect">
            <a:avLst/>
          </a:prstGeom>
          <a:noFill/>
        </p:spPr>
        <p:txBody>
          <a:bodyPr wrap="square" rtlCol="0">
            <a:spAutoFit/>
          </a:bodyPr>
          <a:lstStyle/>
          <a:p>
            <a:r>
              <a:rPr lang="en-US" sz="1500" b="1" dirty="0" smtClean="0">
                <a:latin typeface="Monaco"/>
                <a:cs typeface="Monaco"/>
              </a:rPr>
              <a:t>$&gt; git clone </a:t>
            </a:r>
            <a:r>
              <a:rPr lang="en-US" sz="1500" b="1" dirty="0" smtClean="0">
                <a:latin typeface="Monaco"/>
                <a:cs typeface="Monaco"/>
                <a:hlinkClick r:id="rId3"/>
              </a:rPr>
              <a:t>git@github.com:danielpcox/Bare-Bones-Platformer.git</a:t>
            </a:r>
            <a:r>
              <a:rPr lang="en-US" sz="1500" b="1" dirty="0" smtClean="0">
                <a:latin typeface="Monaco"/>
                <a:cs typeface="Monaco"/>
              </a:rPr>
              <a:t> </a:t>
            </a:r>
            <a:r>
              <a:rPr lang="en-US" sz="1500" b="1" dirty="0" err="1" smtClean="0">
                <a:latin typeface="Monaco"/>
                <a:cs typeface="Monaco"/>
              </a:rPr>
              <a:t>platformer</a:t>
            </a:r>
            <a:endParaRPr lang="en-US" sz="1500" dirty="0" smtClean="0">
              <a:latin typeface="Monaco"/>
              <a:cs typeface="Monaco"/>
            </a:endParaRPr>
          </a:p>
          <a:p>
            <a:r>
              <a:rPr lang="en-US" sz="1500" dirty="0" smtClean="0">
                <a:latin typeface="Monaco"/>
                <a:cs typeface="Monaco"/>
              </a:rPr>
              <a:t>Cloning into '</a:t>
            </a:r>
            <a:r>
              <a:rPr lang="en-US" sz="1500" dirty="0" err="1" smtClean="0">
                <a:latin typeface="Monaco"/>
                <a:cs typeface="Monaco"/>
              </a:rPr>
              <a:t>platformer</a:t>
            </a:r>
            <a:r>
              <a:rPr lang="en-US" sz="1500" dirty="0" smtClean="0">
                <a:latin typeface="Monaco"/>
                <a:cs typeface="Monaco"/>
              </a:rPr>
              <a:t>'...</a:t>
            </a:r>
          </a:p>
          <a:p>
            <a:r>
              <a:rPr lang="en-US" sz="1500" dirty="0" smtClean="0">
                <a:latin typeface="Monaco"/>
                <a:cs typeface="Monaco"/>
              </a:rPr>
              <a:t>remote: Counting objects: 285, done.</a:t>
            </a:r>
          </a:p>
          <a:p>
            <a:r>
              <a:rPr lang="en-US" sz="1500" dirty="0" smtClean="0">
                <a:latin typeface="Monaco"/>
                <a:cs typeface="Monaco"/>
              </a:rPr>
              <a:t>remote: Compressing objects: 100% (197/197), done.</a:t>
            </a:r>
          </a:p>
          <a:p>
            <a:r>
              <a:rPr lang="en-US" sz="1500" dirty="0" smtClean="0">
                <a:latin typeface="Monaco"/>
                <a:cs typeface="Monaco"/>
              </a:rPr>
              <a:t>remote: Total 285 (delta 138), reused 221 (delta 74)</a:t>
            </a:r>
          </a:p>
          <a:p>
            <a:r>
              <a:rPr lang="en-US" sz="1500" dirty="0" smtClean="0">
                <a:latin typeface="Monaco"/>
                <a:cs typeface="Monaco"/>
              </a:rPr>
              <a:t>Receiving objects: 100% (285/285), 7.46 </a:t>
            </a:r>
            <a:r>
              <a:rPr lang="en-US" sz="1500" dirty="0" err="1" smtClean="0">
                <a:latin typeface="Monaco"/>
                <a:cs typeface="Monaco"/>
              </a:rPr>
              <a:t>MiB</a:t>
            </a:r>
            <a:r>
              <a:rPr lang="en-US" sz="1500" dirty="0" smtClean="0">
                <a:latin typeface="Monaco"/>
                <a:cs typeface="Monaco"/>
              </a:rPr>
              <a:t> | 688 </a:t>
            </a:r>
            <a:r>
              <a:rPr lang="en-US" sz="1500" dirty="0" err="1" smtClean="0">
                <a:latin typeface="Monaco"/>
                <a:cs typeface="Monaco"/>
              </a:rPr>
              <a:t>KiB</a:t>
            </a:r>
            <a:r>
              <a:rPr lang="en-US" sz="1500" dirty="0" smtClean="0">
                <a:latin typeface="Monaco"/>
                <a:cs typeface="Monaco"/>
              </a:rPr>
              <a:t>/s, done.</a:t>
            </a:r>
          </a:p>
          <a:p>
            <a:r>
              <a:rPr lang="en-US" sz="1500" dirty="0" smtClean="0">
                <a:latin typeface="Monaco"/>
                <a:cs typeface="Monaco"/>
              </a:rPr>
              <a:t>Resolving deltas: 100% (138/138), done.</a:t>
            </a:r>
          </a:p>
          <a:p>
            <a:endParaRPr lang="en-US" sz="1500" dirty="0" smtClean="0">
              <a:latin typeface="Monaco"/>
              <a:cs typeface="Monaco"/>
            </a:endParaRPr>
          </a:p>
          <a:p>
            <a:r>
              <a:rPr lang="en-US" sz="1500" b="1" dirty="0" smtClean="0">
                <a:latin typeface="Monaco"/>
                <a:cs typeface="Monaco"/>
              </a:rPr>
              <a:t>$&gt; </a:t>
            </a:r>
            <a:r>
              <a:rPr lang="en-US" sz="1500" b="1" dirty="0" err="1" smtClean="0">
                <a:latin typeface="Monaco"/>
                <a:cs typeface="Monaco"/>
              </a:rPr>
              <a:t>ls</a:t>
            </a:r>
            <a:r>
              <a:rPr lang="en-US" sz="1500" b="1" dirty="0" smtClean="0">
                <a:latin typeface="Monaco"/>
                <a:cs typeface="Monaco"/>
              </a:rPr>
              <a:t> </a:t>
            </a:r>
            <a:r>
              <a:rPr lang="en-US" sz="1500" b="1" dirty="0" err="1" smtClean="0">
                <a:latin typeface="Monaco"/>
                <a:cs typeface="Monaco"/>
              </a:rPr>
              <a:t>platformer</a:t>
            </a:r>
            <a:endParaRPr lang="en-US" sz="1500" dirty="0" smtClean="0">
              <a:latin typeface="Monaco"/>
              <a:cs typeface="Monaco"/>
            </a:endParaRPr>
          </a:p>
          <a:p>
            <a:r>
              <a:rPr lang="en-US" sz="1500" dirty="0" err="1" smtClean="0">
                <a:latin typeface="Monaco"/>
                <a:cs typeface="Monaco"/>
              </a:rPr>
              <a:t>Gemfile</a:t>
            </a:r>
            <a:endParaRPr lang="en-US" sz="1500" dirty="0" smtClean="0">
              <a:latin typeface="Monaco"/>
              <a:cs typeface="Monaco"/>
            </a:endParaRPr>
          </a:p>
          <a:p>
            <a:r>
              <a:rPr lang="en-US" sz="1500" dirty="0" err="1" smtClean="0">
                <a:latin typeface="Monaco"/>
                <a:cs typeface="Monaco"/>
              </a:rPr>
              <a:t>Gemfile.lock</a:t>
            </a:r>
            <a:endParaRPr lang="en-US" sz="1500" dirty="0" smtClean="0">
              <a:latin typeface="Monaco"/>
              <a:cs typeface="Monaco"/>
            </a:endParaRPr>
          </a:p>
          <a:p>
            <a:r>
              <a:rPr lang="en-US" sz="1500" dirty="0" err="1" smtClean="0">
                <a:latin typeface="Monaco"/>
                <a:cs typeface="Monaco"/>
              </a:rPr>
              <a:t>README.md</a:t>
            </a:r>
            <a:endParaRPr lang="en-US" sz="1500" dirty="0" smtClean="0">
              <a:latin typeface="Monaco"/>
              <a:cs typeface="Monaco"/>
            </a:endParaRPr>
          </a:p>
          <a:p>
            <a:r>
              <a:rPr lang="en-US" sz="1500" dirty="0" smtClean="0">
                <a:latin typeface="Monaco"/>
                <a:cs typeface="Monaco"/>
              </a:rPr>
              <a:t>levels</a:t>
            </a:r>
          </a:p>
          <a:p>
            <a:r>
              <a:rPr lang="en-US" sz="1500" dirty="0" smtClean="0">
                <a:latin typeface="Monaco"/>
                <a:cs typeface="Monaco"/>
              </a:rPr>
              <a:t>lib</a:t>
            </a:r>
          </a:p>
          <a:p>
            <a:r>
              <a:rPr lang="en-US" sz="1500" dirty="0" smtClean="0">
                <a:latin typeface="Monaco"/>
                <a:cs typeface="Monaco"/>
              </a:rPr>
              <a:t>media</a:t>
            </a:r>
          </a:p>
          <a:p>
            <a:r>
              <a:rPr lang="en-US" sz="1500" dirty="0" smtClean="0">
                <a:latin typeface="Monaco"/>
                <a:cs typeface="Monaco"/>
              </a:rPr>
              <a:t>objects</a:t>
            </a:r>
          </a:p>
          <a:p>
            <a:r>
              <a:rPr lang="en-US" sz="1500" dirty="0" err="1" smtClean="0">
                <a:latin typeface="Monaco"/>
                <a:cs typeface="Monaco"/>
              </a:rPr>
              <a:t>platformer.rb</a:t>
            </a:r>
            <a:endParaRPr lang="en-US" sz="1500" dirty="0" smtClean="0">
              <a:latin typeface="Monaco"/>
              <a:cs typeface="Monaco"/>
            </a:endParaRPr>
          </a:p>
          <a:p>
            <a:endParaRPr lang="en-US" sz="1500" dirty="0">
              <a:latin typeface="Monaco"/>
              <a:cs typeface="Monaco"/>
            </a:endParaRPr>
          </a:p>
        </p:txBody>
      </p:sp>
      <p:sp>
        <p:nvSpPr>
          <p:cNvPr id="5" name="Rectangle 2"/>
          <p:cNvSpPr>
            <a:spLocks/>
          </p:cNvSpPr>
          <p:nvPr/>
        </p:nvSpPr>
        <p:spPr bwMode="auto">
          <a:xfrm>
            <a:off x="108857" y="3272972"/>
            <a:ext cx="5817810" cy="2467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 name="Rectangle 2"/>
          <p:cNvSpPr>
            <a:spLocks/>
          </p:cNvSpPr>
          <p:nvPr/>
        </p:nvSpPr>
        <p:spPr bwMode="auto">
          <a:xfrm>
            <a:off x="108857" y="3926111"/>
            <a:ext cx="5817810" cy="2467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757200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4" name="TextBox 3"/>
          <p:cNvSpPr txBox="1"/>
          <p:nvPr/>
        </p:nvSpPr>
        <p:spPr>
          <a:xfrm>
            <a:off x="108857" y="2527905"/>
            <a:ext cx="8950476" cy="2631490"/>
          </a:xfrm>
          <a:prstGeom prst="rect">
            <a:avLst/>
          </a:prstGeom>
          <a:noFill/>
        </p:spPr>
        <p:txBody>
          <a:bodyPr wrap="square" rtlCol="0">
            <a:spAutoFit/>
          </a:bodyPr>
          <a:lstStyle/>
          <a:p>
            <a:r>
              <a:rPr lang="en-US" sz="1500" b="1" dirty="0" smtClean="0">
                <a:latin typeface="Monaco"/>
                <a:cs typeface="Monaco"/>
              </a:rPr>
              <a:t>$&gt; git clone </a:t>
            </a:r>
            <a:r>
              <a:rPr lang="en-US" sz="1500" b="1" dirty="0" smtClean="0">
                <a:latin typeface="Monaco"/>
                <a:cs typeface="Monaco"/>
                <a:hlinkClick r:id="rId3"/>
              </a:rPr>
              <a:t>git@github.com:danielpcox/Bare-Bones-Platformer.git</a:t>
            </a:r>
            <a:r>
              <a:rPr lang="en-US" sz="1500" b="1" dirty="0" smtClean="0">
                <a:latin typeface="Monaco"/>
                <a:cs typeface="Monaco"/>
              </a:rPr>
              <a:t> </a:t>
            </a:r>
            <a:r>
              <a:rPr lang="en-US" sz="1500" b="1" dirty="0" err="1" smtClean="0">
                <a:latin typeface="Monaco"/>
                <a:cs typeface="Monaco"/>
              </a:rPr>
              <a:t>platformer</a:t>
            </a:r>
            <a:endParaRPr lang="en-US" sz="1500" dirty="0" smtClean="0">
              <a:latin typeface="Monaco"/>
              <a:cs typeface="Monaco"/>
            </a:endParaRPr>
          </a:p>
          <a:p>
            <a:r>
              <a:rPr lang="en-US" sz="1500" dirty="0" smtClean="0">
                <a:latin typeface="Monaco"/>
                <a:cs typeface="Monaco"/>
              </a:rPr>
              <a:t>Cloning into '</a:t>
            </a:r>
            <a:r>
              <a:rPr lang="en-US" sz="1500" dirty="0" err="1" smtClean="0">
                <a:latin typeface="Monaco"/>
                <a:cs typeface="Monaco"/>
              </a:rPr>
              <a:t>platformer</a:t>
            </a:r>
            <a:r>
              <a:rPr lang="en-US" sz="1500" dirty="0" smtClean="0">
                <a:latin typeface="Monaco"/>
                <a:cs typeface="Monaco"/>
              </a:rPr>
              <a:t>'...</a:t>
            </a:r>
          </a:p>
          <a:p>
            <a:r>
              <a:rPr lang="en-US" sz="1500" dirty="0" smtClean="0">
                <a:latin typeface="Monaco"/>
                <a:cs typeface="Monaco"/>
              </a:rPr>
              <a:t>remote: Counting objects: 285, done.</a:t>
            </a:r>
          </a:p>
          <a:p>
            <a:r>
              <a:rPr lang="en-US" sz="1500" dirty="0" smtClean="0">
                <a:latin typeface="Monaco"/>
                <a:cs typeface="Monaco"/>
              </a:rPr>
              <a:t>remote: Compressing objects: 100% (197/197), done.</a:t>
            </a:r>
          </a:p>
          <a:p>
            <a:r>
              <a:rPr lang="en-US" sz="1500" dirty="0" smtClean="0">
                <a:latin typeface="Monaco"/>
                <a:cs typeface="Monaco"/>
              </a:rPr>
              <a:t>remote: Total 285 (delta 138), reused 221 (delta 74)</a:t>
            </a:r>
          </a:p>
          <a:p>
            <a:r>
              <a:rPr lang="en-US" sz="1500" dirty="0" smtClean="0">
                <a:latin typeface="Monaco"/>
                <a:cs typeface="Monaco"/>
              </a:rPr>
              <a:t>Receiving objects: 100% (285/285), 7.46 </a:t>
            </a:r>
            <a:r>
              <a:rPr lang="en-US" sz="1500" dirty="0" err="1" smtClean="0">
                <a:latin typeface="Monaco"/>
                <a:cs typeface="Monaco"/>
              </a:rPr>
              <a:t>MiB</a:t>
            </a:r>
            <a:r>
              <a:rPr lang="en-US" sz="1500" dirty="0" smtClean="0">
                <a:latin typeface="Monaco"/>
                <a:cs typeface="Monaco"/>
              </a:rPr>
              <a:t> | 688 </a:t>
            </a:r>
            <a:r>
              <a:rPr lang="en-US" sz="1500" dirty="0" err="1" smtClean="0">
                <a:latin typeface="Monaco"/>
                <a:cs typeface="Monaco"/>
              </a:rPr>
              <a:t>KiB</a:t>
            </a:r>
            <a:r>
              <a:rPr lang="en-US" sz="1500" dirty="0" smtClean="0">
                <a:latin typeface="Monaco"/>
                <a:cs typeface="Monaco"/>
              </a:rPr>
              <a:t>/s, done.</a:t>
            </a:r>
          </a:p>
          <a:p>
            <a:r>
              <a:rPr lang="en-US" sz="1500" dirty="0" smtClean="0">
                <a:latin typeface="Monaco"/>
                <a:cs typeface="Monaco"/>
              </a:rPr>
              <a:t>Resolving deltas: 100% (138/138), done.</a:t>
            </a:r>
          </a:p>
          <a:p>
            <a:endParaRPr lang="en-US" sz="1500" dirty="0" smtClean="0">
              <a:latin typeface="Monaco"/>
              <a:cs typeface="Monaco"/>
            </a:endParaRPr>
          </a:p>
          <a:p>
            <a:r>
              <a:rPr lang="en-US" sz="1500" b="1" dirty="0" smtClean="0">
                <a:latin typeface="Monaco"/>
                <a:cs typeface="Monaco"/>
              </a:rPr>
              <a:t>$&gt; git branch</a:t>
            </a:r>
          </a:p>
          <a:p>
            <a:r>
              <a:rPr lang="en-US" sz="1500" b="1" dirty="0" smtClean="0">
                <a:latin typeface="Monaco"/>
                <a:cs typeface="Monaco"/>
              </a:rPr>
              <a:t>* master</a:t>
            </a:r>
            <a:endParaRPr lang="en-US" sz="1500" dirty="0" smtClean="0">
              <a:latin typeface="Monaco"/>
              <a:cs typeface="Monaco"/>
            </a:endParaRPr>
          </a:p>
          <a:p>
            <a:endParaRPr lang="en-US" sz="1500" dirty="0">
              <a:latin typeface="Monaco"/>
              <a:cs typeface="Monaco"/>
            </a:endParaRPr>
          </a:p>
        </p:txBody>
      </p:sp>
      <p:sp>
        <p:nvSpPr>
          <p:cNvPr id="7" name="Rectangle 2"/>
          <p:cNvSpPr>
            <a:spLocks/>
          </p:cNvSpPr>
          <p:nvPr/>
        </p:nvSpPr>
        <p:spPr bwMode="auto">
          <a:xfrm>
            <a:off x="108857" y="4627635"/>
            <a:ext cx="1112762" cy="2467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4487422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5" name="Content Placeholder 4"/>
          <p:cNvSpPr>
            <a:spLocks noGrp="1"/>
          </p:cNvSpPr>
          <p:nvPr>
            <p:ph idx="1"/>
          </p:nvPr>
        </p:nvSpPr>
        <p:spPr/>
        <p:txBody>
          <a:bodyPr>
            <a:normAutofit/>
          </a:bodyPr>
          <a:lstStyle/>
          <a:p>
            <a:r>
              <a:rPr lang="en-US" strike="sngStrike" dirty="0" smtClean="0"/>
              <a:t>git remote</a:t>
            </a:r>
          </a:p>
          <a:p>
            <a:r>
              <a:rPr lang="en-US" strike="sngStrike" dirty="0" smtClean="0"/>
              <a:t>git push</a:t>
            </a:r>
          </a:p>
          <a:p>
            <a:r>
              <a:rPr lang="en-US" strike="sngStrike" dirty="0" smtClean="0"/>
              <a:t>git clone</a:t>
            </a:r>
          </a:p>
          <a:p>
            <a:r>
              <a:rPr lang="en-US" dirty="0" smtClean="0"/>
              <a:t>git fetch</a:t>
            </a:r>
          </a:p>
          <a:p>
            <a:r>
              <a:rPr lang="en-US" dirty="0" smtClean="0">
                <a:solidFill>
                  <a:schemeClr val="bg1">
                    <a:lumMod val="85000"/>
                  </a:schemeClr>
                </a:solidFill>
              </a:rPr>
              <a:t>git pull</a:t>
            </a:r>
            <a:endParaRPr lang="en-US" dirty="0">
              <a:solidFill>
                <a:schemeClr val="bg1">
                  <a:lumMod val="85000"/>
                </a:schemeClr>
              </a:solidFill>
            </a:endParaRPr>
          </a:p>
        </p:txBody>
      </p:sp>
    </p:spTree>
    <p:extLst>
      <p:ext uri="{BB962C8B-B14F-4D97-AF65-F5344CB8AC3E}">
        <p14:creationId xmlns:p14="http://schemas.microsoft.com/office/powerpoint/2010/main" val="36430016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74" y="294680"/>
            <a:ext cx="8188523" cy="626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53314" name="Rectangle 2"/>
          <p:cNvSpPr>
            <a:spLocks/>
          </p:cNvSpPr>
          <p:nvPr/>
        </p:nvSpPr>
        <p:spPr bwMode="auto">
          <a:xfrm>
            <a:off x="785812" y="821531"/>
            <a:ext cx="7777758" cy="5581055"/>
          </a:xfrm>
          <a:prstGeom prst="rect">
            <a:avLst/>
          </a:prstGeom>
          <a:solidFill>
            <a:srgbClr val="FFFFFF"/>
          </a:solidFill>
          <a:ln>
            <a:noFill/>
          </a:ln>
        </p:spPr>
        <p:txBody>
          <a:bodyPr lIns="0" tIns="0" rIns="0" bIns="0"/>
          <a:lstStyle/>
          <a:p>
            <a:endParaRPr lang="en-US"/>
          </a:p>
        </p:txBody>
      </p:sp>
      <p:sp>
        <p:nvSpPr>
          <p:cNvPr id="653315" name="Rectangle 3"/>
          <p:cNvSpPr>
            <a:spLocks/>
          </p:cNvSpPr>
          <p:nvPr/>
        </p:nvSpPr>
        <p:spPr bwMode="auto">
          <a:xfrm>
            <a:off x="80367" y="1089422"/>
            <a:ext cx="7777758" cy="5581055"/>
          </a:xfrm>
          <a:prstGeom prst="rect">
            <a:avLst/>
          </a:prstGeom>
          <a:solidFill>
            <a:srgbClr val="FFFFFF"/>
          </a:solidFill>
          <a:ln>
            <a:noFill/>
          </a:ln>
        </p:spPr>
        <p:txBody>
          <a:bodyPr lIns="0" tIns="0" rIns="0" bIns="0"/>
          <a:lstStyle/>
          <a:p>
            <a:endParaRPr lang="en-US"/>
          </a:p>
        </p:txBody>
      </p:sp>
      <p:sp>
        <p:nvSpPr>
          <p:cNvPr id="653316" name="Rectangle 4"/>
          <p:cNvSpPr>
            <a:spLocks/>
          </p:cNvSpPr>
          <p:nvPr/>
        </p:nvSpPr>
        <p:spPr bwMode="auto">
          <a:xfrm rot="10800000" flipH="1">
            <a:off x="732234" y="276821"/>
            <a:ext cx="1410891"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4948261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43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74" y="294680"/>
            <a:ext cx="8188523" cy="626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54338" name="Rectangle 2"/>
          <p:cNvSpPr>
            <a:spLocks/>
          </p:cNvSpPr>
          <p:nvPr/>
        </p:nvSpPr>
        <p:spPr bwMode="auto">
          <a:xfrm>
            <a:off x="776883" y="2044898"/>
            <a:ext cx="7777758" cy="5581055"/>
          </a:xfrm>
          <a:prstGeom prst="rect">
            <a:avLst/>
          </a:prstGeom>
          <a:solidFill>
            <a:srgbClr val="FFFFFF"/>
          </a:solidFill>
          <a:ln>
            <a:noFill/>
          </a:ln>
        </p:spPr>
        <p:txBody>
          <a:bodyPr lIns="0" tIns="0" rIns="0" bIns="0"/>
          <a:lstStyle/>
          <a:p>
            <a:endParaRPr lang="en-US"/>
          </a:p>
        </p:txBody>
      </p:sp>
      <p:sp>
        <p:nvSpPr>
          <p:cNvPr id="654339" name="Rectangle 3"/>
          <p:cNvSpPr>
            <a:spLocks/>
          </p:cNvSpPr>
          <p:nvPr/>
        </p:nvSpPr>
        <p:spPr bwMode="auto">
          <a:xfrm>
            <a:off x="151805" y="2348508"/>
            <a:ext cx="7777758" cy="5581055"/>
          </a:xfrm>
          <a:prstGeom prst="rect">
            <a:avLst/>
          </a:prstGeom>
          <a:solidFill>
            <a:srgbClr val="FFFFFF"/>
          </a:solidFill>
          <a:ln>
            <a:noFill/>
          </a:ln>
        </p:spPr>
        <p:txBody>
          <a:bodyPr lIns="0" tIns="0" rIns="0" bIns="0"/>
          <a:lstStyle/>
          <a:p>
            <a:endParaRPr lang="en-US"/>
          </a:p>
        </p:txBody>
      </p:sp>
      <p:sp>
        <p:nvSpPr>
          <p:cNvPr id="654340" name="Rectangle 4"/>
          <p:cNvSpPr>
            <a:spLocks/>
          </p:cNvSpPr>
          <p:nvPr/>
        </p:nvSpPr>
        <p:spPr bwMode="auto">
          <a:xfrm rot="10800000" flipH="1">
            <a:off x="741164" y="767953"/>
            <a:ext cx="2928938"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8712999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74" y="294680"/>
            <a:ext cx="8188523" cy="626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55362" name="Rectangle 2"/>
          <p:cNvSpPr>
            <a:spLocks/>
          </p:cNvSpPr>
          <p:nvPr/>
        </p:nvSpPr>
        <p:spPr bwMode="auto">
          <a:xfrm>
            <a:off x="776883" y="2044898"/>
            <a:ext cx="7777758" cy="5581055"/>
          </a:xfrm>
          <a:prstGeom prst="rect">
            <a:avLst/>
          </a:prstGeom>
          <a:solidFill>
            <a:srgbClr val="FFFFFF"/>
          </a:solidFill>
          <a:ln>
            <a:noFill/>
          </a:ln>
        </p:spPr>
        <p:txBody>
          <a:bodyPr lIns="0" tIns="0" rIns="0" bIns="0"/>
          <a:lstStyle/>
          <a:p>
            <a:endParaRPr lang="en-US"/>
          </a:p>
        </p:txBody>
      </p:sp>
      <p:sp>
        <p:nvSpPr>
          <p:cNvPr id="655363" name="Rectangle 3"/>
          <p:cNvSpPr>
            <a:spLocks/>
          </p:cNvSpPr>
          <p:nvPr/>
        </p:nvSpPr>
        <p:spPr bwMode="auto">
          <a:xfrm>
            <a:off x="151805" y="2348508"/>
            <a:ext cx="7777758" cy="5581055"/>
          </a:xfrm>
          <a:prstGeom prst="rect">
            <a:avLst/>
          </a:prstGeom>
          <a:solidFill>
            <a:srgbClr val="FFFFFF"/>
          </a:solidFill>
          <a:ln>
            <a:noFill/>
          </a:ln>
        </p:spPr>
        <p:txBody>
          <a:bodyPr lIns="0" tIns="0" rIns="0" bIns="0"/>
          <a:lstStyle/>
          <a:p>
            <a:endParaRPr lang="en-US"/>
          </a:p>
        </p:txBody>
      </p:sp>
      <p:sp>
        <p:nvSpPr>
          <p:cNvPr id="655364" name="Rectangle 4"/>
          <p:cNvSpPr>
            <a:spLocks/>
          </p:cNvSpPr>
          <p:nvPr/>
        </p:nvSpPr>
        <p:spPr bwMode="auto">
          <a:xfrm rot="10800000" flipH="1">
            <a:off x="1312664" y="1312664"/>
            <a:ext cx="875109"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2723554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74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74" y="294680"/>
            <a:ext cx="8188523" cy="626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57410" name="Rectangle 2"/>
          <p:cNvSpPr>
            <a:spLocks/>
          </p:cNvSpPr>
          <p:nvPr/>
        </p:nvSpPr>
        <p:spPr bwMode="auto">
          <a:xfrm>
            <a:off x="455414" y="5206008"/>
            <a:ext cx="7777758" cy="5581055"/>
          </a:xfrm>
          <a:prstGeom prst="rect">
            <a:avLst/>
          </a:prstGeom>
          <a:solidFill>
            <a:srgbClr val="FFFFFF"/>
          </a:solidFill>
          <a:ln>
            <a:noFill/>
          </a:ln>
        </p:spPr>
        <p:txBody>
          <a:bodyPr lIns="0" tIns="0" rIns="0" bIns="0"/>
          <a:lstStyle/>
          <a:p>
            <a:endParaRPr lang="en-US"/>
          </a:p>
        </p:txBody>
      </p:sp>
      <p:sp>
        <p:nvSpPr>
          <p:cNvPr id="657411" name="Rectangle 3"/>
          <p:cNvSpPr>
            <a:spLocks/>
          </p:cNvSpPr>
          <p:nvPr/>
        </p:nvSpPr>
        <p:spPr bwMode="auto">
          <a:xfrm>
            <a:off x="776883" y="4938117"/>
            <a:ext cx="7777758" cy="5581055"/>
          </a:xfrm>
          <a:prstGeom prst="rect">
            <a:avLst/>
          </a:prstGeom>
          <a:solidFill>
            <a:srgbClr val="FFFFFF"/>
          </a:solidFill>
          <a:ln>
            <a:noFill/>
          </a:ln>
        </p:spPr>
        <p:txBody>
          <a:bodyPr lIns="0" tIns="0" rIns="0" bIns="0"/>
          <a:lstStyle/>
          <a:p>
            <a:endParaRPr lang="en-US"/>
          </a:p>
        </p:txBody>
      </p:sp>
      <p:sp>
        <p:nvSpPr>
          <p:cNvPr id="657412" name="Rectangle 4"/>
          <p:cNvSpPr>
            <a:spLocks/>
          </p:cNvSpPr>
          <p:nvPr/>
        </p:nvSpPr>
        <p:spPr bwMode="auto">
          <a:xfrm rot="10800000" flipH="1">
            <a:off x="696516" y="2071688"/>
            <a:ext cx="2339578"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296302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8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74" y="294680"/>
            <a:ext cx="8188523" cy="626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58434" name="Rectangle 2"/>
          <p:cNvSpPr>
            <a:spLocks/>
          </p:cNvSpPr>
          <p:nvPr/>
        </p:nvSpPr>
        <p:spPr bwMode="auto">
          <a:xfrm rot="10800000" flipH="1">
            <a:off x="714375" y="4947047"/>
            <a:ext cx="1812727"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4176317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8285" y="1686015"/>
            <a:ext cx="4572000" cy="2169825"/>
          </a:xfrm>
          <a:prstGeom prst="rect">
            <a:avLst/>
          </a:prstGeom>
        </p:spPr>
        <p:txBody>
          <a:bodyPr>
            <a:spAutoFit/>
          </a:bodyPr>
          <a:lstStyle/>
          <a:p>
            <a:r>
              <a:rPr lang="en-US" sz="1500" dirty="0" smtClean="0">
                <a:latin typeface="Monaco"/>
                <a:cs typeface="Monaco"/>
              </a:rPr>
              <a:t>…</a:t>
            </a:r>
          </a:p>
          <a:p>
            <a:r>
              <a:rPr lang="en-US" sz="1500" dirty="0" smtClean="0">
                <a:latin typeface="Monaco"/>
                <a:cs typeface="Monaco"/>
              </a:rPr>
              <a:t>└── refs</a:t>
            </a:r>
          </a:p>
          <a:p>
            <a:r>
              <a:rPr lang="en-US" sz="1500" dirty="0" smtClean="0">
                <a:latin typeface="Monaco"/>
                <a:cs typeface="Monaco"/>
              </a:rPr>
              <a:t>    ├── heads</a:t>
            </a:r>
          </a:p>
          <a:p>
            <a:r>
              <a:rPr lang="en-US" sz="1500" dirty="0" smtClean="0">
                <a:latin typeface="Monaco"/>
                <a:cs typeface="Monaco"/>
              </a:rPr>
              <a:t>    │   └── master</a:t>
            </a:r>
          </a:p>
          <a:p>
            <a:r>
              <a:rPr lang="en-US" sz="1500" dirty="0" smtClean="0">
                <a:latin typeface="Monaco"/>
                <a:cs typeface="Monaco"/>
              </a:rPr>
              <a:t>    ├── remotes</a:t>
            </a:r>
          </a:p>
          <a:p>
            <a:r>
              <a:rPr lang="en-US" sz="1500" dirty="0" smtClean="0">
                <a:latin typeface="Monaco"/>
                <a:cs typeface="Monaco"/>
              </a:rPr>
              <a:t>    │   └── origin</a:t>
            </a:r>
          </a:p>
          <a:p>
            <a:r>
              <a:rPr lang="en-US" sz="1500" dirty="0">
                <a:latin typeface="Monaco"/>
                <a:cs typeface="Monaco"/>
              </a:rPr>
              <a:t> </a:t>
            </a:r>
            <a:r>
              <a:rPr lang="en-US" sz="1500" dirty="0" smtClean="0">
                <a:latin typeface="Monaco"/>
                <a:cs typeface="Monaco"/>
              </a:rPr>
              <a:t>   |       ├── master</a:t>
            </a:r>
          </a:p>
          <a:p>
            <a:r>
              <a:rPr lang="en-US" sz="1500" dirty="0" smtClean="0">
                <a:latin typeface="Monaco"/>
                <a:cs typeface="Monaco"/>
              </a:rPr>
              <a:t>    │       └── HEAD</a:t>
            </a:r>
          </a:p>
          <a:p>
            <a:r>
              <a:rPr lang="en-US" sz="1500" dirty="0" smtClean="0">
                <a:latin typeface="Monaco"/>
                <a:cs typeface="Monaco"/>
              </a:rPr>
              <a:t>    └── …</a:t>
            </a:r>
          </a:p>
        </p:txBody>
      </p:sp>
      <p:sp>
        <p:nvSpPr>
          <p:cNvPr id="5" name="Rectangle 2"/>
          <p:cNvSpPr>
            <a:spLocks/>
          </p:cNvSpPr>
          <p:nvPr/>
        </p:nvSpPr>
        <p:spPr bwMode="auto">
          <a:xfrm rot="10800000" flipH="1">
            <a:off x="1373187" y="2683917"/>
            <a:ext cx="2194908" cy="880518"/>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 name="Rectangle 2"/>
          <p:cNvSpPr/>
          <p:nvPr/>
        </p:nvSpPr>
        <p:spPr>
          <a:xfrm>
            <a:off x="4782711" y="3013675"/>
            <a:ext cx="4053814" cy="369332"/>
          </a:xfrm>
          <a:prstGeom prst="rect">
            <a:avLst/>
          </a:prstGeom>
        </p:spPr>
        <p:txBody>
          <a:bodyPr wrap="none">
            <a:spAutoFit/>
          </a:bodyPr>
          <a:lstStyle/>
          <a:p>
            <a:r>
              <a:rPr lang="en-US" baseline="0" dirty="0" smtClean="0"/>
              <a:t>.git/refs/</a:t>
            </a:r>
            <a:r>
              <a:rPr lang="en-US" i="1" baseline="0" dirty="0" smtClean="0"/>
              <a:t>remotes</a:t>
            </a:r>
            <a:r>
              <a:rPr lang="en-US" i="0" baseline="0" dirty="0" smtClean="0"/>
              <a:t>/nickname/</a:t>
            </a:r>
            <a:r>
              <a:rPr lang="en-US" i="0" baseline="0" dirty="0" err="1" smtClean="0"/>
              <a:t>branchname</a:t>
            </a:r>
            <a:endParaRPr lang="en-US" dirty="0"/>
          </a:p>
        </p:txBody>
      </p:sp>
    </p:spTree>
    <p:extLst>
      <p:ext uri="{BB962C8B-B14F-4D97-AF65-F5344CB8AC3E}">
        <p14:creationId xmlns:p14="http://schemas.microsoft.com/office/powerpoint/2010/main" val="11306092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sp>
        <p:nvSpPr>
          <p:cNvPr id="3" name="Content Placeholder 2"/>
          <p:cNvSpPr>
            <a:spLocks noGrp="1"/>
          </p:cNvSpPr>
          <p:nvPr>
            <p:ph idx="1"/>
          </p:nvPr>
        </p:nvSpPr>
        <p:spPr>
          <a:xfrm>
            <a:off x="457200" y="1600200"/>
            <a:ext cx="8229600" cy="4870752"/>
          </a:xfrm>
        </p:spPr>
        <p:txBody>
          <a:bodyPr>
            <a:normAutofit/>
          </a:bodyPr>
          <a:lstStyle/>
          <a:p>
            <a:pPr marL="0" indent="0">
              <a:buNone/>
            </a:pPr>
            <a:r>
              <a:rPr lang="en-US" dirty="0" smtClean="0"/>
              <a:t>The most basic tasks you need to be able to do with Git are thus:</a:t>
            </a:r>
          </a:p>
          <a:p>
            <a:r>
              <a:rPr lang="en-US" dirty="0" smtClean="0"/>
              <a:t>git </a:t>
            </a:r>
            <a:r>
              <a:rPr lang="en-US" dirty="0" err="1" smtClean="0"/>
              <a:t>init</a:t>
            </a:r>
            <a:endParaRPr lang="en-US" dirty="0" smtClean="0"/>
          </a:p>
          <a:p>
            <a:r>
              <a:rPr lang="en-US" dirty="0" smtClean="0"/>
              <a:t>git status</a:t>
            </a:r>
          </a:p>
          <a:p>
            <a:r>
              <a:rPr lang="en-US" dirty="0" smtClean="0"/>
              <a:t>git add</a:t>
            </a:r>
          </a:p>
          <a:p>
            <a:r>
              <a:rPr lang="en-US" dirty="0" smtClean="0"/>
              <a:t>git commit</a:t>
            </a:r>
          </a:p>
          <a:p>
            <a:pPr marL="0" indent="0">
              <a:buNone/>
            </a:pPr>
            <a:endParaRPr lang="en-US" dirty="0"/>
          </a:p>
        </p:txBody>
      </p:sp>
    </p:spTree>
    <p:extLst>
      <p:ext uri="{BB962C8B-B14F-4D97-AF65-F5344CB8AC3E}">
        <p14:creationId xmlns:p14="http://schemas.microsoft.com/office/powerpoint/2010/main" val="29270284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94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74" y="294680"/>
            <a:ext cx="8188523" cy="626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59458" name="Rectangle 2"/>
          <p:cNvSpPr>
            <a:spLocks/>
          </p:cNvSpPr>
          <p:nvPr/>
        </p:nvSpPr>
        <p:spPr bwMode="auto">
          <a:xfrm rot="10800000" flipH="1">
            <a:off x="705445" y="5956102"/>
            <a:ext cx="1812727" cy="30360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835573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5" name="Content Placeholder 4"/>
          <p:cNvSpPr>
            <a:spLocks noGrp="1"/>
          </p:cNvSpPr>
          <p:nvPr>
            <p:ph idx="1"/>
          </p:nvPr>
        </p:nvSpPr>
        <p:spPr/>
        <p:txBody>
          <a:bodyPr>
            <a:normAutofit/>
          </a:bodyPr>
          <a:lstStyle/>
          <a:p>
            <a:r>
              <a:rPr lang="en-US" strike="sngStrike" dirty="0" smtClean="0"/>
              <a:t>git remote</a:t>
            </a:r>
          </a:p>
          <a:p>
            <a:r>
              <a:rPr lang="en-US" strike="sngStrike" dirty="0" smtClean="0"/>
              <a:t>git push</a:t>
            </a:r>
          </a:p>
          <a:p>
            <a:r>
              <a:rPr lang="en-US" strike="sngStrike" dirty="0" smtClean="0"/>
              <a:t>git clone</a:t>
            </a:r>
          </a:p>
          <a:p>
            <a:r>
              <a:rPr lang="en-US" strike="sngStrike" dirty="0" smtClean="0"/>
              <a:t>git fetch</a:t>
            </a:r>
          </a:p>
          <a:p>
            <a:r>
              <a:rPr lang="en-US" dirty="0" smtClean="0"/>
              <a:t>git pull</a:t>
            </a:r>
            <a:endParaRPr lang="en-US" dirty="0"/>
          </a:p>
        </p:txBody>
      </p:sp>
    </p:spTree>
    <p:extLst>
      <p:ext uri="{BB962C8B-B14F-4D97-AF65-F5344CB8AC3E}">
        <p14:creationId xmlns:p14="http://schemas.microsoft.com/office/powerpoint/2010/main" val="30634336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5" name="Content Placeholder 4"/>
          <p:cNvSpPr>
            <a:spLocks noGrp="1"/>
          </p:cNvSpPr>
          <p:nvPr>
            <p:ph idx="1"/>
          </p:nvPr>
        </p:nvSpPr>
        <p:spPr>
          <a:xfrm>
            <a:off x="677334" y="2362202"/>
            <a:ext cx="8094133" cy="1810656"/>
          </a:xfrm>
        </p:spPr>
        <p:txBody>
          <a:bodyPr>
            <a:noAutofit/>
          </a:bodyPr>
          <a:lstStyle/>
          <a:p>
            <a:pPr marL="0" indent="0">
              <a:buNone/>
            </a:pPr>
            <a:r>
              <a:rPr lang="en-US" sz="6500" dirty="0" smtClean="0"/>
              <a:t>pull  =  fetch  +  merge</a:t>
            </a:r>
            <a:endParaRPr lang="en-US" sz="6500" dirty="0"/>
          </a:p>
        </p:txBody>
      </p:sp>
    </p:spTree>
    <p:extLst>
      <p:ext uri="{BB962C8B-B14F-4D97-AF65-F5344CB8AC3E}">
        <p14:creationId xmlns:p14="http://schemas.microsoft.com/office/powerpoint/2010/main" val="22665181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5" name="Content Placeholder 4"/>
          <p:cNvSpPr>
            <a:spLocks noGrp="1"/>
          </p:cNvSpPr>
          <p:nvPr>
            <p:ph idx="1"/>
          </p:nvPr>
        </p:nvSpPr>
        <p:spPr/>
        <p:txBody>
          <a:bodyPr>
            <a:normAutofit/>
          </a:bodyPr>
          <a:lstStyle/>
          <a:p>
            <a:r>
              <a:rPr lang="en-US" strike="sngStrike" dirty="0" smtClean="0"/>
              <a:t>git remote</a:t>
            </a:r>
          </a:p>
          <a:p>
            <a:r>
              <a:rPr lang="en-US" strike="sngStrike" dirty="0" smtClean="0"/>
              <a:t>git push</a:t>
            </a:r>
          </a:p>
          <a:p>
            <a:r>
              <a:rPr lang="en-US" strike="sngStrike" dirty="0" smtClean="0"/>
              <a:t>git clone</a:t>
            </a:r>
          </a:p>
          <a:p>
            <a:r>
              <a:rPr lang="en-US" strike="sngStrike" dirty="0" smtClean="0"/>
              <a:t>git fetch</a:t>
            </a:r>
          </a:p>
          <a:p>
            <a:r>
              <a:rPr lang="en-US" strike="sngStrike" dirty="0" smtClean="0"/>
              <a:t>git pull</a:t>
            </a:r>
            <a:endParaRPr lang="en-US" strike="sngStrike" dirty="0"/>
          </a:p>
        </p:txBody>
      </p:sp>
    </p:spTree>
    <p:extLst>
      <p:ext uri="{BB962C8B-B14F-4D97-AF65-F5344CB8AC3E}">
        <p14:creationId xmlns:p14="http://schemas.microsoft.com/office/powerpoint/2010/main" val="14834562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a:xfrm>
            <a:off x="578152" y="2500162"/>
            <a:ext cx="8229600" cy="1143000"/>
          </a:xfrm>
          <a:ln/>
        </p:spPr>
        <p:txBody>
          <a:bodyPr/>
          <a:lstStyle/>
          <a:p>
            <a:r>
              <a:rPr lang="en-US" dirty="0"/>
              <a:t>remote workflow</a:t>
            </a:r>
          </a:p>
        </p:txBody>
      </p:sp>
    </p:spTree>
    <p:extLst>
      <p:ext uri="{BB962C8B-B14F-4D97-AF65-F5344CB8AC3E}">
        <p14:creationId xmlns:p14="http://schemas.microsoft.com/office/powerpoint/2010/main" val="27686696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04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98227"/>
            <a:ext cx="8483203" cy="665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632037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4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98227"/>
            <a:ext cx="8483203" cy="665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618471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4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98227"/>
            <a:ext cx="8483203" cy="665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797842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5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98227"/>
            <a:ext cx="8483203" cy="665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742705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98227"/>
            <a:ext cx="8483203" cy="665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0104376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sp>
        <p:nvSpPr>
          <p:cNvPr id="3" name="Content Placeholder 2"/>
          <p:cNvSpPr>
            <a:spLocks noGrp="1"/>
          </p:cNvSpPr>
          <p:nvPr>
            <p:ph idx="1"/>
          </p:nvPr>
        </p:nvSpPr>
        <p:spPr>
          <a:xfrm>
            <a:off x="457200" y="1600200"/>
            <a:ext cx="8229600" cy="4870752"/>
          </a:xfrm>
        </p:spPr>
        <p:txBody>
          <a:bodyPr>
            <a:normAutofit/>
          </a:bodyPr>
          <a:lstStyle/>
          <a:p>
            <a:pPr marL="0" indent="0">
              <a:buNone/>
            </a:pPr>
            <a:r>
              <a:rPr lang="en-US" dirty="0" smtClean="0"/>
              <a:t>The most basic tasks you need to be able to do with Git are thus:</a:t>
            </a:r>
          </a:p>
          <a:p>
            <a:r>
              <a:rPr lang="en-US" dirty="0" smtClean="0"/>
              <a:t>git </a:t>
            </a:r>
            <a:r>
              <a:rPr lang="en-US" dirty="0" err="1" smtClean="0"/>
              <a:t>init</a:t>
            </a:r>
            <a:endParaRPr lang="en-US" dirty="0" smtClean="0"/>
          </a:p>
          <a:p>
            <a:r>
              <a:rPr lang="en-US" dirty="0" smtClean="0"/>
              <a:t>git status</a:t>
            </a:r>
          </a:p>
          <a:p>
            <a:r>
              <a:rPr lang="en-US" dirty="0" smtClean="0"/>
              <a:t>git add</a:t>
            </a:r>
          </a:p>
          <a:p>
            <a:r>
              <a:rPr lang="en-US" dirty="0" smtClean="0"/>
              <a:t>git commit</a:t>
            </a:r>
          </a:p>
          <a:p>
            <a:r>
              <a:rPr lang="en-US" dirty="0" smtClean="0"/>
              <a:t>git tag</a:t>
            </a:r>
          </a:p>
          <a:p>
            <a:pPr marL="0" indent="0">
              <a:buNone/>
            </a:pPr>
            <a:endParaRPr lang="en-US" dirty="0"/>
          </a:p>
        </p:txBody>
      </p:sp>
    </p:spTree>
    <p:extLst>
      <p:ext uri="{BB962C8B-B14F-4D97-AF65-F5344CB8AC3E}">
        <p14:creationId xmlns:p14="http://schemas.microsoft.com/office/powerpoint/2010/main" val="30042578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5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98227"/>
            <a:ext cx="8483203" cy="665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2118714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5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98227"/>
            <a:ext cx="8483203" cy="665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554492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a:xfrm>
            <a:off x="578152" y="2500162"/>
            <a:ext cx="8229600" cy="1143000"/>
          </a:xfrm>
          <a:ln/>
        </p:spPr>
        <p:txBody>
          <a:bodyPr/>
          <a:lstStyle/>
          <a:p>
            <a:r>
              <a:rPr lang="en-US" dirty="0" smtClean="0"/>
              <a:t>multiple remotes</a:t>
            </a:r>
            <a:endParaRPr lang="en-US" dirty="0"/>
          </a:p>
        </p:txBody>
      </p:sp>
    </p:spTree>
    <p:extLst>
      <p:ext uri="{BB962C8B-B14F-4D97-AF65-F5344CB8AC3E}">
        <p14:creationId xmlns:p14="http://schemas.microsoft.com/office/powerpoint/2010/main" val="42646088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992863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6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69666" name="Rectangle 2"/>
          <p:cNvSpPr>
            <a:spLocks/>
          </p:cNvSpPr>
          <p:nvPr/>
        </p:nvSpPr>
        <p:spPr bwMode="auto">
          <a:xfrm>
            <a:off x="4913560" y="3982551"/>
            <a:ext cx="7184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commit</a:t>
            </a:r>
          </a:p>
        </p:txBody>
      </p:sp>
      <p:sp>
        <p:nvSpPr>
          <p:cNvPr id="369667" name="Line 3"/>
          <p:cNvSpPr>
            <a:spLocks noChangeShapeType="1"/>
          </p:cNvSpPr>
          <p:nvPr/>
        </p:nvSpPr>
        <p:spPr bwMode="auto">
          <a:xfrm rot="10800000" flipH="1">
            <a:off x="5524128" y="4345409"/>
            <a:ext cx="0" cy="33374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798591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0690" name="Rectangle 2"/>
          <p:cNvSpPr>
            <a:spLocks/>
          </p:cNvSpPr>
          <p:nvPr/>
        </p:nvSpPr>
        <p:spPr bwMode="auto">
          <a:xfrm>
            <a:off x="4732735" y="3982551"/>
            <a:ext cx="3875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tree</a:t>
            </a:r>
          </a:p>
        </p:txBody>
      </p:sp>
      <p:sp>
        <p:nvSpPr>
          <p:cNvPr id="370691" name="Line 3"/>
          <p:cNvSpPr>
            <a:spLocks noChangeShapeType="1"/>
          </p:cNvSpPr>
          <p:nvPr/>
        </p:nvSpPr>
        <p:spPr bwMode="auto">
          <a:xfrm rot="10800000" flipH="1">
            <a:off x="5077644" y="4345409"/>
            <a:ext cx="0" cy="33374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35518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1714" name="Rectangle 2"/>
          <p:cNvSpPr>
            <a:spLocks/>
          </p:cNvSpPr>
          <p:nvPr/>
        </p:nvSpPr>
        <p:spPr bwMode="auto">
          <a:xfrm>
            <a:off x="4185791" y="3991480"/>
            <a:ext cx="5129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blobs</a:t>
            </a:r>
          </a:p>
        </p:txBody>
      </p:sp>
      <p:sp>
        <p:nvSpPr>
          <p:cNvPr id="371715" name="Line 3"/>
          <p:cNvSpPr>
            <a:spLocks noChangeShapeType="1"/>
          </p:cNvSpPr>
          <p:nvPr/>
        </p:nvSpPr>
        <p:spPr bwMode="auto">
          <a:xfrm rot="10800000" flipH="1">
            <a:off x="4622230" y="4354339"/>
            <a:ext cx="0" cy="333747"/>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2879863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2814587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7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0954326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008924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0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91" y="1241227"/>
            <a:ext cx="8599289" cy="322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002" name="Rectangle 2"/>
          <p:cNvSpPr>
            <a:spLocks/>
          </p:cNvSpPr>
          <p:nvPr/>
        </p:nvSpPr>
        <p:spPr bwMode="auto">
          <a:xfrm>
            <a:off x="35719" y="1562695"/>
            <a:ext cx="9072563" cy="5063133"/>
          </a:xfrm>
          <a:prstGeom prst="rect">
            <a:avLst/>
          </a:prstGeom>
          <a:solidFill>
            <a:schemeClr val="bg1"/>
          </a:solidFill>
          <a:ln>
            <a:noFill/>
          </a:ln>
        </p:spPr>
        <p:txBody>
          <a:bodyPr lIns="0" tIns="0" rIns="0" bIns="0"/>
          <a:lstStyle/>
          <a:p>
            <a:endParaRPr lang="en-US"/>
          </a:p>
        </p:txBody>
      </p:sp>
    </p:spTree>
    <p:extLst>
      <p:ext uri="{BB962C8B-B14F-4D97-AF65-F5344CB8AC3E}">
        <p14:creationId xmlns:p14="http://schemas.microsoft.com/office/powerpoint/2010/main" val="31382931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8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269821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6073460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8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641502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882" name="AutoShape 2"/>
          <p:cNvSpPr>
            <a:spLocks/>
          </p:cNvSpPr>
          <p:nvPr/>
        </p:nvSpPr>
        <p:spPr bwMode="auto">
          <a:xfrm>
            <a:off x="1625203" y="6027539"/>
            <a:ext cx="6241852" cy="517922"/>
          </a:xfrm>
          <a:prstGeom prst="roundRect">
            <a:avLst>
              <a:gd name="adj" fmla="val 25861"/>
            </a:avLst>
          </a:prstGeom>
          <a:solidFill>
            <a:srgbClr val="FFFFFF"/>
          </a:solidFill>
          <a:ln>
            <a:noFill/>
          </a:ln>
        </p:spPr>
        <p:txBody>
          <a:bodyPr lIns="0" tIns="0" rIns="0" bIns="0"/>
          <a:lstStyle/>
          <a:p>
            <a:endParaRPr lang="en-US"/>
          </a:p>
        </p:txBody>
      </p:sp>
      <p:sp>
        <p:nvSpPr>
          <p:cNvPr id="378883" name="Rectangle 3"/>
          <p:cNvSpPr>
            <a:spLocks/>
          </p:cNvSpPr>
          <p:nvPr/>
        </p:nvSpPr>
        <p:spPr bwMode="auto">
          <a:xfrm>
            <a:off x="410766" y="6027539"/>
            <a:ext cx="8313539"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git remote add nick git://github.com/nickh/project.git</a:t>
            </a:r>
          </a:p>
        </p:txBody>
      </p:sp>
    </p:spTree>
    <p:extLst>
      <p:ext uri="{BB962C8B-B14F-4D97-AF65-F5344CB8AC3E}">
        <p14:creationId xmlns:p14="http://schemas.microsoft.com/office/powerpoint/2010/main" val="13015163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9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9906" name="AutoShape 2"/>
          <p:cNvSpPr>
            <a:spLocks/>
          </p:cNvSpPr>
          <p:nvPr/>
        </p:nvSpPr>
        <p:spPr bwMode="auto">
          <a:xfrm>
            <a:off x="410766" y="2920008"/>
            <a:ext cx="1303734" cy="526852"/>
          </a:xfrm>
          <a:prstGeom prst="roundRect">
            <a:avLst>
              <a:gd name="adj" fmla="val 25421"/>
            </a:avLst>
          </a:prstGeom>
          <a:solidFill>
            <a:srgbClr val="FF8000"/>
          </a:solidFill>
          <a:ln w="25400" cap="flat">
            <a:solidFill>
              <a:schemeClr val="tx1"/>
            </a:solidFill>
            <a:prstDash val="solid"/>
            <a:miter lim="800000"/>
            <a:headEnd type="none" w="med" len="med"/>
            <a:tailEnd type="none" w="med" len="med"/>
          </a:ln>
        </p:spPr>
        <p:txBody>
          <a:bodyPr lIns="0" tIns="0" rIns="0" bIns="0" anchor="ctr"/>
          <a:lstStyle/>
          <a:p>
            <a:pPr algn="ctr"/>
            <a:r>
              <a:rPr lang="ja-JP" altLang="en-US" sz="2800" dirty="0">
                <a:latin typeface="Arial"/>
                <a:ea typeface="ＭＳ Ｐゴシック" charset="0"/>
                <a:cs typeface="Gill Sans" charset="0"/>
              </a:rPr>
              <a:t>“</a:t>
            </a:r>
            <a:r>
              <a:rPr lang="en-US" sz="2800" dirty="0">
                <a:ea typeface="ＭＳ Ｐゴシック" charset="0"/>
                <a:cs typeface="Gill Sans" charset="0"/>
              </a:rPr>
              <a:t>nick</a:t>
            </a:r>
            <a:r>
              <a:rPr lang="ja-JP" altLang="en-US" sz="2800" dirty="0">
                <a:latin typeface="Arial"/>
                <a:ea typeface="ＭＳ Ｐゴシック" charset="0"/>
                <a:cs typeface="Gill Sans" charset="0"/>
              </a:rPr>
              <a:t>”</a:t>
            </a:r>
            <a:endParaRPr lang="en-US" sz="2800" dirty="0">
              <a:ea typeface="ＭＳ Ｐゴシック" charset="0"/>
              <a:cs typeface="Gill Sans" charset="0"/>
            </a:endParaRPr>
          </a:p>
        </p:txBody>
      </p:sp>
      <p:sp>
        <p:nvSpPr>
          <p:cNvPr id="379907" name="AutoShape 3"/>
          <p:cNvSpPr>
            <a:spLocks/>
          </p:cNvSpPr>
          <p:nvPr/>
        </p:nvSpPr>
        <p:spPr bwMode="auto">
          <a:xfrm>
            <a:off x="1580554" y="6081117"/>
            <a:ext cx="7358063" cy="517922"/>
          </a:xfrm>
          <a:prstGeom prst="roundRect">
            <a:avLst>
              <a:gd name="adj" fmla="val 25861"/>
            </a:avLst>
          </a:prstGeom>
          <a:solidFill>
            <a:srgbClr val="FFFFFF"/>
          </a:solidFill>
          <a:ln>
            <a:noFill/>
          </a:ln>
        </p:spPr>
        <p:txBody>
          <a:bodyPr lIns="0" tIns="0" rIns="0" bIns="0"/>
          <a:lstStyle/>
          <a:p>
            <a:endParaRPr lang="en-US"/>
          </a:p>
        </p:txBody>
      </p:sp>
      <p:sp>
        <p:nvSpPr>
          <p:cNvPr id="379908" name="AutoShape 4"/>
          <p:cNvSpPr>
            <a:spLocks/>
          </p:cNvSpPr>
          <p:nvPr/>
        </p:nvSpPr>
        <p:spPr bwMode="auto">
          <a:xfrm>
            <a:off x="1823358" y="6117402"/>
            <a:ext cx="426356" cy="365645"/>
          </a:xfrm>
          <a:prstGeom prst="roundRect">
            <a:avLst>
              <a:gd name="adj" fmla="val 18750"/>
            </a:avLst>
          </a:prstGeom>
          <a:solidFill>
            <a:srgbClr val="FF8000"/>
          </a:solidFill>
          <a:ln w="25400" cap="flat">
            <a:noFill/>
            <a:miter lim="800000"/>
            <a:headEnd type="none" w="med" len="med"/>
            <a:tailEnd type="none" w="med" len="med"/>
          </a:ln>
        </p:spPr>
        <p:txBody>
          <a:bodyPr lIns="0" tIns="0" rIns="0" bIns="0"/>
          <a:lstStyle/>
          <a:p>
            <a:endParaRPr lang="en-US"/>
          </a:p>
        </p:txBody>
      </p:sp>
      <p:sp>
        <p:nvSpPr>
          <p:cNvPr id="379909" name="Rectangle 5"/>
          <p:cNvSpPr>
            <a:spLocks/>
          </p:cNvSpPr>
          <p:nvPr/>
        </p:nvSpPr>
        <p:spPr bwMode="auto">
          <a:xfrm>
            <a:off x="410766" y="6027539"/>
            <a:ext cx="8313539"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git remote add nick git://</a:t>
            </a:r>
            <a:r>
              <a:rPr lang="en-US" dirty="0" err="1">
                <a:solidFill>
                  <a:schemeClr val="tx1"/>
                </a:solidFill>
                <a:ea typeface="ＭＳ Ｐゴシック" charset="0"/>
                <a:cs typeface="Gill Sans" charset="0"/>
              </a:rPr>
              <a:t>github.com</a:t>
            </a:r>
            <a:r>
              <a:rPr lang="en-US" dirty="0">
                <a:solidFill>
                  <a:schemeClr val="tx1"/>
                </a:solidFill>
                <a:ea typeface="ＭＳ Ｐゴシック" charset="0"/>
                <a:cs typeface="Gill Sans" charset="0"/>
              </a:rPr>
              <a:t>/</a:t>
            </a:r>
            <a:r>
              <a:rPr lang="en-US" dirty="0" err="1">
                <a:solidFill>
                  <a:schemeClr val="tx1"/>
                </a:solidFill>
                <a:ea typeface="ＭＳ Ｐゴシック" charset="0"/>
                <a:cs typeface="Gill Sans" charset="0"/>
              </a:rPr>
              <a:t>nickh</a:t>
            </a:r>
            <a:r>
              <a:rPr lang="en-US" dirty="0">
                <a:solidFill>
                  <a:schemeClr val="tx1"/>
                </a:solidFill>
                <a:ea typeface="ＭＳ Ｐゴシック" charset="0"/>
                <a:cs typeface="Gill Sans" charset="0"/>
              </a:rPr>
              <a:t>/</a:t>
            </a:r>
            <a:r>
              <a:rPr lang="en-US" dirty="0" err="1">
                <a:solidFill>
                  <a:schemeClr val="tx1"/>
                </a:solidFill>
                <a:ea typeface="ＭＳ Ｐゴシック" charset="0"/>
                <a:cs typeface="Gill Sans" charset="0"/>
              </a:rPr>
              <a:t>project.git</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872707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929" name="Picture 1"/>
          <p:cNvPicPr>
            <a:picLocks noChangeAspect="1" noChangeArrowheads="1"/>
          </p:cNvPicPr>
          <p:nvPr/>
        </p:nvPicPr>
        <p:blipFill>
          <a:blip r:embed="rId3">
            <a:extLst>
              <a:ext uri="{28A0092B-C50C-407E-A947-70E740481C1C}">
                <a14:useLocalDpi xmlns:a14="http://schemas.microsoft.com/office/drawing/2010/main" val="0"/>
              </a:ext>
            </a:extLst>
          </a:blip>
          <a:srcRect b="9097"/>
          <a:stretch>
            <a:fillRect/>
          </a:stretch>
        </p:blipFill>
        <p:spPr bwMode="auto">
          <a:xfrm>
            <a:off x="330399" y="89297"/>
            <a:ext cx="8483203" cy="606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80930" name="Rectangle 2"/>
          <p:cNvSpPr>
            <a:spLocks/>
          </p:cNvSpPr>
          <p:nvPr/>
        </p:nvSpPr>
        <p:spPr bwMode="auto">
          <a:xfrm>
            <a:off x="500063" y="6116836"/>
            <a:ext cx="8313539"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git remote add jess git://github.com/jessica/project.git</a:t>
            </a:r>
          </a:p>
        </p:txBody>
      </p:sp>
    </p:spTree>
    <p:extLst>
      <p:ext uri="{BB962C8B-B14F-4D97-AF65-F5344CB8AC3E}">
        <p14:creationId xmlns:p14="http://schemas.microsoft.com/office/powerpoint/2010/main" val="39373475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953" name="Picture 1"/>
          <p:cNvPicPr>
            <a:picLocks noChangeAspect="1" noChangeArrowheads="1"/>
          </p:cNvPicPr>
          <p:nvPr/>
        </p:nvPicPr>
        <p:blipFill>
          <a:blip r:embed="rId3">
            <a:extLst>
              <a:ext uri="{28A0092B-C50C-407E-A947-70E740481C1C}">
                <a14:useLocalDpi xmlns:a14="http://schemas.microsoft.com/office/drawing/2010/main" val="0"/>
              </a:ext>
            </a:extLst>
          </a:blip>
          <a:srcRect b="9097"/>
          <a:stretch>
            <a:fillRect/>
          </a:stretch>
        </p:blipFill>
        <p:spPr bwMode="auto">
          <a:xfrm>
            <a:off x="330399" y="89297"/>
            <a:ext cx="8483203" cy="606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81956" name="AutoShape 4"/>
          <p:cNvSpPr>
            <a:spLocks/>
          </p:cNvSpPr>
          <p:nvPr/>
        </p:nvSpPr>
        <p:spPr bwMode="auto">
          <a:xfrm>
            <a:off x="5697141" y="2928937"/>
            <a:ext cx="1303734" cy="526852"/>
          </a:xfrm>
          <a:prstGeom prst="roundRect">
            <a:avLst>
              <a:gd name="adj" fmla="val 25421"/>
            </a:avLst>
          </a:prstGeom>
          <a:solidFill>
            <a:srgbClr val="FF8000"/>
          </a:solidFill>
          <a:ln w="25400" cap="flat">
            <a:solidFill>
              <a:schemeClr val="tx1"/>
            </a:solidFill>
            <a:prstDash val="solid"/>
            <a:miter lim="800000"/>
            <a:headEnd type="none" w="med" len="med"/>
            <a:tailEnd type="none" w="med" len="med"/>
          </a:ln>
        </p:spPr>
        <p:txBody>
          <a:bodyPr lIns="0" tIns="0" rIns="0" bIns="0" anchor="ctr"/>
          <a:lstStyle/>
          <a:p>
            <a:pPr algn="ctr"/>
            <a:r>
              <a:rPr lang="ja-JP" altLang="en-US" sz="2800" dirty="0">
                <a:latin typeface="Arial"/>
                <a:ea typeface="ＭＳ Ｐゴシック" charset="0"/>
                <a:cs typeface="Gill Sans" charset="0"/>
              </a:rPr>
              <a:t>“</a:t>
            </a:r>
            <a:r>
              <a:rPr lang="en-US" sz="2800" dirty="0">
                <a:ea typeface="ＭＳ Ｐゴシック" charset="0"/>
                <a:cs typeface="Gill Sans" charset="0"/>
              </a:rPr>
              <a:t>jess</a:t>
            </a:r>
            <a:r>
              <a:rPr lang="ja-JP" altLang="en-US" sz="2800" dirty="0">
                <a:latin typeface="Arial"/>
                <a:ea typeface="ＭＳ Ｐゴシック" charset="0"/>
                <a:cs typeface="Gill Sans" charset="0"/>
              </a:rPr>
              <a:t>”</a:t>
            </a:r>
            <a:endParaRPr lang="en-US" sz="2800" dirty="0">
              <a:ea typeface="ＭＳ Ｐゴシック" charset="0"/>
              <a:cs typeface="Gill Sans" charset="0"/>
            </a:endParaRPr>
          </a:p>
        </p:txBody>
      </p:sp>
      <p:sp>
        <p:nvSpPr>
          <p:cNvPr id="7" name="AutoShape 4"/>
          <p:cNvSpPr>
            <a:spLocks/>
          </p:cNvSpPr>
          <p:nvPr/>
        </p:nvSpPr>
        <p:spPr bwMode="auto">
          <a:xfrm>
            <a:off x="1883833" y="6238352"/>
            <a:ext cx="426356" cy="365645"/>
          </a:xfrm>
          <a:prstGeom prst="roundRect">
            <a:avLst>
              <a:gd name="adj" fmla="val 18750"/>
            </a:avLst>
          </a:prstGeom>
          <a:solidFill>
            <a:srgbClr val="FF8000"/>
          </a:solidFill>
          <a:ln w="25400" cap="flat">
            <a:noFill/>
            <a:miter lim="800000"/>
            <a:headEnd type="none" w="med" len="med"/>
            <a:tailEnd type="none" w="med" len="med"/>
          </a:ln>
        </p:spPr>
        <p:txBody>
          <a:bodyPr lIns="0" tIns="0" rIns="0" bIns="0"/>
          <a:lstStyle/>
          <a:p>
            <a:endParaRPr lang="en-US"/>
          </a:p>
        </p:txBody>
      </p:sp>
      <p:sp>
        <p:nvSpPr>
          <p:cNvPr id="381955" name="Rectangle 3"/>
          <p:cNvSpPr>
            <a:spLocks/>
          </p:cNvSpPr>
          <p:nvPr/>
        </p:nvSpPr>
        <p:spPr bwMode="auto">
          <a:xfrm>
            <a:off x="500063" y="6116836"/>
            <a:ext cx="8313539"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git remote add jess git://</a:t>
            </a:r>
            <a:r>
              <a:rPr lang="en-US" dirty="0" err="1">
                <a:solidFill>
                  <a:schemeClr val="tx1"/>
                </a:solidFill>
                <a:ea typeface="ＭＳ Ｐゴシック" charset="0"/>
                <a:cs typeface="Gill Sans" charset="0"/>
              </a:rPr>
              <a:t>github.com</a:t>
            </a:r>
            <a:r>
              <a:rPr lang="en-US" dirty="0">
                <a:solidFill>
                  <a:schemeClr val="tx1"/>
                </a:solidFill>
                <a:ea typeface="ＭＳ Ｐゴシック" charset="0"/>
                <a:cs typeface="Gill Sans" charset="0"/>
              </a:rPr>
              <a:t>/</a:t>
            </a:r>
            <a:r>
              <a:rPr lang="en-US" dirty="0" err="1">
                <a:solidFill>
                  <a:schemeClr val="tx1"/>
                </a:solidFill>
                <a:ea typeface="ＭＳ Ｐゴシック" charset="0"/>
                <a:cs typeface="Gill Sans" charset="0"/>
              </a:rPr>
              <a:t>jessica</a:t>
            </a:r>
            <a:r>
              <a:rPr lang="en-US" dirty="0">
                <a:solidFill>
                  <a:schemeClr val="tx1"/>
                </a:solidFill>
                <a:ea typeface="ＭＳ Ｐゴシック" charset="0"/>
                <a:cs typeface="Gill Sans" charset="0"/>
              </a:rPr>
              <a:t>/</a:t>
            </a:r>
            <a:r>
              <a:rPr lang="en-US" dirty="0" err="1">
                <a:solidFill>
                  <a:schemeClr val="tx1"/>
                </a:solidFill>
                <a:ea typeface="ＭＳ Ｐゴシック" charset="0"/>
                <a:cs typeface="Gill Sans" charset="0"/>
              </a:rPr>
              <a:t>project.git</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9156491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77" name="Picture 1"/>
          <p:cNvPicPr>
            <a:picLocks noChangeAspect="1" noChangeArrowheads="1"/>
          </p:cNvPicPr>
          <p:nvPr/>
        </p:nvPicPr>
        <p:blipFill>
          <a:blip r:embed="rId3">
            <a:extLst>
              <a:ext uri="{28A0092B-C50C-407E-A947-70E740481C1C}">
                <a14:useLocalDpi xmlns:a14="http://schemas.microsoft.com/office/drawing/2010/main" val="0"/>
              </a:ext>
            </a:extLst>
          </a:blip>
          <a:srcRect b="9097"/>
          <a:stretch>
            <a:fillRect/>
          </a:stretch>
        </p:blipFill>
        <p:spPr bwMode="auto">
          <a:xfrm>
            <a:off x="330399" y="89297"/>
            <a:ext cx="8483203" cy="606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82978" name="Picture 2"/>
          <p:cNvPicPr>
            <a:picLocks noChangeAspect="1" noChangeArrowheads="1"/>
          </p:cNvPicPr>
          <p:nvPr/>
        </p:nvPicPr>
        <p:blipFill>
          <a:blip r:embed="rId4">
            <a:extLst>
              <a:ext uri="{28A0092B-C50C-407E-A947-70E740481C1C}">
                <a14:useLocalDpi xmlns:a14="http://schemas.microsoft.com/office/drawing/2010/main" val="0"/>
              </a:ext>
            </a:extLst>
          </a:blip>
          <a:srcRect l="47052" t="76711" r="36104" b="19807"/>
          <a:stretch>
            <a:fillRect/>
          </a:stretch>
        </p:blipFill>
        <p:spPr bwMode="auto">
          <a:xfrm>
            <a:off x="1643063" y="2857500"/>
            <a:ext cx="1428750" cy="23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82979" name="Rectangle 3"/>
          <p:cNvSpPr>
            <a:spLocks/>
          </p:cNvSpPr>
          <p:nvPr/>
        </p:nvSpPr>
        <p:spPr bwMode="auto">
          <a:xfrm>
            <a:off x="2419945" y="6000750"/>
            <a:ext cx="4295180" cy="81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5100">
                <a:ea typeface="ＭＳ Ｐゴシック" charset="0"/>
                <a:cs typeface="Gill Sans" charset="0"/>
              </a:rPr>
              <a:t>git fetch nick</a:t>
            </a:r>
          </a:p>
        </p:txBody>
      </p:sp>
    </p:spTree>
    <p:extLst>
      <p:ext uri="{BB962C8B-B14F-4D97-AF65-F5344CB8AC3E}">
        <p14:creationId xmlns:p14="http://schemas.microsoft.com/office/powerpoint/2010/main" val="4137170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001" name="Picture 1"/>
          <p:cNvPicPr>
            <a:picLocks noChangeAspect="1" noChangeArrowheads="1"/>
          </p:cNvPicPr>
          <p:nvPr/>
        </p:nvPicPr>
        <p:blipFill>
          <a:blip r:embed="rId2">
            <a:extLst>
              <a:ext uri="{28A0092B-C50C-407E-A947-70E740481C1C}">
                <a14:useLocalDpi xmlns:a14="http://schemas.microsoft.com/office/drawing/2010/main" val="0"/>
              </a:ext>
            </a:extLst>
          </a:blip>
          <a:srcRect t="267" b="8562"/>
          <a:stretch>
            <a:fillRect/>
          </a:stretch>
        </p:blipFill>
        <p:spPr bwMode="auto">
          <a:xfrm>
            <a:off x="330399" y="107156"/>
            <a:ext cx="8483203" cy="608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4846370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25" name="Picture 1"/>
          <p:cNvPicPr>
            <a:picLocks noChangeAspect="1" noChangeArrowheads="1"/>
          </p:cNvPicPr>
          <p:nvPr/>
        </p:nvPicPr>
        <p:blipFill>
          <a:blip r:embed="rId3">
            <a:extLst>
              <a:ext uri="{28A0092B-C50C-407E-A947-70E740481C1C}">
                <a14:useLocalDpi xmlns:a14="http://schemas.microsoft.com/office/drawing/2010/main" val="0"/>
              </a:ext>
            </a:extLst>
          </a:blip>
          <a:srcRect b="9097"/>
          <a:stretch>
            <a:fillRect/>
          </a:stretch>
        </p:blipFill>
        <p:spPr bwMode="auto">
          <a:xfrm>
            <a:off x="330399" y="89297"/>
            <a:ext cx="8483203" cy="6063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85026" name="Rectangle 2"/>
          <p:cNvSpPr>
            <a:spLocks/>
          </p:cNvSpPr>
          <p:nvPr/>
        </p:nvSpPr>
        <p:spPr bwMode="auto">
          <a:xfrm>
            <a:off x="2419945" y="6000750"/>
            <a:ext cx="4295180" cy="81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5100">
                <a:ea typeface="ＭＳ Ｐゴシック" charset="0"/>
                <a:cs typeface="Gill Sans" charset="0"/>
              </a:rPr>
              <a:t>git fetch jess</a:t>
            </a:r>
          </a:p>
        </p:txBody>
      </p:sp>
      <p:pic>
        <p:nvPicPr>
          <p:cNvPr id="385027" name="Picture 3"/>
          <p:cNvPicPr>
            <a:picLocks noChangeAspect="1" noChangeArrowheads="1"/>
          </p:cNvPicPr>
          <p:nvPr/>
        </p:nvPicPr>
        <p:blipFill>
          <a:blip r:embed="rId4">
            <a:extLst>
              <a:ext uri="{28A0092B-C50C-407E-A947-70E740481C1C}">
                <a14:useLocalDpi xmlns:a14="http://schemas.microsoft.com/office/drawing/2010/main" val="0"/>
              </a:ext>
            </a:extLst>
          </a:blip>
          <a:srcRect l="47473" t="80325" r="36420" b="12444"/>
          <a:stretch>
            <a:fillRect/>
          </a:stretch>
        </p:blipFill>
        <p:spPr bwMode="auto">
          <a:xfrm>
            <a:off x="7025432" y="2845222"/>
            <a:ext cx="1366242"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85028" name="Picture 4"/>
          <p:cNvPicPr>
            <a:picLocks noChangeAspect="1" noChangeArrowheads="1"/>
          </p:cNvPicPr>
          <p:nvPr/>
        </p:nvPicPr>
        <p:blipFill>
          <a:blip r:embed="rId5">
            <a:extLst>
              <a:ext uri="{28A0092B-C50C-407E-A947-70E740481C1C}">
                <a14:useLocalDpi xmlns:a14="http://schemas.microsoft.com/office/drawing/2010/main" val="0"/>
              </a:ext>
            </a:extLst>
          </a:blip>
          <a:srcRect t="71088" b="15523"/>
          <a:stretch>
            <a:fillRect/>
          </a:stretch>
        </p:blipFill>
        <p:spPr bwMode="auto">
          <a:xfrm>
            <a:off x="329283" y="4830961"/>
            <a:ext cx="8484319" cy="89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828419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91" y="1241227"/>
            <a:ext cx="8599289" cy="322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3026" name="Rectangle 2"/>
          <p:cNvSpPr>
            <a:spLocks/>
          </p:cNvSpPr>
          <p:nvPr/>
        </p:nvSpPr>
        <p:spPr bwMode="auto">
          <a:xfrm>
            <a:off x="35719" y="1884164"/>
            <a:ext cx="9072563" cy="5063133"/>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960733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49" name="Picture 1"/>
          <p:cNvPicPr>
            <a:picLocks noChangeAspect="1" noChangeArrowheads="1"/>
          </p:cNvPicPr>
          <p:nvPr/>
        </p:nvPicPr>
        <p:blipFill>
          <a:blip r:embed="rId3">
            <a:extLst>
              <a:ext uri="{28A0092B-C50C-407E-A947-70E740481C1C}">
                <a14:useLocalDpi xmlns:a14="http://schemas.microsoft.com/office/drawing/2010/main" val="0"/>
              </a:ext>
            </a:extLst>
          </a:blip>
          <a:srcRect t="267" b="9633"/>
          <a:stretch>
            <a:fillRect/>
          </a:stretch>
        </p:blipFill>
        <p:spPr bwMode="auto">
          <a:xfrm>
            <a:off x="330399" y="107156"/>
            <a:ext cx="8483203" cy="600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5832550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236647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3008754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1399722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0146" name="Rectangle 2"/>
          <p:cNvSpPr>
            <a:spLocks/>
          </p:cNvSpPr>
          <p:nvPr/>
        </p:nvSpPr>
        <p:spPr bwMode="auto">
          <a:xfrm>
            <a:off x="4384477" y="2803922"/>
            <a:ext cx="1375172" cy="294680"/>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390147" name="Rectangle 3"/>
          <p:cNvSpPr>
            <a:spLocks/>
          </p:cNvSpPr>
          <p:nvPr/>
        </p:nvSpPr>
        <p:spPr bwMode="auto">
          <a:xfrm>
            <a:off x="1714500" y="848320"/>
            <a:ext cx="1375172" cy="294680"/>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390148" name="Rectangle 4"/>
          <p:cNvSpPr>
            <a:spLocks/>
          </p:cNvSpPr>
          <p:nvPr/>
        </p:nvSpPr>
        <p:spPr bwMode="auto">
          <a:xfrm>
            <a:off x="1714500" y="2803922"/>
            <a:ext cx="1375172" cy="294680"/>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390149" name="Rectangle 5"/>
          <p:cNvSpPr>
            <a:spLocks/>
          </p:cNvSpPr>
          <p:nvPr/>
        </p:nvSpPr>
        <p:spPr bwMode="auto">
          <a:xfrm>
            <a:off x="4384477" y="5161359"/>
            <a:ext cx="1375172" cy="294680"/>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0591278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2194" name="Rectangle 2"/>
          <p:cNvSpPr>
            <a:spLocks/>
          </p:cNvSpPr>
          <p:nvPr/>
        </p:nvSpPr>
        <p:spPr bwMode="auto">
          <a:xfrm>
            <a:off x="4384477" y="3027164"/>
            <a:ext cx="1375172" cy="294680"/>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392195" name="Rectangle 3"/>
          <p:cNvSpPr>
            <a:spLocks/>
          </p:cNvSpPr>
          <p:nvPr/>
        </p:nvSpPr>
        <p:spPr bwMode="auto">
          <a:xfrm>
            <a:off x="7036594" y="821531"/>
            <a:ext cx="1375172" cy="294680"/>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392196" name="Rectangle 4"/>
          <p:cNvSpPr>
            <a:spLocks/>
          </p:cNvSpPr>
          <p:nvPr/>
        </p:nvSpPr>
        <p:spPr bwMode="auto">
          <a:xfrm>
            <a:off x="7036594" y="2803922"/>
            <a:ext cx="1375172" cy="267891"/>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392197" name="Rectangle 5"/>
          <p:cNvSpPr>
            <a:spLocks/>
          </p:cNvSpPr>
          <p:nvPr/>
        </p:nvSpPr>
        <p:spPr bwMode="auto">
          <a:xfrm>
            <a:off x="4384477" y="5411390"/>
            <a:ext cx="1375172" cy="294680"/>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392198" name="Rectangle 6"/>
          <p:cNvSpPr>
            <a:spLocks/>
          </p:cNvSpPr>
          <p:nvPr/>
        </p:nvSpPr>
        <p:spPr bwMode="auto">
          <a:xfrm>
            <a:off x="4384477" y="3321844"/>
            <a:ext cx="392906" cy="250031"/>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392199" name="Rectangle 7"/>
          <p:cNvSpPr>
            <a:spLocks/>
          </p:cNvSpPr>
          <p:nvPr/>
        </p:nvSpPr>
        <p:spPr bwMode="auto">
          <a:xfrm>
            <a:off x="7036594" y="3062883"/>
            <a:ext cx="392906" cy="250031"/>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392200" name="Rectangle 8"/>
          <p:cNvSpPr>
            <a:spLocks/>
          </p:cNvSpPr>
          <p:nvPr/>
        </p:nvSpPr>
        <p:spPr bwMode="auto">
          <a:xfrm>
            <a:off x="7036594" y="1116211"/>
            <a:ext cx="392906" cy="250031"/>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392201" name="Rectangle 9"/>
          <p:cNvSpPr>
            <a:spLocks/>
          </p:cNvSpPr>
          <p:nvPr/>
        </p:nvSpPr>
        <p:spPr bwMode="auto">
          <a:xfrm>
            <a:off x="4384477" y="5679281"/>
            <a:ext cx="392906" cy="250031"/>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6104956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89297"/>
            <a:ext cx="8483203" cy="666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3218" name="Rectangle 2"/>
          <p:cNvSpPr>
            <a:spLocks/>
          </p:cNvSpPr>
          <p:nvPr/>
        </p:nvSpPr>
        <p:spPr bwMode="auto">
          <a:xfrm>
            <a:off x="4857750" y="3303984"/>
            <a:ext cx="892969" cy="294680"/>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393219" name="Rectangle 3"/>
          <p:cNvSpPr>
            <a:spLocks/>
          </p:cNvSpPr>
          <p:nvPr/>
        </p:nvSpPr>
        <p:spPr bwMode="auto">
          <a:xfrm>
            <a:off x="4857750" y="5661422"/>
            <a:ext cx="892969" cy="294680"/>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41304968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Git</a:t>
            </a:r>
            <a:endParaRPr lang="en-US" dirty="0"/>
          </a:p>
        </p:txBody>
      </p:sp>
      <p:sp>
        <p:nvSpPr>
          <p:cNvPr id="3" name="Content Placeholder 2"/>
          <p:cNvSpPr>
            <a:spLocks noGrp="1"/>
          </p:cNvSpPr>
          <p:nvPr>
            <p:ph idx="1"/>
          </p:nvPr>
        </p:nvSpPr>
        <p:spPr/>
        <p:txBody>
          <a:bodyPr/>
          <a:lstStyle/>
          <a:p>
            <a:r>
              <a:rPr lang="en-US" strike="sngStrike" dirty="0" smtClean="0"/>
              <a:t>The Basics</a:t>
            </a:r>
          </a:p>
          <a:p>
            <a:r>
              <a:rPr lang="en-US" strike="sngStrike" dirty="0" smtClean="0"/>
              <a:t>The Git Object Database</a:t>
            </a:r>
          </a:p>
          <a:p>
            <a:r>
              <a:rPr lang="en-US" strike="sngStrike" dirty="0" smtClean="0"/>
              <a:t>History Inspection</a:t>
            </a:r>
          </a:p>
          <a:p>
            <a:r>
              <a:rPr lang="en-US" strike="sngStrike" dirty="0" smtClean="0"/>
              <a:t>Branching Workflows</a:t>
            </a:r>
          </a:p>
          <a:p>
            <a:r>
              <a:rPr lang="en-US" strike="sngStrike" dirty="0" smtClean="0"/>
              <a:t>Collaboration</a:t>
            </a:r>
          </a:p>
          <a:p>
            <a:r>
              <a:rPr lang="en-US" dirty="0" smtClean="0"/>
              <a:t>Advanced Stuff</a:t>
            </a:r>
          </a:p>
          <a:p>
            <a:r>
              <a:rPr lang="en-US" dirty="0" smtClean="0">
                <a:solidFill>
                  <a:srgbClr val="D9D9D9"/>
                </a:solidFill>
              </a:rPr>
              <a:t>Troubleshooting</a:t>
            </a:r>
          </a:p>
        </p:txBody>
      </p:sp>
    </p:spTree>
    <p:extLst>
      <p:ext uri="{BB962C8B-B14F-4D97-AF65-F5344CB8AC3E}">
        <p14:creationId xmlns:p14="http://schemas.microsoft.com/office/powerpoint/2010/main" val="1648718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Stuff</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index</a:t>
            </a:r>
          </a:p>
          <a:p>
            <a:r>
              <a:rPr lang="en-US" dirty="0" smtClean="0"/>
              <a:t>hook scripts</a:t>
            </a:r>
          </a:p>
          <a:p>
            <a:r>
              <a:rPr lang="en-US" dirty="0" smtClean="0"/>
              <a:t>grab-bag of useful things</a:t>
            </a:r>
          </a:p>
          <a:p>
            <a:pPr lvl="1"/>
            <a:r>
              <a:rPr lang="en-US" dirty="0" smtClean="0">
                <a:solidFill>
                  <a:srgbClr val="BFBFBF"/>
                </a:solidFill>
              </a:rPr>
              <a:t>git add --interactive and patch adding</a:t>
            </a:r>
          </a:p>
          <a:p>
            <a:pPr lvl="1"/>
            <a:r>
              <a:rPr lang="en-US" dirty="0" smtClean="0">
                <a:solidFill>
                  <a:srgbClr val="BFBFBF"/>
                </a:solidFill>
              </a:rPr>
              <a:t>git stash [--keep-index] to tuck things away for a second</a:t>
            </a:r>
          </a:p>
          <a:p>
            <a:pPr lvl="1"/>
            <a:r>
              <a:rPr lang="en-US" dirty="0" smtClean="0">
                <a:solidFill>
                  <a:srgbClr val="BFBFBF"/>
                </a:solidFill>
              </a:rPr>
              <a:t>git cherry-pick to pluck just a few cool things someone else did out of one of their commits</a:t>
            </a:r>
          </a:p>
          <a:p>
            <a:pPr lvl="1"/>
            <a:r>
              <a:rPr lang="en-US" dirty="0" smtClean="0">
                <a:solidFill>
                  <a:srgbClr val="BFBFBF"/>
                </a:solidFill>
              </a:rPr>
              <a:t>git </a:t>
            </a:r>
            <a:r>
              <a:rPr lang="en-US" dirty="0" err="1" smtClean="0">
                <a:solidFill>
                  <a:srgbClr val="BFBFBF"/>
                </a:solidFill>
              </a:rPr>
              <a:t>fsck</a:t>
            </a:r>
            <a:r>
              <a:rPr lang="en-US" dirty="0" smtClean="0">
                <a:solidFill>
                  <a:srgbClr val="BFBFBF"/>
                </a:solidFill>
              </a:rPr>
              <a:t> [--unreachable] as the final defense against lost stuff</a:t>
            </a:r>
          </a:p>
          <a:p>
            <a:pPr lvl="1"/>
            <a:r>
              <a:rPr lang="en-US" dirty="0" smtClean="0">
                <a:solidFill>
                  <a:srgbClr val="BFBFBF"/>
                </a:solidFill>
              </a:rPr>
              <a:t>git </a:t>
            </a:r>
            <a:r>
              <a:rPr lang="en-US" dirty="0" err="1" smtClean="0">
                <a:solidFill>
                  <a:srgbClr val="BFBFBF"/>
                </a:solidFill>
              </a:rPr>
              <a:t>reflog</a:t>
            </a:r>
            <a:r>
              <a:rPr lang="en-US" dirty="0" smtClean="0">
                <a:solidFill>
                  <a:srgbClr val="BFBFBF"/>
                </a:solidFill>
              </a:rPr>
              <a:t> to see the true history</a:t>
            </a:r>
          </a:p>
          <a:p>
            <a:pPr lvl="1"/>
            <a:r>
              <a:rPr lang="en-US" dirty="0" smtClean="0">
                <a:solidFill>
                  <a:srgbClr val="BFBFBF"/>
                </a:solidFill>
              </a:rPr>
              <a:t>git bisect to find out when an error was introduced</a:t>
            </a:r>
          </a:p>
          <a:p>
            <a:pPr lvl="1"/>
            <a:endParaRPr lang="en-US" dirty="0" smtClean="0"/>
          </a:p>
          <a:p>
            <a:endParaRPr lang="en-US" dirty="0"/>
          </a:p>
        </p:txBody>
      </p:sp>
    </p:spTree>
    <p:extLst>
      <p:ext uri="{BB962C8B-B14F-4D97-AF65-F5344CB8AC3E}">
        <p14:creationId xmlns:p14="http://schemas.microsoft.com/office/powerpoint/2010/main" val="36898910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1"/>
          <p:cNvSpPr>
            <a:spLocks noGrp="1" noChangeArrowheads="1"/>
          </p:cNvSpPr>
          <p:nvPr>
            <p:ph type="title"/>
          </p:nvPr>
        </p:nvSpPr>
        <p:spPr>
          <a:ln/>
        </p:spPr>
        <p:txBody>
          <a:bodyPr/>
          <a:lstStyle/>
          <a:p>
            <a:r>
              <a:rPr lang="en-US" dirty="0" smtClean="0"/>
              <a:t>The Index</a:t>
            </a:r>
            <a:endParaRPr lang="en-US" dirty="0"/>
          </a:p>
        </p:txBody>
      </p:sp>
      <p:pic>
        <p:nvPicPr>
          <p:cNvPr id="2" name="Picture 1"/>
          <p:cNvPicPr>
            <a:picLocks noChangeAspect="1"/>
          </p:cNvPicPr>
          <p:nvPr/>
        </p:nvPicPr>
        <p:blipFill rotWithShape="1">
          <a:blip r:embed="rId3"/>
          <a:srcRect l="18635" r="17720" b="4989"/>
          <a:stretch/>
        </p:blipFill>
        <p:spPr>
          <a:xfrm>
            <a:off x="2914952" y="2112425"/>
            <a:ext cx="3362477" cy="3294138"/>
          </a:xfrm>
          <a:prstGeom prst="rect">
            <a:avLst/>
          </a:prstGeom>
        </p:spPr>
      </p:pic>
    </p:spTree>
    <p:extLst>
      <p:ext uri="{BB962C8B-B14F-4D97-AF65-F5344CB8AC3E}">
        <p14:creationId xmlns:p14="http://schemas.microsoft.com/office/powerpoint/2010/main" val="39699122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91" y="1241227"/>
            <a:ext cx="8599289" cy="322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4050" name="Rectangle 2"/>
          <p:cNvSpPr>
            <a:spLocks/>
          </p:cNvSpPr>
          <p:nvPr/>
        </p:nvSpPr>
        <p:spPr bwMode="auto">
          <a:xfrm>
            <a:off x="35719" y="2125266"/>
            <a:ext cx="9072563" cy="5063133"/>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3313171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Index</a:t>
            </a:r>
            <a:endParaRPr lang="en-US" dirty="0"/>
          </a:p>
        </p:txBody>
      </p:sp>
      <p:sp>
        <p:nvSpPr>
          <p:cNvPr id="4" name="Content Placeholder 2"/>
          <p:cNvSpPr>
            <a:spLocks noGrp="1"/>
          </p:cNvSpPr>
          <p:nvPr>
            <p:ph idx="1"/>
          </p:nvPr>
        </p:nvSpPr>
        <p:spPr>
          <a:xfrm>
            <a:off x="3281289" y="1473962"/>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Tree>
    <p:extLst>
      <p:ext uri="{BB962C8B-B14F-4D97-AF65-F5344CB8AC3E}">
        <p14:creationId xmlns:p14="http://schemas.microsoft.com/office/powerpoint/2010/main" val="26298112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Index</a:t>
            </a:r>
            <a:endParaRPr lang="en-US" dirty="0"/>
          </a:p>
        </p:txBody>
      </p:sp>
      <p:sp>
        <p:nvSpPr>
          <p:cNvPr id="4" name="Content Placeholder 2"/>
          <p:cNvSpPr>
            <a:spLocks noGrp="1"/>
          </p:cNvSpPr>
          <p:nvPr>
            <p:ph idx="1"/>
          </p:nvPr>
        </p:nvSpPr>
        <p:spPr>
          <a:xfrm>
            <a:off x="3281289" y="1473962"/>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5" name="TextBox 4"/>
          <p:cNvSpPr txBox="1"/>
          <p:nvPr/>
        </p:nvSpPr>
        <p:spPr>
          <a:xfrm>
            <a:off x="4197026" y="2776283"/>
            <a:ext cx="1645215" cy="461665"/>
          </a:xfrm>
          <a:prstGeom prst="rect">
            <a:avLst/>
          </a:prstGeom>
          <a:noFill/>
        </p:spPr>
        <p:txBody>
          <a:bodyPr wrap="none" rtlCol="0">
            <a:spAutoFit/>
          </a:bodyPr>
          <a:lstStyle/>
          <a:p>
            <a:r>
              <a:rPr lang="en-US" dirty="0" smtClean="0">
                <a:sym typeface="Wingdings"/>
              </a:rPr>
              <a:t> </a:t>
            </a:r>
            <a:r>
              <a:rPr lang="en-US" sz="2400" dirty="0" smtClean="0">
                <a:sym typeface="Wingdings"/>
              </a:rPr>
              <a:t>there it is</a:t>
            </a:r>
            <a:endParaRPr lang="en-US" sz="2400" dirty="0"/>
          </a:p>
        </p:txBody>
      </p:sp>
    </p:spTree>
    <p:extLst>
      <p:ext uri="{BB962C8B-B14F-4D97-AF65-F5344CB8AC3E}">
        <p14:creationId xmlns:p14="http://schemas.microsoft.com/office/powerpoint/2010/main" val="42835301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69" name="Rectangle 1"/>
          <p:cNvSpPr>
            <a:spLocks noGrp="1" noChangeArrowheads="1"/>
          </p:cNvSpPr>
          <p:nvPr>
            <p:ph type="title"/>
          </p:nvPr>
        </p:nvSpPr>
        <p:spPr>
          <a:ln/>
        </p:spPr>
        <p:txBody>
          <a:bodyPr/>
          <a:lstStyle/>
          <a:p>
            <a:r>
              <a:rPr lang="en-US"/>
              <a:t>index</a:t>
            </a:r>
          </a:p>
        </p:txBody>
      </p:sp>
      <p:pic>
        <p:nvPicPr>
          <p:cNvPr id="442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020" y="2223492"/>
            <a:ext cx="5968380" cy="345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42371" name="Freeform 3"/>
          <p:cNvSpPr>
            <a:spLocks/>
          </p:cNvSpPr>
          <p:nvPr/>
        </p:nvSpPr>
        <p:spPr bwMode="auto">
          <a:xfrm>
            <a:off x="1942208" y="2557239"/>
            <a:ext cx="1508001" cy="1643063"/>
          </a:xfrm>
          <a:custGeom>
            <a:avLst/>
            <a:gdLst>
              <a:gd name="T0" fmla="*/ 17198 w 21600"/>
              <a:gd name="T1" fmla="*/ 3099 h 21600"/>
              <a:gd name="T2" fmla="*/ 16993 w 21600"/>
              <a:gd name="T3" fmla="*/ 6668 h 21600"/>
              <a:gd name="T4" fmla="*/ 21600 w 21600"/>
              <a:gd name="T5" fmla="*/ 7983 h 21600"/>
              <a:gd name="T6" fmla="*/ 21600 w 21600"/>
              <a:gd name="T7" fmla="*/ 12678 h 21600"/>
              <a:gd name="T8" fmla="*/ 16174 w 21600"/>
              <a:gd name="T9" fmla="*/ 13430 h 21600"/>
              <a:gd name="T10" fmla="*/ 16993 w 21600"/>
              <a:gd name="T11" fmla="*/ 17468 h 21600"/>
              <a:gd name="T12" fmla="*/ 13922 w 21600"/>
              <a:gd name="T13" fmla="*/ 21600 h 21600"/>
              <a:gd name="T14" fmla="*/ 0 w 21600"/>
              <a:gd name="T15" fmla="*/ 13805 h 21600"/>
              <a:gd name="T16" fmla="*/ 512 w 21600"/>
              <a:gd name="T17" fmla="*/ 3663 h 21600"/>
              <a:gd name="T18" fmla="*/ 11465 w 21600"/>
              <a:gd name="T19" fmla="*/ 0 h 21600"/>
              <a:gd name="T20" fmla="*/ 17198 w 21600"/>
              <a:gd name="T21" fmla="*/ 3099 h 21600"/>
              <a:gd name="T22" fmla="*/ 17198 w 21600"/>
              <a:gd name="T23" fmla="*/ 309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00" h="21600">
                <a:moveTo>
                  <a:pt x="17198" y="3099"/>
                </a:moveTo>
                <a:lnTo>
                  <a:pt x="16993" y="6668"/>
                </a:lnTo>
                <a:lnTo>
                  <a:pt x="21600" y="7983"/>
                </a:lnTo>
                <a:lnTo>
                  <a:pt x="21600" y="12678"/>
                </a:lnTo>
                <a:lnTo>
                  <a:pt x="16174" y="13430"/>
                </a:lnTo>
                <a:lnTo>
                  <a:pt x="16993" y="17468"/>
                </a:lnTo>
                <a:lnTo>
                  <a:pt x="13922" y="21600"/>
                </a:lnTo>
                <a:lnTo>
                  <a:pt x="0" y="13805"/>
                </a:lnTo>
                <a:cubicBezTo>
                  <a:pt x="0" y="13805"/>
                  <a:pt x="205" y="3757"/>
                  <a:pt x="512" y="3663"/>
                </a:cubicBezTo>
                <a:cubicBezTo>
                  <a:pt x="819" y="3569"/>
                  <a:pt x="10851" y="0"/>
                  <a:pt x="11465" y="0"/>
                </a:cubicBezTo>
                <a:cubicBezTo>
                  <a:pt x="12080" y="0"/>
                  <a:pt x="17198" y="3099"/>
                  <a:pt x="17198" y="3099"/>
                </a:cubicBezTo>
                <a:close/>
                <a:moveTo>
                  <a:pt x="17198" y="3099"/>
                </a:moveTo>
              </a:path>
            </a:pathLst>
          </a:custGeom>
          <a:solidFill>
            <a:srgbClr val="FFFFFF"/>
          </a:solidFill>
          <a:ln>
            <a:noFill/>
          </a:ln>
        </p:spPr>
        <p:txBody>
          <a:bodyPr lIns="0" tIns="0" rIns="0" bIns="0"/>
          <a:lstStyle/>
          <a:p>
            <a:endParaRPr lang="en-US"/>
          </a:p>
        </p:txBody>
      </p:sp>
      <p:sp>
        <p:nvSpPr>
          <p:cNvPr id="442372" name="Freeform 4"/>
          <p:cNvSpPr>
            <a:spLocks/>
          </p:cNvSpPr>
          <p:nvPr/>
        </p:nvSpPr>
        <p:spPr bwMode="auto">
          <a:xfrm>
            <a:off x="5471666" y="3718099"/>
            <a:ext cx="2193355" cy="1617389"/>
          </a:xfrm>
          <a:custGeom>
            <a:avLst/>
            <a:gdLst>
              <a:gd name="T0" fmla="*/ 4925 w 21600"/>
              <a:gd name="T1" fmla="+- 0 4021 430"/>
              <a:gd name="T2" fmla="*/ 4021 h 21170"/>
              <a:gd name="T3" fmla="*/ 4925 w 21600"/>
              <a:gd name="T4" fmla="+- 0 5517 430"/>
              <a:gd name="T5" fmla="*/ 5517 h 21170"/>
              <a:gd name="T6" fmla="*/ 5629 w 21600"/>
              <a:gd name="T7" fmla="+- 0 7761 430"/>
              <a:gd name="T8" fmla="*/ 7761 h 21170"/>
              <a:gd name="T9" fmla="*/ 0 w 21600"/>
              <a:gd name="T10" fmla="+- 0 9257 430"/>
              <a:gd name="T11" fmla="*/ 9257 h 21170"/>
              <a:gd name="T12" fmla="*/ 633 w 21600"/>
              <a:gd name="T13" fmla="+- 0 13839 430"/>
              <a:gd name="T14" fmla="*/ 13839 h 21170"/>
              <a:gd name="T15" fmla="*/ 6262 w 21600"/>
              <a:gd name="T16" fmla="+- 0 13184 430"/>
              <a:gd name="T17" fmla="*/ 13184 h 21170"/>
              <a:gd name="T18" fmla="*/ 4925 w 21600"/>
              <a:gd name="T19" fmla="+- 0 18140 430"/>
              <a:gd name="T20" fmla="*/ 18140 h 21170"/>
              <a:gd name="T21" fmla="*/ 5066 w 21600"/>
              <a:gd name="T22" fmla="+- 0 21600 430"/>
              <a:gd name="T23" fmla="*/ 21600 h 21170"/>
              <a:gd name="T24" fmla="*/ 21600 w 21600"/>
              <a:gd name="T25" fmla="+- 0 15803 430"/>
              <a:gd name="T26" fmla="*/ 15803 h 21170"/>
              <a:gd name="T27" fmla="*/ 20474 w 21600"/>
              <a:gd name="T28" fmla="+- 0 7668 430"/>
              <a:gd name="T29" fmla="*/ 7668 h 21170"/>
              <a:gd name="T30" fmla="*/ 12172 w 21600"/>
              <a:gd name="T31" fmla="+- 0 468 430"/>
              <a:gd name="T32" fmla="*/ 468 h 21170"/>
              <a:gd name="T33" fmla="*/ 4925 w 21600"/>
              <a:gd name="T34" fmla="+- 0 4021 430"/>
              <a:gd name="T35" fmla="*/ 4021 h 21170"/>
              <a:gd name="T36" fmla="*/ 4925 w 21600"/>
              <a:gd name="T37" fmla="+- 0 4021 430"/>
              <a:gd name="T38" fmla="*/ 4021 h 21170"/>
            </a:gdLst>
            <a:ahLst/>
            <a:cxnLst>
              <a:cxn ang="0">
                <a:pos x="T0" y="T2"/>
              </a:cxn>
              <a:cxn ang="0">
                <a:pos x="T3" y="T5"/>
              </a:cxn>
              <a:cxn ang="0">
                <a:pos x="T6" y="T8"/>
              </a:cxn>
              <a:cxn ang="0">
                <a:pos x="T9" y="T11"/>
              </a:cxn>
              <a:cxn ang="0">
                <a:pos x="T12" y="T14"/>
              </a:cxn>
              <a:cxn ang="0">
                <a:pos x="T15" y="T17"/>
              </a:cxn>
              <a:cxn ang="0">
                <a:pos x="T18" y="T20"/>
              </a:cxn>
              <a:cxn ang="0">
                <a:pos x="T21" y="T23"/>
              </a:cxn>
              <a:cxn ang="0">
                <a:pos x="T24" y="T26"/>
              </a:cxn>
              <a:cxn ang="0">
                <a:pos x="T27" y="T29"/>
              </a:cxn>
              <a:cxn ang="0">
                <a:pos x="T30" y="T32"/>
              </a:cxn>
              <a:cxn ang="0">
                <a:pos x="T33" y="T35"/>
              </a:cxn>
              <a:cxn ang="0">
                <a:pos x="T36" y="T38"/>
              </a:cxn>
            </a:cxnLst>
            <a:rect l="0" t="0" r="r" b="b"/>
            <a:pathLst>
              <a:path w="21600" h="21170">
                <a:moveTo>
                  <a:pt x="4925" y="3591"/>
                </a:moveTo>
                <a:lnTo>
                  <a:pt x="4925" y="5087"/>
                </a:lnTo>
                <a:lnTo>
                  <a:pt x="5629" y="7331"/>
                </a:lnTo>
                <a:lnTo>
                  <a:pt x="0" y="8827"/>
                </a:lnTo>
                <a:lnTo>
                  <a:pt x="633" y="13409"/>
                </a:lnTo>
                <a:lnTo>
                  <a:pt x="6262" y="12754"/>
                </a:lnTo>
                <a:lnTo>
                  <a:pt x="4925" y="17710"/>
                </a:lnTo>
                <a:lnTo>
                  <a:pt x="5066" y="21170"/>
                </a:lnTo>
                <a:lnTo>
                  <a:pt x="21600" y="15373"/>
                </a:lnTo>
                <a:cubicBezTo>
                  <a:pt x="21600" y="15373"/>
                  <a:pt x="20545" y="7799"/>
                  <a:pt x="20474" y="7238"/>
                </a:cubicBezTo>
                <a:cubicBezTo>
                  <a:pt x="20404" y="6676"/>
                  <a:pt x="13931" y="505"/>
                  <a:pt x="12172" y="38"/>
                </a:cubicBezTo>
                <a:cubicBezTo>
                  <a:pt x="10413" y="-430"/>
                  <a:pt x="4925" y="3591"/>
                  <a:pt x="4925" y="3591"/>
                </a:cubicBezTo>
                <a:close/>
                <a:moveTo>
                  <a:pt x="4925" y="3591"/>
                </a:moveTo>
              </a:path>
            </a:pathLst>
          </a:cu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42865249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7" name="Rectangle 1"/>
          <p:cNvSpPr>
            <a:spLocks noGrp="1" noChangeArrowheads="1"/>
          </p:cNvSpPr>
          <p:nvPr>
            <p:ph type="title"/>
          </p:nvPr>
        </p:nvSpPr>
        <p:spPr>
          <a:ln/>
        </p:spPr>
        <p:txBody>
          <a:bodyPr/>
          <a:lstStyle/>
          <a:p>
            <a:r>
              <a:rPr lang="en-US"/>
              <a:t>index</a:t>
            </a:r>
          </a:p>
        </p:txBody>
      </p:sp>
      <p:pic>
        <p:nvPicPr>
          <p:cNvPr id="444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020" y="2223492"/>
            <a:ext cx="5968380" cy="345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44419" name="Freeform 3"/>
          <p:cNvSpPr>
            <a:spLocks/>
          </p:cNvSpPr>
          <p:nvPr/>
        </p:nvSpPr>
        <p:spPr bwMode="auto">
          <a:xfrm>
            <a:off x="5471666" y="3718099"/>
            <a:ext cx="2193355" cy="1617389"/>
          </a:xfrm>
          <a:custGeom>
            <a:avLst/>
            <a:gdLst>
              <a:gd name="T0" fmla="*/ 4925 w 21600"/>
              <a:gd name="T1" fmla="+- 0 4021 430"/>
              <a:gd name="T2" fmla="*/ 4021 h 21170"/>
              <a:gd name="T3" fmla="*/ 4925 w 21600"/>
              <a:gd name="T4" fmla="+- 0 5517 430"/>
              <a:gd name="T5" fmla="*/ 5517 h 21170"/>
              <a:gd name="T6" fmla="*/ 5629 w 21600"/>
              <a:gd name="T7" fmla="+- 0 7761 430"/>
              <a:gd name="T8" fmla="*/ 7761 h 21170"/>
              <a:gd name="T9" fmla="*/ 0 w 21600"/>
              <a:gd name="T10" fmla="+- 0 9257 430"/>
              <a:gd name="T11" fmla="*/ 9257 h 21170"/>
              <a:gd name="T12" fmla="*/ 633 w 21600"/>
              <a:gd name="T13" fmla="+- 0 13839 430"/>
              <a:gd name="T14" fmla="*/ 13839 h 21170"/>
              <a:gd name="T15" fmla="*/ 6262 w 21600"/>
              <a:gd name="T16" fmla="+- 0 13184 430"/>
              <a:gd name="T17" fmla="*/ 13184 h 21170"/>
              <a:gd name="T18" fmla="*/ 4925 w 21600"/>
              <a:gd name="T19" fmla="+- 0 18140 430"/>
              <a:gd name="T20" fmla="*/ 18140 h 21170"/>
              <a:gd name="T21" fmla="*/ 5066 w 21600"/>
              <a:gd name="T22" fmla="+- 0 21600 430"/>
              <a:gd name="T23" fmla="*/ 21600 h 21170"/>
              <a:gd name="T24" fmla="*/ 21600 w 21600"/>
              <a:gd name="T25" fmla="+- 0 15803 430"/>
              <a:gd name="T26" fmla="*/ 15803 h 21170"/>
              <a:gd name="T27" fmla="*/ 20474 w 21600"/>
              <a:gd name="T28" fmla="+- 0 7668 430"/>
              <a:gd name="T29" fmla="*/ 7668 h 21170"/>
              <a:gd name="T30" fmla="*/ 12172 w 21600"/>
              <a:gd name="T31" fmla="+- 0 468 430"/>
              <a:gd name="T32" fmla="*/ 468 h 21170"/>
              <a:gd name="T33" fmla="*/ 4925 w 21600"/>
              <a:gd name="T34" fmla="+- 0 4021 430"/>
              <a:gd name="T35" fmla="*/ 4021 h 21170"/>
              <a:gd name="T36" fmla="*/ 4925 w 21600"/>
              <a:gd name="T37" fmla="+- 0 4021 430"/>
              <a:gd name="T38" fmla="*/ 4021 h 21170"/>
            </a:gdLst>
            <a:ahLst/>
            <a:cxnLst>
              <a:cxn ang="0">
                <a:pos x="T0" y="T2"/>
              </a:cxn>
              <a:cxn ang="0">
                <a:pos x="T3" y="T5"/>
              </a:cxn>
              <a:cxn ang="0">
                <a:pos x="T6" y="T8"/>
              </a:cxn>
              <a:cxn ang="0">
                <a:pos x="T9" y="T11"/>
              </a:cxn>
              <a:cxn ang="0">
                <a:pos x="T12" y="T14"/>
              </a:cxn>
              <a:cxn ang="0">
                <a:pos x="T15" y="T17"/>
              </a:cxn>
              <a:cxn ang="0">
                <a:pos x="T18" y="T20"/>
              </a:cxn>
              <a:cxn ang="0">
                <a:pos x="T21" y="T23"/>
              </a:cxn>
              <a:cxn ang="0">
                <a:pos x="T24" y="T26"/>
              </a:cxn>
              <a:cxn ang="0">
                <a:pos x="T27" y="T29"/>
              </a:cxn>
              <a:cxn ang="0">
                <a:pos x="T30" y="T32"/>
              </a:cxn>
              <a:cxn ang="0">
                <a:pos x="T33" y="T35"/>
              </a:cxn>
              <a:cxn ang="0">
                <a:pos x="T36" y="T38"/>
              </a:cxn>
            </a:cxnLst>
            <a:rect l="0" t="0" r="r" b="b"/>
            <a:pathLst>
              <a:path w="21600" h="21170">
                <a:moveTo>
                  <a:pt x="4925" y="3591"/>
                </a:moveTo>
                <a:lnTo>
                  <a:pt x="4925" y="5087"/>
                </a:lnTo>
                <a:lnTo>
                  <a:pt x="5629" y="7331"/>
                </a:lnTo>
                <a:lnTo>
                  <a:pt x="0" y="8827"/>
                </a:lnTo>
                <a:lnTo>
                  <a:pt x="633" y="13409"/>
                </a:lnTo>
                <a:lnTo>
                  <a:pt x="6262" y="12754"/>
                </a:lnTo>
                <a:lnTo>
                  <a:pt x="4925" y="17710"/>
                </a:lnTo>
                <a:lnTo>
                  <a:pt x="5066" y="21170"/>
                </a:lnTo>
                <a:lnTo>
                  <a:pt x="21600" y="15373"/>
                </a:lnTo>
                <a:cubicBezTo>
                  <a:pt x="21600" y="15373"/>
                  <a:pt x="20545" y="7799"/>
                  <a:pt x="20474" y="7238"/>
                </a:cubicBezTo>
                <a:cubicBezTo>
                  <a:pt x="20404" y="6676"/>
                  <a:pt x="13931" y="505"/>
                  <a:pt x="12172" y="38"/>
                </a:cubicBezTo>
                <a:cubicBezTo>
                  <a:pt x="10413" y="-430"/>
                  <a:pt x="4925" y="3591"/>
                  <a:pt x="4925" y="3591"/>
                </a:cubicBezTo>
                <a:close/>
                <a:moveTo>
                  <a:pt x="4925" y="3591"/>
                </a:moveTo>
              </a:path>
            </a:pathLst>
          </a:cu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34173974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1"/>
          <p:cNvSpPr>
            <a:spLocks noGrp="1" noChangeArrowheads="1"/>
          </p:cNvSpPr>
          <p:nvPr>
            <p:ph type="title"/>
          </p:nvPr>
        </p:nvSpPr>
        <p:spPr>
          <a:ln/>
        </p:spPr>
        <p:txBody>
          <a:bodyPr/>
          <a:lstStyle/>
          <a:p>
            <a:r>
              <a:rPr lang="en-US"/>
              <a:t>index</a:t>
            </a:r>
          </a:p>
        </p:txBody>
      </p:sp>
      <p:pic>
        <p:nvPicPr>
          <p:cNvPr id="446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020" y="2223492"/>
            <a:ext cx="5968380" cy="345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3641277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a:xfrm>
            <a:off x="457200" y="2234066"/>
            <a:ext cx="8229600" cy="1143000"/>
          </a:xfrm>
          <a:ln/>
        </p:spPr>
        <p:txBody>
          <a:bodyPr/>
          <a:lstStyle/>
          <a:p>
            <a:r>
              <a:rPr lang="en-US" dirty="0"/>
              <a:t>what?</a:t>
            </a:r>
          </a:p>
        </p:txBody>
      </p:sp>
    </p:spTree>
    <p:extLst>
      <p:ext uri="{BB962C8B-B14F-4D97-AF65-F5344CB8AC3E}">
        <p14:creationId xmlns:p14="http://schemas.microsoft.com/office/powerpoint/2010/main" val="6753404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5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9860031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5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49538" name="Rectangle 2"/>
          <p:cNvSpPr>
            <a:spLocks/>
          </p:cNvSpPr>
          <p:nvPr/>
        </p:nvSpPr>
        <p:spPr bwMode="auto">
          <a:xfrm>
            <a:off x="665475" y="383977"/>
            <a:ext cx="2334144" cy="616148"/>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5806168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5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49538" name="Rectangle 2"/>
          <p:cNvSpPr>
            <a:spLocks/>
          </p:cNvSpPr>
          <p:nvPr/>
        </p:nvSpPr>
        <p:spPr bwMode="auto">
          <a:xfrm>
            <a:off x="6652617" y="383977"/>
            <a:ext cx="2018109" cy="616148"/>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1950418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5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49538" name="Rectangle 2"/>
          <p:cNvSpPr>
            <a:spLocks/>
          </p:cNvSpPr>
          <p:nvPr/>
        </p:nvSpPr>
        <p:spPr bwMode="auto">
          <a:xfrm>
            <a:off x="3725569" y="383977"/>
            <a:ext cx="2201098" cy="616148"/>
          </a:xfrm>
          <a:prstGeom prst="rect">
            <a:avLst/>
          </a:prstGeom>
          <a:solidFill>
            <a:srgbClr val="FF8000">
              <a:alpha val="13725"/>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6057779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91" y="1241227"/>
            <a:ext cx="8599289" cy="322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4050" name="Rectangle 2"/>
          <p:cNvSpPr>
            <a:spLocks/>
          </p:cNvSpPr>
          <p:nvPr/>
        </p:nvSpPr>
        <p:spPr bwMode="auto">
          <a:xfrm>
            <a:off x="35719" y="2125266"/>
            <a:ext cx="9072563" cy="5063133"/>
          </a:xfrm>
          <a:prstGeom prst="rect">
            <a:avLst/>
          </a:prstGeom>
          <a:solidFill>
            <a:srgbClr val="FFFFFF"/>
          </a:solidFill>
          <a:ln>
            <a:noFill/>
          </a:ln>
        </p:spPr>
        <p:txBody>
          <a:bodyPr lIns="0" tIns="0" rIns="0" bIns="0"/>
          <a:lstStyle/>
          <a:p>
            <a:endParaRPr lang="en-US"/>
          </a:p>
        </p:txBody>
      </p:sp>
      <p:sp>
        <p:nvSpPr>
          <p:cNvPr id="4" name="TextBox 3"/>
          <p:cNvSpPr txBox="1"/>
          <p:nvPr/>
        </p:nvSpPr>
        <p:spPr>
          <a:xfrm>
            <a:off x="188119" y="2125266"/>
            <a:ext cx="5495636" cy="3862597"/>
          </a:xfrm>
          <a:prstGeom prst="rect">
            <a:avLst/>
          </a:prstGeom>
          <a:noFill/>
        </p:spPr>
        <p:txBody>
          <a:bodyPr wrap="square" rtlCol="0">
            <a:spAutoFit/>
          </a:bodyPr>
          <a:lstStyle/>
          <a:p>
            <a:r>
              <a:rPr lang="en-US" dirty="0" smtClean="0">
                <a:latin typeface="Monaco"/>
                <a:cs typeface="Monaco"/>
              </a:rPr>
              <a:t>$&gt; git status</a:t>
            </a:r>
          </a:p>
          <a:p>
            <a:r>
              <a:rPr lang="en-US" dirty="0" smtClean="0">
                <a:latin typeface="Monaco"/>
                <a:cs typeface="Monaco"/>
              </a:rPr>
              <a:t># On branch master</a:t>
            </a:r>
          </a:p>
          <a:p>
            <a:r>
              <a:rPr lang="en-US" dirty="0" smtClean="0">
                <a:latin typeface="Monaco"/>
                <a:cs typeface="Monaco"/>
              </a:rPr>
              <a:t>#</a:t>
            </a:r>
          </a:p>
          <a:p>
            <a:r>
              <a:rPr lang="en-US" dirty="0" smtClean="0">
                <a:latin typeface="Monaco"/>
                <a:cs typeface="Monaco"/>
              </a:rPr>
              <a:t># Initial commit</a:t>
            </a:r>
          </a:p>
          <a:p>
            <a:r>
              <a:rPr lang="en-US" dirty="0" smtClean="0">
                <a:latin typeface="Monaco"/>
                <a:cs typeface="Monaco"/>
              </a:rPr>
              <a:t>#</a:t>
            </a:r>
          </a:p>
          <a:p>
            <a:r>
              <a:rPr lang="en-US" dirty="0" smtClean="0">
                <a:latin typeface="Monaco"/>
                <a:cs typeface="Monaco"/>
              </a:rPr>
              <a:t># Changes to be committed:</a:t>
            </a:r>
          </a:p>
          <a:p>
            <a:r>
              <a:rPr lang="en-US" dirty="0" smtClean="0">
                <a:latin typeface="Monaco"/>
                <a:cs typeface="Monaco"/>
              </a:rPr>
              <a:t>#   (use "git </a:t>
            </a:r>
            <a:r>
              <a:rPr lang="en-US" dirty="0" err="1" smtClean="0">
                <a:latin typeface="Monaco"/>
                <a:cs typeface="Monaco"/>
              </a:rPr>
              <a:t>rm</a:t>
            </a:r>
            <a:r>
              <a:rPr lang="en-US" dirty="0" smtClean="0">
                <a:latin typeface="Monaco"/>
                <a:cs typeface="Monaco"/>
              </a:rPr>
              <a:t> --cached &lt;file&gt;..." to </a:t>
            </a:r>
            <a:r>
              <a:rPr lang="en-US" dirty="0" err="1" smtClean="0">
                <a:latin typeface="Monaco"/>
                <a:cs typeface="Monaco"/>
              </a:rPr>
              <a:t>unstage</a:t>
            </a:r>
            <a:r>
              <a:rPr lang="en-US" dirty="0" smtClean="0">
                <a:latin typeface="Monaco"/>
                <a:cs typeface="Monaco"/>
              </a:rPr>
              <a:t>)</a:t>
            </a:r>
          </a:p>
          <a:p>
            <a:r>
              <a:rPr lang="en-US" dirty="0" smtClean="0">
                <a:latin typeface="Monaco"/>
                <a:cs typeface="Monaco"/>
              </a:rPr>
              <a:t>#</a:t>
            </a:r>
          </a:p>
          <a:p>
            <a:r>
              <a:rPr lang="en-US" dirty="0" smtClean="0">
                <a:latin typeface="Monaco"/>
                <a:cs typeface="Monaco"/>
              </a:rPr>
              <a:t>#	new file:   README</a:t>
            </a:r>
          </a:p>
          <a:p>
            <a:r>
              <a:rPr lang="en-US" dirty="0" smtClean="0">
                <a:latin typeface="Monaco"/>
                <a:cs typeface="Monaco"/>
              </a:rPr>
              <a:t>#	new file:   </a:t>
            </a:r>
            <a:r>
              <a:rPr lang="en-US" dirty="0" err="1" smtClean="0">
                <a:latin typeface="Monaco"/>
                <a:cs typeface="Monaco"/>
              </a:rPr>
              <a:t>Rakefile</a:t>
            </a:r>
            <a:endParaRPr lang="en-US" dirty="0" smtClean="0">
              <a:latin typeface="Monaco"/>
              <a:cs typeface="Monaco"/>
            </a:endParaRPr>
          </a:p>
          <a:p>
            <a:r>
              <a:rPr lang="en-US" dirty="0" smtClean="0">
                <a:latin typeface="Monaco"/>
                <a:cs typeface="Monaco"/>
              </a:rPr>
              <a:t>#	new file:   lib/</a:t>
            </a:r>
            <a:r>
              <a:rPr lang="en-US" dirty="0" err="1" smtClean="0">
                <a:latin typeface="Monaco"/>
                <a:cs typeface="Monaco"/>
              </a:rPr>
              <a:t>mylib.rb</a:t>
            </a:r>
            <a:endParaRPr lang="en-US" dirty="0" smtClean="0">
              <a:latin typeface="Monaco"/>
              <a:cs typeface="Monaco"/>
            </a:endParaRPr>
          </a:p>
          <a:p>
            <a:r>
              <a:rPr lang="en-US" dirty="0" smtClean="0">
                <a:latin typeface="Monaco"/>
                <a:cs typeface="Monaco"/>
              </a:rPr>
              <a:t>#</a:t>
            </a:r>
          </a:p>
          <a:p>
            <a:endParaRPr lang="en-US" sz="1100" dirty="0">
              <a:latin typeface="Monaco"/>
              <a:cs typeface="Monaco"/>
            </a:endParaRPr>
          </a:p>
        </p:txBody>
      </p:sp>
      <p:sp>
        <p:nvSpPr>
          <p:cNvPr id="5" name="Rectangle 2"/>
          <p:cNvSpPr>
            <a:spLocks/>
          </p:cNvSpPr>
          <p:nvPr/>
        </p:nvSpPr>
        <p:spPr bwMode="auto">
          <a:xfrm>
            <a:off x="188119" y="2459182"/>
            <a:ext cx="9072563" cy="4881617"/>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4655124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0562" name="Rectangle 2"/>
          <p:cNvSpPr>
            <a:spLocks/>
          </p:cNvSpPr>
          <p:nvPr/>
        </p:nvSpPr>
        <p:spPr bwMode="auto">
          <a:xfrm>
            <a:off x="2407668" y="5058668"/>
            <a:ext cx="4319736"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checkout</a:t>
            </a:r>
          </a:p>
        </p:txBody>
      </p:sp>
    </p:spTree>
    <p:extLst>
      <p:ext uri="{BB962C8B-B14F-4D97-AF65-F5344CB8AC3E}">
        <p14:creationId xmlns:p14="http://schemas.microsoft.com/office/powerpoint/2010/main" val="1451558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58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1586" name="Rectangle 2"/>
          <p:cNvSpPr>
            <a:spLocks/>
          </p:cNvSpPr>
          <p:nvPr/>
        </p:nvSpPr>
        <p:spPr bwMode="auto">
          <a:xfrm>
            <a:off x="2407668" y="5058668"/>
            <a:ext cx="4319736"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checkout</a:t>
            </a:r>
          </a:p>
        </p:txBody>
      </p:sp>
      <p:pic>
        <p:nvPicPr>
          <p:cNvPr id="451587" name="Picture 3"/>
          <p:cNvPicPr>
            <a:picLocks noChangeAspect="1" noChangeArrowheads="1"/>
          </p:cNvPicPr>
          <p:nvPr/>
        </p:nvPicPr>
        <p:blipFill>
          <a:blip r:embed="rId4">
            <a:extLst>
              <a:ext uri="{28A0092B-C50C-407E-A947-70E740481C1C}">
                <a14:useLocalDpi xmlns:a14="http://schemas.microsoft.com/office/drawing/2010/main" val="0"/>
              </a:ext>
            </a:extLst>
          </a:blip>
          <a:srcRect l="71999" t="20001" b="19989"/>
          <a:stretch>
            <a:fillRect/>
          </a:stretch>
        </p:blipFill>
        <p:spPr bwMode="auto">
          <a:xfrm>
            <a:off x="6438305" y="1562695"/>
            <a:ext cx="2375297" cy="372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1588" name="AutoShape 4"/>
          <p:cNvSpPr>
            <a:spLocks/>
          </p:cNvSpPr>
          <p:nvPr/>
        </p:nvSpPr>
        <p:spPr bwMode="auto">
          <a:xfrm>
            <a:off x="1026914" y="2178844"/>
            <a:ext cx="2259211" cy="946547"/>
          </a:xfrm>
          <a:prstGeom prst="rightArrow">
            <a:avLst>
              <a:gd name="adj1" fmla="val 32083"/>
              <a:gd name="adj2" fmla="val 45294"/>
            </a:avLst>
          </a:prstGeom>
          <a:solidFill>
            <a:srgbClr val="FF8000">
              <a:alpha val="25882"/>
            </a:srgbClr>
          </a:solidFill>
          <a:ln w="508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5121027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6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2610" name="Rectangle 2"/>
          <p:cNvSpPr>
            <a:spLocks/>
          </p:cNvSpPr>
          <p:nvPr/>
        </p:nvSpPr>
        <p:spPr bwMode="auto">
          <a:xfrm>
            <a:off x="2407668" y="5058668"/>
            <a:ext cx="4319736"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checkout</a:t>
            </a:r>
          </a:p>
        </p:txBody>
      </p:sp>
      <p:pic>
        <p:nvPicPr>
          <p:cNvPr id="452611" name="Picture 3"/>
          <p:cNvPicPr>
            <a:picLocks noChangeAspect="1" noChangeArrowheads="1"/>
          </p:cNvPicPr>
          <p:nvPr/>
        </p:nvPicPr>
        <p:blipFill>
          <a:blip r:embed="rId4">
            <a:extLst>
              <a:ext uri="{28A0092B-C50C-407E-A947-70E740481C1C}">
                <a14:useLocalDpi xmlns:a14="http://schemas.microsoft.com/office/drawing/2010/main" val="0"/>
              </a:ext>
            </a:extLst>
          </a:blip>
          <a:srcRect l="71999" t="20001" b="19989"/>
          <a:stretch>
            <a:fillRect/>
          </a:stretch>
        </p:blipFill>
        <p:spPr bwMode="auto">
          <a:xfrm>
            <a:off x="6438305" y="1562695"/>
            <a:ext cx="2375297" cy="372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2612" name="Rectangle 4"/>
          <p:cNvSpPr>
            <a:spLocks/>
          </p:cNvSpPr>
          <p:nvPr/>
        </p:nvSpPr>
        <p:spPr bwMode="auto">
          <a:xfrm>
            <a:off x="3393281" y="1125141"/>
            <a:ext cx="508992" cy="1946672"/>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309614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6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3634" name="Rectangle 2"/>
          <p:cNvSpPr>
            <a:spLocks/>
          </p:cNvSpPr>
          <p:nvPr/>
        </p:nvSpPr>
        <p:spPr bwMode="auto">
          <a:xfrm>
            <a:off x="2407668" y="5058668"/>
            <a:ext cx="4319736"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checkout</a:t>
            </a:r>
          </a:p>
        </p:txBody>
      </p:sp>
      <p:pic>
        <p:nvPicPr>
          <p:cNvPr id="453635" name="Picture 3"/>
          <p:cNvPicPr>
            <a:picLocks noChangeAspect="1" noChangeArrowheads="1"/>
          </p:cNvPicPr>
          <p:nvPr/>
        </p:nvPicPr>
        <p:blipFill>
          <a:blip r:embed="rId4">
            <a:extLst>
              <a:ext uri="{28A0092B-C50C-407E-A947-70E740481C1C}">
                <a14:useLocalDpi xmlns:a14="http://schemas.microsoft.com/office/drawing/2010/main" val="0"/>
              </a:ext>
            </a:extLst>
          </a:blip>
          <a:srcRect l="71999" t="20001" b="19989"/>
          <a:stretch>
            <a:fillRect/>
          </a:stretch>
        </p:blipFill>
        <p:spPr bwMode="auto">
          <a:xfrm>
            <a:off x="6438305" y="1562695"/>
            <a:ext cx="2375297" cy="372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3636" name="Rectangle 4"/>
          <p:cNvSpPr>
            <a:spLocks/>
          </p:cNvSpPr>
          <p:nvPr/>
        </p:nvSpPr>
        <p:spPr bwMode="auto">
          <a:xfrm>
            <a:off x="3848695" y="1089422"/>
            <a:ext cx="508992" cy="1946672"/>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3588316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4658" name="Rectangle 2"/>
          <p:cNvSpPr>
            <a:spLocks/>
          </p:cNvSpPr>
          <p:nvPr/>
        </p:nvSpPr>
        <p:spPr bwMode="auto">
          <a:xfrm>
            <a:off x="2407668" y="5058668"/>
            <a:ext cx="4319736"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checkout</a:t>
            </a:r>
          </a:p>
        </p:txBody>
      </p:sp>
      <p:pic>
        <p:nvPicPr>
          <p:cNvPr id="454659" name="Picture 3"/>
          <p:cNvPicPr>
            <a:picLocks noChangeAspect="1" noChangeArrowheads="1"/>
          </p:cNvPicPr>
          <p:nvPr/>
        </p:nvPicPr>
        <p:blipFill>
          <a:blip r:embed="rId4">
            <a:extLst>
              <a:ext uri="{28A0092B-C50C-407E-A947-70E740481C1C}">
                <a14:useLocalDpi xmlns:a14="http://schemas.microsoft.com/office/drawing/2010/main" val="0"/>
              </a:ext>
            </a:extLst>
          </a:blip>
          <a:srcRect l="71999" t="20001" b="19989"/>
          <a:stretch>
            <a:fillRect/>
          </a:stretch>
        </p:blipFill>
        <p:spPr bwMode="auto">
          <a:xfrm>
            <a:off x="6438305" y="1562695"/>
            <a:ext cx="2375297" cy="372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4660" name="Rectangle 4"/>
          <p:cNvSpPr>
            <a:spLocks/>
          </p:cNvSpPr>
          <p:nvPr/>
        </p:nvSpPr>
        <p:spPr bwMode="auto">
          <a:xfrm>
            <a:off x="4313039" y="1116211"/>
            <a:ext cx="500063" cy="1893094"/>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1233926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6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5682" name="Rectangle 2"/>
          <p:cNvSpPr>
            <a:spLocks/>
          </p:cNvSpPr>
          <p:nvPr/>
        </p:nvSpPr>
        <p:spPr bwMode="auto">
          <a:xfrm>
            <a:off x="2407668" y="5058668"/>
            <a:ext cx="4319736"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checkout</a:t>
            </a:r>
          </a:p>
        </p:txBody>
      </p:sp>
      <p:pic>
        <p:nvPicPr>
          <p:cNvPr id="455683" name="Picture 3"/>
          <p:cNvPicPr>
            <a:picLocks noChangeAspect="1" noChangeArrowheads="1"/>
          </p:cNvPicPr>
          <p:nvPr/>
        </p:nvPicPr>
        <p:blipFill>
          <a:blip r:embed="rId4">
            <a:extLst>
              <a:ext uri="{28A0092B-C50C-407E-A947-70E740481C1C}">
                <a14:useLocalDpi xmlns:a14="http://schemas.microsoft.com/office/drawing/2010/main" val="0"/>
              </a:ext>
            </a:extLst>
          </a:blip>
          <a:srcRect l="71999" t="20001" b="19989"/>
          <a:stretch>
            <a:fillRect/>
          </a:stretch>
        </p:blipFill>
        <p:spPr bwMode="auto">
          <a:xfrm>
            <a:off x="6438305" y="1562695"/>
            <a:ext cx="2375297" cy="372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5684" name="Rectangle 4"/>
          <p:cNvSpPr>
            <a:spLocks/>
          </p:cNvSpPr>
          <p:nvPr/>
        </p:nvSpPr>
        <p:spPr bwMode="auto">
          <a:xfrm>
            <a:off x="4848820" y="1116211"/>
            <a:ext cx="580430" cy="1893094"/>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8031588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7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6706" name="Rectangle 2"/>
          <p:cNvSpPr>
            <a:spLocks/>
          </p:cNvSpPr>
          <p:nvPr/>
        </p:nvSpPr>
        <p:spPr bwMode="auto">
          <a:xfrm>
            <a:off x="2407668" y="5058668"/>
            <a:ext cx="4319736"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checkout</a:t>
            </a:r>
          </a:p>
        </p:txBody>
      </p:sp>
      <p:sp>
        <p:nvSpPr>
          <p:cNvPr id="456707" name="AutoShape 3"/>
          <p:cNvSpPr>
            <a:spLocks/>
          </p:cNvSpPr>
          <p:nvPr/>
        </p:nvSpPr>
        <p:spPr bwMode="auto">
          <a:xfrm>
            <a:off x="5429250" y="1803797"/>
            <a:ext cx="1535906" cy="1419820"/>
          </a:xfrm>
          <a:prstGeom prst="rightArrow">
            <a:avLst>
              <a:gd name="adj1" fmla="val 68139"/>
              <a:gd name="adj2" fmla="val 43606"/>
            </a:avLst>
          </a:prstGeom>
          <a:solidFill>
            <a:srgbClr val="FF8000">
              <a:alpha val="25882"/>
            </a:srgbClr>
          </a:solidFill>
          <a:ln w="508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847189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7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7730" name="Rectangle 2"/>
          <p:cNvSpPr>
            <a:spLocks/>
          </p:cNvSpPr>
          <p:nvPr/>
        </p:nvSpPr>
        <p:spPr bwMode="auto">
          <a:xfrm>
            <a:off x="3068464" y="5058668"/>
            <a:ext cx="2998143"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vim file2</a:t>
            </a:r>
          </a:p>
        </p:txBody>
      </p:sp>
      <p:sp>
        <p:nvSpPr>
          <p:cNvPr id="457731" name="Rectangle 3"/>
          <p:cNvSpPr>
            <a:spLocks/>
          </p:cNvSpPr>
          <p:nvPr/>
        </p:nvSpPr>
        <p:spPr bwMode="auto">
          <a:xfrm>
            <a:off x="6768703" y="2536031"/>
            <a:ext cx="741164" cy="464344"/>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7015397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8754" name="Rectangle 2"/>
          <p:cNvSpPr>
            <a:spLocks/>
          </p:cNvSpPr>
          <p:nvPr/>
        </p:nvSpPr>
        <p:spPr bwMode="auto">
          <a:xfrm>
            <a:off x="2975818" y="5058668"/>
            <a:ext cx="318343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status</a:t>
            </a:r>
          </a:p>
        </p:txBody>
      </p:sp>
      <p:sp>
        <p:nvSpPr>
          <p:cNvPr id="458755" name="Rectangle 3"/>
          <p:cNvSpPr>
            <a:spLocks/>
          </p:cNvSpPr>
          <p:nvPr/>
        </p:nvSpPr>
        <p:spPr bwMode="auto">
          <a:xfrm>
            <a:off x="4313039" y="2544961"/>
            <a:ext cx="1151930" cy="464344"/>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2669959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77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59778" name="Rectangle 2"/>
          <p:cNvSpPr>
            <a:spLocks/>
          </p:cNvSpPr>
          <p:nvPr/>
        </p:nvSpPr>
        <p:spPr bwMode="auto">
          <a:xfrm>
            <a:off x="2975818" y="5058668"/>
            <a:ext cx="318343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status</a:t>
            </a:r>
          </a:p>
        </p:txBody>
      </p:sp>
      <p:sp>
        <p:nvSpPr>
          <p:cNvPr id="459779" name="Rectangle 3"/>
          <p:cNvSpPr>
            <a:spLocks/>
          </p:cNvSpPr>
          <p:nvPr/>
        </p:nvSpPr>
        <p:spPr bwMode="auto">
          <a:xfrm>
            <a:off x="3848695" y="2571750"/>
            <a:ext cx="937617" cy="464344"/>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41547542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91" y="1241227"/>
            <a:ext cx="8599289" cy="322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4050" name="Rectangle 2"/>
          <p:cNvSpPr>
            <a:spLocks/>
          </p:cNvSpPr>
          <p:nvPr/>
        </p:nvSpPr>
        <p:spPr bwMode="auto">
          <a:xfrm>
            <a:off x="35719" y="2125266"/>
            <a:ext cx="9072563" cy="5063133"/>
          </a:xfrm>
          <a:prstGeom prst="rect">
            <a:avLst/>
          </a:prstGeom>
          <a:solidFill>
            <a:srgbClr val="FFFFFF"/>
          </a:solidFill>
          <a:ln>
            <a:noFill/>
          </a:ln>
        </p:spPr>
        <p:txBody>
          <a:bodyPr lIns="0" tIns="0" rIns="0" bIns="0"/>
          <a:lstStyle/>
          <a:p>
            <a:endParaRPr lang="en-US"/>
          </a:p>
        </p:txBody>
      </p:sp>
      <p:sp>
        <p:nvSpPr>
          <p:cNvPr id="4" name="TextBox 3"/>
          <p:cNvSpPr txBox="1"/>
          <p:nvPr/>
        </p:nvSpPr>
        <p:spPr>
          <a:xfrm>
            <a:off x="267891" y="2125266"/>
            <a:ext cx="5495636" cy="3862597"/>
          </a:xfrm>
          <a:prstGeom prst="rect">
            <a:avLst/>
          </a:prstGeom>
          <a:noFill/>
        </p:spPr>
        <p:txBody>
          <a:bodyPr wrap="square" rtlCol="0">
            <a:spAutoFit/>
          </a:bodyPr>
          <a:lstStyle/>
          <a:p>
            <a:r>
              <a:rPr lang="en-US" dirty="0" smtClean="0">
                <a:latin typeface="Monaco"/>
                <a:cs typeface="Monaco"/>
              </a:rPr>
              <a:t>$&gt; git status</a:t>
            </a:r>
          </a:p>
          <a:p>
            <a:r>
              <a:rPr lang="en-US" dirty="0" smtClean="0">
                <a:latin typeface="Monaco"/>
                <a:cs typeface="Monaco"/>
              </a:rPr>
              <a:t># On branch master</a:t>
            </a:r>
          </a:p>
          <a:p>
            <a:r>
              <a:rPr lang="en-US" dirty="0" smtClean="0">
                <a:latin typeface="Monaco"/>
                <a:cs typeface="Monaco"/>
              </a:rPr>
              <a:t>#</a:t>
            </a:r>
          </a:p>
          <a:p>
            <a:r>
              <a:rPr lang="en-US" dirty="0" smtClean="0">
                <a:latin typeface="Monaco"/>
                <a:cs typeface="Monaco"/>
              </a:rPr>
              <a:t># Initial commit</a:t>
            </a:r>
          </a:p>
          <a:p>
            <a:r>
              <a:rPr lang="en-US" dirty="0" smtClean="0">
                <a:latin typeface="Monaco"/>
                <a:cs typeface="Monaco"/>
              </a:rPr>
              <a:t>#</a:t>
            </a:r>
          </a:p>
          <a:p>
            <a:r>
              <a:rPr lang="en-US" dirty="0" smtClean="0">
                <a:latin typeface="Monaco"/>
                <a:cs typeface="Monaco"/>
              </a:rPr>
              <a:t># Changes to be committed:</a:t>
            </a:r>
          </a:p>
          <a:p>
            <a:r>
              <a:rPr lang="en-US" dirty="0" smtClean="0">
                <a:latin typeface="Monaco"/>
                <a:cs typeface="Monaco"/>
              </a:rPr>
              <a:t>#   (use "git </a:t>
            </a:r>
            <a:r>
              <a:rPr lang="en-US" dirty="0" err="1" smtClean="0">
                <a:latin typeface="Monaco"/>
                <a:cs typeface="Monaco"/>
              </a:rPr>
              <a:t>rm</a:t>
            </a:r>
            <a:r>
              <a:rPr lang="en-US" dirty="0" smtClean="0">
                <a:latin typeface="Monaco"/>
                <a:cs typeface="Monaco"/>
              </a:rPr>
              <a:t> --cached &lt;file&gt;..." to </a:t>
            </a:r>
            <a:r>
              <a:rPr lang="en-US" dirty="0" err="1" smtClean="0">
                <a:latin typeface="Monaco"/>
                <a:cs typeface="Monaco"/>
              </a:rPr>
              <a:t>unstage</a:t>
            </a:r>
            <a:r>
              <a:rPr lang="en-US" dirty="0" smtClean="0">
                <a:latin typeface="Monaco"/>
                <a:cs typeface="Monaco"/>
              </a:rPr>
              <a:t>)</a:t>
            </a:r>
          </a:p>
          <a:p>
            <a:r>
              <a:rPr lang="en-US" dirty="0" smtClean="0">
                <a:latin typeface="Monaco"/>
                <a:cs typeface="Monaco"/>
              </a:rPr>
              <a:t>#</a:t>
            </a:r>
          </a:p>
          <a:p>
            <a:r>
              <a:rPr lang="en-US" dirty="0" smtClean="0">
                <a:latin typeface="Monaco"/>
                <a:cs typeface="Monaco"/>
              </a:rPr>
              <a:t>#	new file:   README</a:t>
            </a:r>
          </a:p>
          <a:p>
            <a:r>
              <a:rPr lang="en-US" dirty="0" smtClean="0">
                <a:latin typeface="Monaco"/>
                <a:cs typeface="Monaco"/>
              </a:rPr>
              <a:t>#	new file:   </a:t>
            </a:r>
            <a:r>
              <a:rPr lang="en-US" dirty="0" err="1" smtClean="0">
                <a:latin typeface="Monaco"/>
                <a:cs typeface="Monaco"/>
              </a:rPr>
              <a:t>Rakefile</a:t>
            </a:r>
            <a:endParaRPr lang="en-US" dirty="0" smtClean="0">
              <a:latin typeface="Monaco"/>
              <a:cs typeface="Monaco"/>
            </a:endParaRPr>
          </a:p>
          <a:p>
            <a:r>
              <a:rPr lang="en-US" dirty="0" smtClean="0">
                <a:latin typeface="Monaco"/>
                <a:cs typeface="Monaco"/>
              </a:rPr>
              <a:t>#	new file:   lib/</a:t>
            </a:r>
            <a:r>
              <a:rPr lang="en-US" dirty="0" err="1" smtClean="0">
                <a:latin typeface="Monaco"/>
                <a:cs typeface="Monaco"/>
              </a:rPr>
              <a:t>mylib.rb</a:t>
            </a:r>
            <a:endParaRPr lang="en-US" dirty="0" smtClean="0">
              <a:latin typeface="Monaco"/>
              <a:cs typeface="Monaco"/>
            </a:endParaRPr>
          </a:p>
          <a:p>
            <a:r>
              <a:rPr lang="en-US" dirty="0" smtClean="0">
                <a:latin typeface="Monaco"/>
                <a:cs typeface="Monaco"/>
              </a:rPr>
              <a:t>#</a:t>
            </a:r>
          </a:p>
          <a:p>
            <a:endParaRPr lang="en-US" sz="1100" dirty="0">
              <a:latin typeface="Monaco"/>
              <a:cs typeface="Monaco"/>
            </a:endParaRPr>
          </a:p>
        </p:txBody>
      </p:sp>
    </p:spTree>
    <p:extLst>
      <p:ext uri="{BB962C8B-B14F-4D97-AF65-F5344CB8AC3E}">
        <p14:creationId xmlns:p14="http://schemas.microsoft.com/office/powerpoint/2010/main" val="5770502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60802" name="Rectangle 2"/>
          <p:cNvSpPr>
            <a:spLocks/>
          </p:cNvSpPr>
          <p:nvPr/>
        </p:nvSpPr>
        <p:spPr bwMode="auto">
          <a:xfrm>
            <a:off x="2975818" y="5058668"/>
            <a:ext cx="318343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status</a:t>
            </a:r>
          </a:p>
        </p:txBody>
      </p:sp>
      <p:sp>
        <p:nvSpPr>
          <p:cNvPr id="460803" name="Rectangle 3"/>
          <p:cNvSpPr>
            <a:spLocks/>
          </p:cNvSpPr>
          <p:nvPr/>
        </p:nvSpPr>
        <p:spPr bwMode="auto">
          <a:xfrm>
            <a:off x="3848695" y="2571750"/>
            <a:ext cx="937617" cy="464344"/>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460804" name="Rectangle 4"/>
          <p:cNvSpPr>
            <a:spLocks/>
          </p:cNvSpPr>
          <p:nvPr/>
        </p:nvSpPr>
        <p:spPr bwMode="auto">
          <a:xfrm>
            <a:off x="392906" y="3911203"/>
            <a:ext cx="8349258" cy="2446734"/>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608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86" y="4152305"/>
            <a:ext cx="7831336" cy="1964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60806" name="Rectangle 6"/>
          <p:cNvSpPr>
            <a:spLocks/>
          </p:cNvSpPr>
          <p:nvPr/>
        </p:nvSpPr>
        <p:spPr bwMode="auto">
          <a:xfrm>
            <a:off x="946547" y="4705945"/>
            <a:ext cx="3089672" cy="375047"/>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42329116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8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7844256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62850" name="Rectangle 2"/>
          <p:cNvSpPr>
            <a:spLocks/>
          </p:cNvSpPr>
          <p:nvPr/>
        </p:nvSpPr>
        <p:spPr bwMode="auto">
          <a:xfrm>
            <a:off x="2525986" y="5058668"/>
            <a:ext cx="4083100"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add file2</a:t>
            </a:r>
          </a:p>
        </p:txBody>
      </p:sp>
    </p:spTree>
    <p:extLst>
      <p:ext uri="{BB962C8B-B14F-4D97-AF65-F5344CB8AC3E}">
        <p14:creationId xmlns:p14="http://schemas.microsoft.com/office/powerpoint/2010/main" val="10818219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8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63874" name="Rectangle 2"/>
          <p:cNvSpPr>
            <a:spLocks/>
          </p:cNvSpPr>
          <p:nvPr/>
        </p:nvSpPr>
        <p:spPr bwMode="auto">
          <a:xfrm>
            <a:off x="2525986" y="5058668"/>
            <a:ext cx="4083100"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add file2</a:t>
            </a:r>
          </a:p>
        </p:txBody>
      </p:sp>
      <p:sp>
        <p:nvSpPr>
          <p:cNvPr id="463875" name="Rectangle 3"/>
          <p:cNvSpPr>
            <a:spLocks/>
          </p:cNvSpPr>
          <p:nvPr/>
        </p:nvSpPr>
        <p:spPr bwMode="auto">
          <a:xfrm>
            <a:off x="3848695" y="2571750"/>
            <a:ext cx="953115" cy="464344"/>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8857142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8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64898" name="Rectangle 2"/>
          <p:cNvSpPr>
            <a:spLocks/>
          </p:cNvSpPr>
          <p:nvPr/>
        </p:nvSpPr>
        <p:spPr bwMode="auto">
          <a:xfrm>
            <a:off x="2525986" y="5058668"/>
            <a:ext cx="4083100"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add file2</a:t>
            </a:r>
          </a:p>
        </p:txBody>
      </p:sp>
      <p:sp>
        <p:nvSpPr>
          <p:cNvPr id="464899" name="Rectangle 3"/>
          <p:cNvSpPr>
            <a:spLocks/>
          </p:cNvSpPr>
          <p:nvPr/>
        </p:nvSpPr>
        <p:spPr bwMode="auto">
          <a:xfrm>
            <a:off x="1902024" y="2437805"/>
            <a:ext cx="482203" cy="464344"/>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2056989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9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65922" name="Rectangle 2"/>
          <p:cNvSpPr>
            <a:spLocks/>
          </p:cNvSpPr>
          <p:nvPr/>
        </p:nvSpPr>
        <p:spPr bwMode="auto">
          <a:xfrm>
            <a:off x="2975818" y="5058668"/>
            <a:ext cx="318343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status</a:t>
            </a:r>
          </a:p>
        </p:txBody>
      </p:sp>
    </p:spTree>
    <p:extLst>
      <p:ext uri="{BB962C8B-B14F-4D97-AF65-F5344CB8AC3E}">
        <p14:creationId xmlns:p14="http://schemas.microsoft.com/office/powerpoint/2010/main" val="2611138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9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66946" name="Rectangle 2"/>
          <p:cNvSpPr>
            <a:spLocks/>
          </p:cNvSpPr>
          <p:nvPr/>
        </p:nvSpPr>
        <p:spPr bwMode="auto">
          <a:xfrm>
            <a:off x="2975818" y="5058668"/>
            <a:ext cx="318343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status</a:t>
            </a:r>
          </a:p>
        </p:txBody>
      </p:sp>
      <p:sp>
        <p:nvSpPr>
          <p:cNvPr id="466947" name="Rectangle 3"/>
          <p:cNvSpPr>
            <a:spLocks/>
          </p:cNvSpPr>
          <p:nvPr/>
        </p:nvSpPr>
        <p:spPr bwMode="auto">
          <a:xfrm>
            <a:off x="3402211" y="2562820"/>
            <a:ext cx="937617" cy="464344"/>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466948" name="Rectangle 4"/>
          <p:cNvSpPr>
            <a:spLocks/>
          </p:cNvSpPr>
          <p:nvPr/>
        </p:nvSpPr>
        <p:spPr bwMode="auto">
          <a:xfrm>
            <a:off x="1223367" y="3830836"/>
            <a:ext cx="6884789" cy="2446734"/>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669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4469" y="4000500"/>
            <a:ext cx="6411516" cy="188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88900" cap="flat">
                <a:solidFill>
                  <a:schemeClr val="tx1"/>
                </a:solidFill>
                <a:miter lim="800000"/>
                <a:headEnd/>
                <a:tailEnd/>
              </a14:hiddenLine>
            </a:ext>
          </a:extLst>
        </p:spPr>
      </p:pic>
      <p:sp>
        <p:nvSpPr>
          <p:cNvPr id="466950" name="Rectangle 6"/>
          <p:cNvSpPr>
            <a:spLocks/>
          </p:cNvSpPr>
          <p:nvPr/>
        </p:nvSpPr>
        <p:spPr bwMode="auto">
          <a:xfrm>
            <a:off x="1634133" y="4572000"/>
            <a:ext cx="3178969" cy="348258"/>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9840753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9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67970" name="Rectangle 2"/>
          <p:cNvSpPr>
            <a:spLocks/>
          </p:cNvSpPr>
          <p:nvPr/>
        </p:nvSpPr>
        <p:spPr bwMode="auto">
          <a:xfrm>
            <a:off x="2666629" y="5058668"/>
            <a:ext cx="380181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commit</a:t>
            </a:r>
          </a:p>
        </p:txBody>
      </p:sp>
    </p:spTree>
    <p:extLst>
      <p:ext uri="{BB962C8B-B14F-4D97-AF65-F5344CB8AC3E}">
        <p14:creationId xmlns:p14="http://schemas.microsoft.com/office/powerpoint/2010/main" val="26135739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9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68994" name="Rectangle 2"/>
          <p:cNvSpPr>
            <a:spLocks/>
          </p:cNvSpPr>
          <p:nvPr/>
        </p:nvSpPr>
        <p:spPr bwMode="auto">
          <a:xfrm>
            <a:off x="2666629" y="5058668"/>
            <a:ext cx="380181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commit</a:t>
            </a:r>
          </a:p>
        </p:txBody>
      </p:sp>
      <p:sp>
        <p:nvSpPr>
          <p:cNvPr id="468995" name="Rectangle 3"/>
          <p:cNvSpPr>
            <a:spLocks/>
          </p:cNvSpPr>
          <p:nvPr/>
        </p:nvSpPr>
        <p:spPr bwMode="auto">
          <a:xfrm>
            <a:off x="3402211" y="2536031"/>
            <a:ext cx="482203" cy="464344"/>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2365778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0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0018" name="Rectangle 2"/>
          <p:cNvSpPr>
            <a:spLocks/>
          </p:cNvSpPr>
          <p:nvPr/>
        </p:nvSpPr>
        <p:spPr bwMode="auto">
          <a:xfrm>
            <a:off x="2666629" y="5058668"/>
            <a:ext cx="380181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commit</a:t>
            </a:r>
          </a:p>
        </p:txBody>
      </p:sp>
      <p:sp>
        <p:nvSpPr>
          <p:cNvPr id="470019" name="Rectangle 3"/>
          <p:cNvSpPr>
            <a:spLocks/>
          </p:cNvSpPr>
          <p:nvPr/>
        </p:nvSpPr>
        <p:spPr bwMode="auto">
          <a:xfrm>
            <a:off x="1875234" y="1759148"/>
            <a:ext cx="482203" cy="723305"/>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2211079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91" y="1241227"/>
            <a:ext cx="8599289" cy="322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5074" name="Rectangle 2"/>
          <p:cNvSpPr>
            <a:spLocks/>
          </p:cNvSpPr>
          <p:nvPr/>
        </p:nvSpPr>
        <p:spPr bwMode="auto">
          <a:xfrm>
            <a:off x="35719" y="2455664"/>
            <a:ext cx="9072563" cy="5063133"/>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9307897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1042" name="Rectangle 2"/>
          <p:cNvSpPr>
            <a:spLocks/>
          </p:cNvSpPr>
          <p:nvPr/>
        </p:nvSpPr>
        <p:spPr bwMode="auto">
          <a:xfrm>
            <a:off x="2666629" y="5058668"/>
            <a:ext cx="380181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commit</a:t>
            </a:r>
          </a:p>
        </p:txBody>
      </p:sp>
      <p:sp>
        <p:nvSpPr>
          <p:cNvPr id="471043" name="Rectangle 3"/>
          <p:cNvSpPr>
            <a:spLocks/>
          </p:cNvSpPr>
          <p:nvPr/>
        </p:nvSpPr>
        <p:spPr bwMode="auto">
          <a:xfrm>
            <a:off x="1446609" y="1107281"/>
            <a:ext cx="741164" cy="571500"/>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18319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20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2066" name="Rectangle 2"/>
          <p:cNvSpPr>
            <a:spLocks/>
          </p:cNvSpPr>
          <p:nvPr/>
        </p:nvSpPr>
        <p:spPr bwMode="auto">
          <a:xfrm>
            <a:off x="2101826" y="4554468"/>
            <a:ext cx="46899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vim file1 file2 </a:t>
            </a:r>
          </a:p>
          <a:p>
            <a:r>
              <a:rPr lang="en-US" sz="6700">
                <a:ea typeface="ＭＳ Ｐゴシック" charset="0"/>
                <a:cs typeface="Gill Sans" charset="0"/>
              </a:rPr>
              <a:t>git status</a:t>
            </a:r>
          </a:p>
        </p:txBody>
      </p:sp>
    </p:spTree>
    <p:extLst>
      <p:ext uri="{BB962C8B-B14F-4D97-AF65-F5344CB8AC3E}">
        <p14:creationId xmlns:p14="http://schemas.microsoft.com/office/powerpoint/2010/main" val="3165627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0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3090" name="Rectangle 2"/>
          <p:cNvSpPr>
            <a:spLocks/>
          </p:cNvSpPr>
          <p:nvPr/>
        </p:nvSpPr>
        <p:spPr bwMode="auto">
          <a:xfrm>
            <a:off x="2101826" y="4554468"/>
            <a:ext cx="46899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vim file1 file2 </a:t>
            </a:r>
          </a:p>
          <a:p>
            <a:r>
              <a:rPr lang="en-US" sz="6700">
                <a:ea typeface="ＭＳ Ｐゴシック" charset="0"/>
                <a:cs typeface="Gill Sans" charset="0"/>
              </a:rPr>
              <a:t>git status</a:t>
            </a:r>
          </a:p>
        </p:txBody>
      </p:sp>
      <p:sp>
        <p:nvSpPr>
          <p:cNvPr id="473091" name="Rectangle 3"/>
          <p:cNvSpPr>
            <a:spLocks/>
          </p:cNvSpPr>
          <p:nvPr/>
        </p:nvSpPr>
        <p:spPr bwMode="auto">
          <a:xfrm>
            <a:off x="6768703" y="2062758"/>
            <a:ext cx="741164" cy="857250"/>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9337689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1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4114" name="Rectangle 2"/>
          <p:cNvSpPr>
            <a:spLocks/>
          </p:cNvSpPr>
          <p:nvPr/>
        </p:nvSpPr>
        <p:spPr bwMode="auto">
          <a:xfrm>
            <a:off x="2101826" y="4554468"/>
            <a:ext cx="468999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vim file1 file2 </a:t>
            </a:r>
          </a:p>
          <a:p>
            <a:r>
              <a:rPr lang="en-US" sz="6700">
                <a:ea typeface="ＭＳ Ｐゴシック" charset="0"/>
                <a:cs typeface="Gill Sans" charset="0"/>
              </a:rPr>
              <a:t>git status</a:t>
            </a:r>
          </a:p>
        </p:txBody>
      </p:sp>
      <p:sp>
        <p:nvSpPr>
          <p:cNvPr id="474115" name="Rectangle 3"/>
          <p:cNvSpPr>
            <a:spLocks/>
          </p:cNvSpPr>
          <p:nvPr/>
        </p:nvSpPr>
        <p:spPr bwMode="auto">
          <a:xfrm>
            <a:off x="4313039" y="2089547"/>
            <a:ext cx="473273" cy="857250"/>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993224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1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5138" name="Rectangle 2"/>
          <p:cNvSpPr>
            <a:spLocks/>
          </p:cNvSpPr>
          <p:nvPr/>
        </p:nvSpPr>
        <p:spPr bwMode="auto">
          <a:xfrm>
            <a:off x="2525986" y="5058668"/>
            <a:ext cx="4083100"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add file1</a:t>
            </a:r>
          </a:p>
        </p:txBody>
      </p:sp>
    </p:spTree>
    <p:extLst>
      <p:ext uri="{BB962C8B-B14F-4D97-AF65-F5344CB8AC3E}">
        <p14:creationId xmlns:p14="http://schemas.microsoft.com/office/powerpoint/2010/main" val="13784457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1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6162" name="Rectangle 2"/>
          <p:cNvSpPr>
            <a:spLocks/>
          </p:cNvSpPr>
          <p:nvPr/>
        </p:nvSpPr>
        <p:spPr bwMode="auto">
          <a:xfrm>
            <a:off x="2525986" y="5058668"/>
            <a:ext cx="4083100"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add file1</a:t>
            </a:r>
          </a:p>
        </p:txBody>
      </p:sp>
      <p:sp>
        <p:nvSpPr>
          <p:cNvPr id="476163" name="Rectangle 3"/>
          <p:cNvSpPr>
            <a:spLocks/>
          </p:cNvSpPr>
          <p:nvPr/>
        </p:nvSpPr>
        <p:spPr bwMode="auto">
          <a:xfrm>
            <a:off x="3866555" y="2089547"/>
            <a:ext cx="919758" cy="383977"/>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597557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7186" name="Rectangle 2"/>
          <p:cNvSpPr>
            <a:spLocks/>
          </p:cNvSpPr>
          <p:nvPr/>
        </p:nvSpPr>
        <p:spPr bwMode="auto">
          <a:xfrm>
            <a:off x="2525986" y="5058668"/>
            <a:ext cx="4083100"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add file1</a:t>
            </a:r>
          </a:p>
        </p:txBody>
      </p:sp>
      <p:sp>
        <p:nvSpPr>
          <p:cNvPr id="477187" name="Rectangle 3"/>
          <p:cNvSpPr>
            <a:spLocks/>
          </p:cNvSpPr>
          <p:nvPr/>
        </p:nvSpPr>
        <p:spPr bwMode="auto">
          <a:xfrm>
            <a:off x="3830836" y="2616398"/>
            <a:ext cx="991195" cy="383977"/>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753329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2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8210" name="Rectangle 2"/>
          <p:cNvSpPr>
            <a:spLocks/>
          </p:cNvSpPr>
          <p:nvPr/>
        </p:nvSpPr>
        <p:spPr bwMode="auto">
          <a:xfrm>
            <a:off x="2975818" y="5058668"/>
            <a:ext cx="318343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status</a:t>
            </a:r>
          </a:p>
        </p:txBody>
      </p:sp>
    </p:spTree>
    <p:extLst>
      <p:ext uri="{BB962C8B-B14F-4D97-AF65-F5344CB8AC3E}">
        <p14:creationId xmlns:p14="http://schemas.microsoft.com/office/powerpoint/2010/main" val="40250545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2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9234" name="Rectangle 2"/>
          <p:cNvSpPr>
            <a:spLocks/>
          </p:cNvSpPr>
          <p:nvPr/>
        </p:nvSpPr>
        <p:spPr bwMode="auto">
          <a:xfrm>
            <a:off x="2975818" y="5058668"/>
            <a:ext cx="318343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status</a:t>
            </a:r>
          </a:p>
        </p:txBody>
      </p:sp>
      <p:sp>
        <p:nvSpPr>
          <p:cNvPr id="479235" name="Rectangle 3"/>
          <p:cNvSpPr>
            <a:spLocks/>
          </p:cNvSpPr>
          <p:nvPr/>
        </p:nvSpPr>
        <p:spPr bwMode="auto">
          <a:xfrm>
            <a:off x="3393281" y="2080617"/>
            <a:ext cx="946547" cy="383977"/>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479236" name="Rectangle 4"/>
          <p:cNvSpPr>
            <a:spLocks/>
          </p:cNvSpPr>
          <p:nvPr/>
        </p:nvSpPr>
        <p:spPr bwMode="auto">
          <a:xfrm>
            <a:off x="3857625" y="2589609"/>
            <a:ext cx="937617" cy="383977"/>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479237" name="Rectangle 5"/>
          <p:cNvSpPr>
            <a:spLocks/>
          </p:cNvSpPr>
          <p:nvPr/>
        </p:nvSpPr>
        <p:spPr bwMode="auto">
          <a:xfrm>
            <a:off x="392906" y="3420071"/>
            <a:ext cx="8349258" cy="3303984"/>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792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22" y="3643313"/>
            <a:ext cx="7795617" cy="284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79239" name="AutoShape 7"/>
          <p:cNvSpPr>
            <a:spLocks/>
          </p:cNvSpPr>
          <p:nvPr/>
        </p:nvSpPr>
        <p:spPr bwMode="auto">
          <a:xfrm>
            <a:off x="2384226" y="1830586"/>
            <a:ext cx="892969" cy="892969"/>
          </a:xfrm>
          <a:prstGeom prst="rightArrow">
            <a:avLst>
              <a:gd name="adj1" fmla="val 32000"/>
              <a:gd name="adj2" fmla="val 44000"/>
            </a:avLst>
          </a:prstGeom>
          <a:solidFill>
            <a:srgbClr val="FF3C36"/>
          </a:solidFill>
          <a:ln w="76200" cap="flat">
            <a:solidFill>
              <a:srgbClr val="A30700"/>
            </a:solidFill>
            <a:prstDash val="solid"/>
            <a:miter lim="800000"/>
            <a:headEnd type="none" w="med" len="med"/>
            <a:tailEnd type="none" w="med" len="med"/>
          </a:ln>
        </p:spPr>
        <p:txBody>
          <a:bodyPr lIns="0" tIns="0" rIns="0" bIns="0"/>
          <a:lstStyle/>
          <a:p>
            <a:endParaRPr lang="en-US"/>
          </a:p>
        </p:txBody>
      </p:sp>
      <p:sp>
        <p:nvSpPr>
          <p:cNvPr id="479240" name="AutoShape 8"/>
          <p:cNvSpPr>
            <a:spLocks/>
          </p:cNvSpPr>
          <p:nvPr/>
        </p:nvSpPr>
        <p:spPr bwMode="auto">
          <a:xfrm>
            <a:off x="187523" y="4143375"/>
            <a:ext cx="892969" cy="892969"/>
          </a:xfrm>
          <a:prstGeom prst="rightArrow">
            <a:avLst>
              <a:gd name="adj1" fmla="val 32000"/>
              <a:gd name="adj2" fmla="val 44000"/>
            </a:avLst>
          </a:prstGeom>
          <a:solidFill>
            <a:srgbClr val="FF3C36"/>
          </a:solidFill>
          <a:ln w="76200" cap="flat">
            <a:solidFill>
              <a:srgbClr val="A307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488571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2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80258" name="Rectangle 2"/>
          <p:cNvSpPr>
            <a:spLocks/>
          </p:cNvSpPr>
          <p:nvPr/>
        </p:nvSpPr>
        <p:spPr bwMode="auto">
          <a:xfrm>
            <a:off x="2975818" y="5058668"/>
            <a:ext cx="318343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status</a:t>
            </a:r>
          </a:p>
        </p:txBody>
      </p:sp>
      <p:sp>
        <p:nvSpPr>
          <p:cNvPr id="480259" name="Rectangle 3"/>
          <p:cNvSpPr>
            <a:spLocks/>
          </p:cNvSpPr>
          <p:nvPr/>
        </p:nvSpPr>
        <p:spPr bwMode="auto">
          <a:xfrm>
            <a:off x="3393281" y="2080617"/>
            <a:ext cx="946547" cy="383977"/>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480260" name="Rectangle 4"/>
          <p:cNvSpPr>
            <a:spLocks/>
          </p:cNvSpPr>
          <p:nvPr/>
        </p:nvSpPr>
        <p:spPr bwMode="auto">
          <a:xfrm>
            <a:off x="3857625" y="2589609"/>
            <a:ext cx="937617" cy="383977"/>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480261" name="Rectangle 5"/>
          <p:cNvSpPr>
            <a:spLocks/>
          </p:cNvSpPr>
          <p:nvPr/>
        </p:nvSpPr>
        <p:spPr bwMode="auto">
          <a:xfrm>
            <a:off x="392906" y="3420071"/>
            <a:ext cx="8349258" cy="3303984"/>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802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22" y="3643313"/>
            <a:ext cx="7795617" cy="284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80263" name="AutoShape 7"/>
          <p:cNvSpPr>
            <a:spLocks/>
          </p:cNvSpPr>
          <p:nvPr/>
        </p:nvSpPr>
        <p:spPr bwMode="auto">
          <a:xfrm>
            <a:off x="2464594" y="2339578"/>
            <a:ext cx="892969" cy="892969"/>
          </a:xfrm>
          <a:prstGeom prst="rightArrow">
            <a:avLst>
              <a:gd name="adj1" fmla="val 32000"/>
              <a:gd name="adj2" fmla="val 44000"/>
            </a:avLst>
          </a:prstGeom>
          <a:solidFill>
            <a:srgbClr val="FF3C36"/>
          </a:solidFill>
          <a:ln w="76200" cap="flat">
            <a:solidFill>
              <a:srgbClr val="A30700"/>
            </a:solidFill>
            <a:prstDash val="solid"/>
            <a:miter lim="800000"/>
            <a:headEnd type="none" w="med" len="med"/>
            <a:tailEnd type="none" w="med" len="med"/>
          </a:ln>
        </p:spPr>
        <p:txBody>
          <a:bodyPr lIns="0" tIns="0" rIns="0" bIns="0"/>
          <a:lstStyle/>
          <a:p>
            <a:endParaRPr lang="en-US"/>
          </a:p>
        </p:txBody>
      </p:sp>
      <p:sp>
        <p:nvSpPr>
          <p:cNvPr id="480264" name="AutoShape 8"/>
          <p:cNvSpPr>
            <a:spLocks/>
          </p:cNvSpPr>
          <p:nvPr/>
        </p:nvSpPr>
        <p:spPr bwMode="auto">
          <a:xfrm>
            <a:off x="205383" y="5500687"/>
            <a:ext cx="892969" cy="892969"/>
          </a:xfrm>
          <a:prstGeom prst="rightArrow">
            <a:avLst>
              <a:gd name="adj1" fmla="val 32000"/>
              <a:gd name="adj2" fmla="val 44000"/>
            </a:avLst>
          </a:prstGeom>
          <a:solidFill>
            <a:srgbClr val="FF3C36"/>
          </a:solidFill>
          <a:ln w="76200" cap="flat">
            <a:solidFill>
              <a:srgbClr val="A307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5206210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 PLAN</a:t>
            </a:r>
            <a:endParaRPr lang="en-US" dirty="0"/>
          </a:p>
        </p:txBody>
      </p:sp>
      <p:sp>
        <p:nvSpPr>
          <p:cNvPr id="3" name="Content Placeholder 2"/>
          <p:cNvSpPr>
            <a:spLocks noGrp="1"/>
          </p:cNvSpPr>
          <p:nvPr>
            <p:ph idx="1"/>
          </p:nvPr>
        </p:nvSpPr>
        <p:spPr>
          <a:xfrm>
            <a:off x="457200" y="1536094"/>
            <a:ext cx="8229600" cy="5225143"/>
          </a:xfrm>
        </p:spPr>
        <p:txBody>
          <a:bodyPr>
            <a:normAutofit fontScale="92500" lnSpcReduction="20000"/>
          </a:bodyPr>
          <a:lstStyle/>
          <a:p>
            <a:r>
              <a:rPr lang="en-US" dirty="0" smtClean="0"/>
              <a:t>What is Git?</a:t>
            </a:r>
          </a:p>
          <a:p>
            <a:r>
              <a:rPr lang="en-US" dirty="0" smtClean="0"/>
              <a:t>Understanding Git</a:t>
            </a:r>
          </a:p>
          <a:p>
            <a:pPr lvl="1"/>
            <a:r>
              <a:rPr lang="en-US" dirty="0" smtClean="0"/>
              <a:t>The Basics</a:t>
            </a:r>
          </a:p>
          <a:p>
            <a:pPr lvl="1"/>
            <a:r>
              <a:rPr lang="en-US" dirty="0" smtClean="0"/>
              <a:t>The Git Object Database</a:t>
            </a:r>
          </a:p>
          <a:p>
            <a:pPr lvl="1"/>
            <a:r>
              <a:rPr lang="en-US" dirty="0" smtClean="0"/>
              <a:t>History Inspection</a:t>
            </a:r>
          </a:p>
          <a:p>
            <a:pPr lvl="1"/>
            <a:r>
              <a:rPr lang="en-US" dirty="0" smtClean="0"/>
              <a:t>Branching Workflows</a:t>
            </a:r>
          </a:p>
          <a:p>
            <a:pPr lvl="1"/>
            <a:r>
              <a:rPr lang="en-US" dirty="0" smtClean="0"/>
              <a:t>Collaboration</a:t>
            </a:r>
          </a:p>
          <a:p>
            <a:pPr lvl="1"/>
            <a:r>
              <a:rPr lang="en-US" dirty="0" smtClean="0"/>
              <a:t>Advanced Stuff</a:t>
            </a:r>
          </a:p>
          <a:p>
            <a:pPr lvl="1"/>
            <a:r>
              <a:rPr lang="en-US" dirty="0" smtClean="0"/>
              <a:t>Troubleshooting</a:t>
            </a:r>
          </a:p>
          <a:p>
            <a:r>
              <a:rPr lang="en-US" dirty="0" smtClean="0"/>
              <a:t>Review</a:t>
            </a:r>
          </a:p>
          <a:p>
            <a:r>
              <a:rPr lang="en-US" dirty="0" smtClean="0"/>
              <a:t>Resources</a:t>
            </a:r>
          </a:p>
          <a:p>
            <a:r>
              <a:rPr lang="en-US" dirty="0" smtClean="0"/>
              <a:t>Questions</a:t>
            </a:r>
          </a:p>
          <a:p>
            <a:endParaRPr lang="en-US" dirty="0" smtClean="0"/>
          </a:p>
          <a:p>
            <a:endParaRPr lang="en-US" dirty="0"/>
          </a:p>
        </p:txBody>
      </p:sp>
    </p:spTree>
    <p:extLst>
      <p:ext uri="{BB962C8B-B14F-4D97-AF65-F5344CB8AC3E}">
        <p14:creationId xmlns:p14="http://schemas.microsoft.com/office/powerpoint/2010/main" val="17990704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91" y="1241227"/>
            <a:ext cx="8599289" cy="322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68757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81282" name="Rectangle 2"/>
          <p:cNvSpPr>
            <a:spLocks/>
          </p:cNvSpPr>
          <p:nvPr/>
        </p:nvSpPr>
        <p:spPr bwMode="auto">
          <a:xfrm>
            <a:off x="2666629" y="5058668"/>
            <a:ext cx="380181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commit</a:t>
            </a:r>
          </a:p>
        </p:txBody>
      </p:sp>
    </p:spTree>
    <p:extLst>
      <p:ext uri="{BB962C8B-B14F-4D97-AF65-F5344CB8AC3E}">
        <p14:creationId xmlns:p14="http://schemas.microsoft.com/office/powerpoint/2010/main" val="31315681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3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82306" name="Rectangle 2"/>
          <p:cNvSpPr>
            <a:spLocks/>
          </p:cNvSpPr>
          <p:nvPr/>
        </p:nvSpPr>
        <p:spPr bwMode="auto">
          <a:xfrm>
            <a:off x="2666629" y="5058668"/>
            <a:ext cx="3801814" cy="105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6700">
                <a:ea typeface="ＭＳ Ｐゴシック" charset="0"/>
                <a:cs typeface="Gill Sans" charset="0"/>
              </a:rPr>
              <a:t>git commit</a:t>
            </a:r>
          </a:p>
        </p:txBody>
      </p:sp>
      <p:sp>
        <p:nvSpPr>
          <p:cNvPr id="482307" name="Rectangle 3"/>
          <p:cNvSpPr>
            <a:spLocks/>
          </p:cNvSpPr>
          <p:nvPr/>
        </p:nvSpPr>
        <p:spPr bwMode="auto">
          <a:xfrm>
            <a:off x="3437930" y="2089547"/>
            <a:ext cx="446484" cy="383977"/>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
        <p:nvSpPr>
          <p:cNvPr id="482308" name="Rectangle 4"/>
          <p:cNvSpPr>
            <a:spLocks/>
          </p:cNvSpPr>
          <p:nvPr/>
        </p:nvSpPr>
        <p:spPr bwMode="auto">
          <a:xfrm>
            <a:off x="2357438" y="1785938"/>
            <a:ext cx="446484" cy="705445"/>
          </a:xfrm>
          <a:prstGeom prst="rect">
            <a:avLst/>
          </a:prstGeom>
          <a:solidFill>
            <a:srgbClr val="FF8000">
              <a:alpha val="25882"/>
            </a:srgbClr>
          </a:solidFill>
          <a:ln w="63500" cap="flat">
            <a:solidFill>
              <a:srgbClr val="FF0000"/>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9945341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32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99" y="321469"/>
            <a:ext cx="8483203" cy="620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283789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Stuff</a:t>
            </a:r>
            <a:endParaRPr lang="en-US" dirty="0"/>
          </a:p>
        </p:txBody>
      </p:sp>
      <p:sp>
        <p:nvSpPr>
          <p:cNvPr id="3" name="Content Placeholder 2"/>
          <p:cNvSpPr>
            <a:spLocks noGrp="1"/>
          </p:cNvSpPr>
          <p:nvPr>
            <p:ph idx="1"/>
          </p:nvPr>
        </p:nvSpPr>
        <p:spPr/>
        <p:txBody>
          <a:bodyPr>
            <a:normAutofit fontScale="85000" lnSpcReduction="10000"/>
          </a:bodyPr>
          <a:lstStyle/>
          <a:p>
            <a:r>
              <a:rPr lang="en-US" strike="sngStrike" dirty="0" smtClean="0"/>
              <a:t>the index</a:t>
            </a:r>
          </a:p>
          <a:p>
            <a:r>
              <a:rPr lang="en-US" dirty="0" smtClean="0"/>
              <a:t>hook scripts</a:t>
            </a:r>
          </a:p>
          <a:p>
            <a:r>
              <a:rPr lang="en-US" dirty="0" smtClean="0">
                <a:solidFill>
                  <a:srgbClr val="D9D9D9"/>
                </a:solidFill>
              </a:rPr>
              <a:t>grab-bag of useful things</a:t>
            </a:r>
          </a:p>
          <a:p>
            <a:pPr lvl="1"/>
            <a:r>
              <a:rPr lang="en-US" dirty="0" smtClean="0">
                <a:solidFill>
                  <a:srgbClr val="D9D9D9"/>
                </a:solidFill>
              </a:rPr>
              <a:t>git add --interactive and patch adding</a:t>
            </a:r>
          </a:p>
          <a:p>
            <a:pPr lvl="1"/>
            <a:r>
              <a:rPr lang="en-US" dirty="0" smtClean="0">
                <a:solidFill>
                  <a:srgbClr val="D9D9D9"/>
                </a:solidFill>
              </a:rPr>
              <a:t>git stash [--keep-index] to tuck things away for a second</a:t>
            </a:r>
          </a:p>
          <a:p>
            <a:pPr lvl="1"/>
            <a:r>
              <a:rPr lang="en-US" dirty="0" smtClean="0">
                <a:solidFill>
                  <a:srgbClr val="D9D9D9"/>
                </a:solidFill>
              </a:rPr>
              <a:t>git cherry-pick to pluck just a few cool things someone else did out of one of their commits</a:t>
            </a:r>
          </a:p>
          <a:p>
            <a:pPr lvl="1"/>
            <a:r>
              <a:rPr lang="en-US" dirty="0" smtClean="0">
                <a:solidFill>
                  <a:srgbClr val="D9D9D9"/>
                </a:solidFill>
              </a:rPr>
              <a:t>git </a:t>
            </a:r>
            <a:r>
              <a:rPr lang="en-US" dirty="0" err="1" smtClean="0">
                <a:solidFill>
                  <a:srgbClr val="D9D9D9"/>
                </a:solidFill>
              </a:rPr>
              <a:t>fsck</a:t>
            </a:r>
            <a:r>
              <a:rPr lang="en-US" dirty="0" smtClean="0">
                <a:solidFill>
                  <a:srgbClr val="D9D9D9"/>
                </a:solidFill>
              </a:rPr>
              <a:t> [--unreachable] as the final defense against lost stuff</a:t>
            </a:r>
          </a:p>
          <a:p>
            <a:pPr lvl="1"/>
            <a:r>
              <a:rPr lang="en-US" dirty="0" smtClean="0">
                <a:solidFill>
                  <a:srgbClr val="D9D9D9"/>
                </a:solidFill>
              </a:rPr>
              <a:t>git </a:t>
            </a:r>
            <a:r>
              <a:rPr lang="en-US" dirty="0" err="1" smtClean="0">
                <a:solidFill>
                  <a:srgbClr val="D9D9D9"/>
                </a:solidFill>
              </a:rPr>
              <a:t>reflog</a:t>
            </a:r>
            <a:r>
              <a:rPr lang="en-US" dirty="0" smtClean="0">
                <a:solidFill>
                  <a:srgbClr val="D9D9D9"/>
                </a:solidFill>
              </a:rPr>
              <a:t> to see the true history</a:t>
            </a:r>
          </a:p>
          <a:p>
            <a:pPr lvl="1"/>
            <a:r>
              <a:rPr lang="en-US" dirty="0" smtClean="0">
                <a:solidFill>
                  <a:srgbClr val="D9D9D9"/>
                </a:solidFill>
              </a:rPr>
              <a:t>git bisect to find out when an error was introduced</a:t>
            </a:r>
          </a:p>
          <a:p>
            <a:pPr lvl="1"/>
            <a:endParaRPr lang="en-US" dirty="0" smtClean="0"/>
          </a:p>
          <a:p>
            <a:endParaRPr lang="en-US" dirty="0"/>
          </a:p>
        </p:txBody>
      </p:sp>
    </p:spTree>
    <p:extLst>
      <p:ext uri="{BB962C8B-B14F-4D97-AF65-F5344CB8AC3E}">
        <p14:creationId xmlns:p14="http://schemas.microsoft.com/office/powerpoint/2010/main" val="2495526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 Scripts</a:t>
            </a:r>
            <a:endParaRPr lang="en-US" dirty="0"/>
          </a:p>
        </p:txBody>
      </p:sp>
      <p:sp>
        <p:nvSpPr>
          <p:cNvPr id="6" name="Content Placeholder 2"/>
          <p:cNvSpPr>
            <a:spLocks noGrp="1"/>
          </p:cNvSpPr>
          <p:nvPr>
            <p:ph idx="1"/>
          </p:nvPr>
        </p:nvSpPr>
        <p:spPr>
          <a:xfrm>
            <a:off x="2607183" y="1417638"/>
            <a:ext cx="3478272" cy="4159473"/>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r>
              <a:rPr lang="en-US" sz="1100" dirty="0" err="1" smtClean="0">
                <a:latin typeface="Monaco"/>
                <a:cs typeface="Monaco"/>
              </a:rPr>
              <a:t>applypatch-msg.sample</a:t>
            </a:r>
            <a:endParaRPr lang="en-US" sz="1100" dirty="0" smtClean="0">
              <a:latin typeface="Monaco"/>
              <a:cs typeface="Monaco"/>
            </a:endParaRPr>
          </a:p>
          <a:p>
            <a:pPr marL="0" indent="0">
              <a:buNone/>
            </a:pPr>
            <a:r>
              <a:rPr lang="en-US" sz="1100" dirty="0" smtClean="0">
                <a:latin typeface="Monaco"/>
                <a:cs typeface="Monaco"/>
              </a:rPr>
              <a:t>│   ├── commit-</a:t>
            </a:r>
            <a:r>
              <a:rPr lang="en-US" sz="1100" dirty="0" err="1" smtClean="0">
                <a:latin typeface="Monaco"/>
                <a:cs typeface="Monaco"/>
              </a:rPr>
              <a:t>msg.sample</a:t>
            </a:r>
            <a:endParaRPr lang="en-US" sz="1100" dirty="0" smtClean="0">
              <a:latin typeface="Monaco"/>
              <a:cs typeface="Monaco"/>
            </a:endParaRPr>
          </a:p>
          <a:p>
            <a:pPr marL="0" indent="0">
              <a:buNone/>
            </a:pPr>
            <a:r>
              <a:rPr lang="en-US" sz="1100" dirty="0" smtClean="0">
                <a:latin typeface="Monaco"/>
                <a:cs typeface="Monaco"/>
              </a:rPr>
              <a:t>│   ├── post-</a:t>
            </a:r>
            <a:r>
              <a:rPr lang="en-US" sz="1100" dirty="0" err="1" smtClean="0">
                <a:latin typeface="Monaco"/>
                <a:cs typeface="Monaco"/>
              </a:rPr>
              <a:t>update.sample</a:t>
            </a:r>
            <a:endParaRPr lang="en-US" sz="1100" dirty="0" smtClean="0">
              <a:latin typeface="Monaco"/>
              <a:cs typeface="Monaco"/>
            </a:endParaRPr>
          </a:p>
          <a:p>
            <a:pPr marL="0" indent="0">
              <a:buNone/>
            </a:pPr>
            <a:r>
              <a:rPr lang="en-US" sz="1100" dirty="0" smtClean="0">
                <a:latin typeface="Monaco"/>
                <a:cs typeface="Monaco"/>
              </a:rPr>
              <a:t>│   ├── pre-</a:t>
            </a:r>
            <a:r>
              <a:rPr lang="en-US" sz="1100" dirty="0" err="1" smtClean="0">
                <a:latin typeface="Monaco"/>
                <a:cs typeface="Monaco"/>
              </a:rPr>
              <a:t>applypatch.sample</a:t>
            </a:r>
            <a:endParaRPr lang="en-US" sz="1100" dirty="0" smtClean="0">
              <a:latin typeface="Monaco"/>
              <a:cs typeface="Monaco"/>
            </a:endParaRPr>
          </a:p>
          <a:p>
            <a:pPr marL="0" indent="0">
              <a:buNone/>
            </a:pPr>
            <a:r>
              <a:rPr lang="en-US" sz="1100" dirty="0" smtClean="0">
                <a:latin typeface="Monaco"/>
                <a:cs typeface="Monaco"/>
              </a:rPr>
              <a:t>│   ├── pre-</a:t>
            </a:r>
            <a:r>
              <a:rPr lang="en-US" sz="1100" dirty="0" err="1" smtClean="0">
                <a:latin typeface="Monaco"/>
                <a:cs typeface="Monaco"/>
              </a:rPr>
              <a:t>commit.sample</a:t>
            </a:r>
            <a:endParaRPr lang="en-US" sz="1100" dirty="0" smtClean="0">
              <a:latin typeface="Monaco"/>
              <a:cs typeface="Monaco"/>
            </a:endParaRPr>
          </a:p>
          <a:p>
            <a:pPr marL="0" indent="0">
              <a:buNone/>
            </a:pPr>
            <a:r>
              <a:rPr lang="en-US" sz="1100" dirty="0" smtClean="0">
                <a:latin typeface="Monaco"/>
                <a:cs typeface="Monaco"/>
              </a:rPr>
              <a:t>│   ├── pre-</a:t>
            </a:r>
            <a:r>
              <a:rPr lang="en-US" sz="1100" dirty="0" err="1" smtClean="0">
                <a:latin typeface="Monaco"/>
                <a:cs typeface="Monaco"/>
              </a:rPr>
              <a:t>rebase.sample</a:t>
            </a:r>
            <a:endParaRPr lang="en-US" sz="1100" dirty="0" smtClean="0">
              <a:latin typeface="Monaco"/>
              <a:cs typeface="Monaco"/>
            </a:endParaRPr>
          </a:p>
          <a:p>
            <a:pPr marL="0" indent="0">
              <a:buNone/>
            </a:pPr>
            <a:r>
              <a:rPr lang="en-US" sz="1100" dirty="0" smtClean="0">
                <a:latin typeface="Monaco"/>
                <a:cs typeface="Monaco"/>
              </a:rPr>
              <a:t>│   ├── prepare-commit-</a:t>
            </a:r>
            <a:r>
              <a:rPr lang="en-US" sz="1100" dirty="0" err="1" smtClean="0">
                <a:latin typeface="Monaco"/>
                <a:cs typeface="Monaco"/>
              </a:rPr>
              <a:t>msg.sample</a:t>
            </a:r>
            <a:endParaRPr lang="en-US" sz="1100" dirty="0" smtClean="0">
              <a:latin typeface="Monaco"/>
              <a:cs typeface="Monaco"/>
            </a:endParaRPr>
          </a:p>
          <a:p>
            <a:pPr marL="0" indent="0">
              <a:buNone/>
            </a:pPr>
            <a:r>
              <a:rPr lang="en-US" sz="1100" dirty="0" smtClean="0">
                <a:latin typeface="Monaco"/>
                <a:cs typeface="Monaco"/>
              </a:rPr>
              <a:t>│   └── </a:t>
            </a:r>
            <a:r>
              <a:rPr lang="en-US" sz="1100" dirty="0" err="1" smtClean="0">
                <a:latin typeface="Monaco"/>
                <a:cs typeface="Monaco"/>
              </a:rPr>
              <a:t>update.sample</a:t>
            </a:r>
            <a:endParaRPr lang="en-US" sz="1100" dirty="0" smtClean="0">
              <a:latin typeface="Monaco"/>
              <a:cs typeface="Monaco"/>
            </a:endParaRP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objects</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8 directories, 12 files</a:t>
            </a:r>
          </a:p>
        </p:txBody>
      </p:sp>
    </p:spTree>
    <p:extLst>
      <p:ext uri="{BB962C8B-B14F-4D97-AF65-F5344CB8AC3E}">
        <p14:creationId xmlns:p14="http://schemas.microsoft.com/office/powerpoint/2010/main" val="24134464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 Scripts</a:t>
            </a:r>
            <a:endParaRPr lang="en-US" dirty="0"/>
          </a:p>
        </p:txBody>
      </p:sp>
      <p:sp>
        <p:nvSpPr>
          <p:cNvPr id="6" name="Content Placeholder 2"/>
          <p:cNvSpPr>
            <a:spLocks noGrp="1"/>
          </p:cNvSpPr>
          <p:nvPr>
            <p:ph idx="1"/>
          </p:nvPr>
        </p:nvSpPr>
        <p:spPr>
          <a:xfrm>
            <a:off x="2607183" y="1417638"/>
            <a:ext cx="3478272" cy="4159473"/>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r>
              <a:rPr lang="en-US" sz="1100" dirty="0" err="1" smtClean="0">
                <a:latin typeface="Monaco"/>
                <a:cs typeface="Monaco"/>
              </a:rPr>
              <a:t>applypatch-msg.sample</a:t>
            </a:r>
            <a:endParaRPr lang="en-US" sz="1100" dirty="0" smtClean="0">
              <a:latin typeface="Monaco"/>
              <a:cs typeface="Monaco"/>
            </a:endParaRPr>
          </a:p>
          <a:p>
            <a:pPr marL="0" indent="0">
              <a:buNone/>
            </a:pPr>
            <a:r>
              <a:rPr lang="en-US" sz="1100" dirty="0" smtClean="0">
                <a:latin typeface="Monaco"/>
                <a:cs typeface="Monaco"/>
              </a:rPr>
              <a:t>│   ├── commit-</a:t>
            </a:r>
            <a:r>
              <a:rPr lang="en-US" sz="1100" dirty="0" err="1" smtClean="0">
                <a:latin typeface="Monaco"/>
                <a:cs typeface="Monaco"/>
              </a:rPr>
              <a:t>msg.sample</a:t>
            </a:r>
            <a:endParaRPr lang="en-US" sz="1100" dirty="0" smtClean="0">
              <a:latin typeface="Monaco"/>
              <a:cs typeface="Monaco"/>
            </a:endParaRPr>
          </a:p>
          <a:p>
            <a:pPr marL="0" indent="0">
              <a:buNone/>
            </a:pPr>
            <a:r>
              <a:rPr lang="en-US" sz="1100" dirty="0" smtClean="0">
                <a:latin typeface="Monaco"/>
                <a:cs typeface="Monaco"/>
              </a:rPr>
              <a:t>│   ├── post-</a:t>
            </a:r>
            <a:r>
              <a:rPr lang="en-US" sz="1100" dirty="0" err="1" smtClean="0">
                <a:latin typeface="Monaco"/>
                <a:cs typeface="Monaco"/>
              </a:rPr>
              <a:t>update.sample</a:t>
            </a:r>
            <a:endParaRPr lang="en-US" sz="1100" dirty="0" smtClean="0">
              <a:latin typeface="Monaco"/>
              <a:cs typeface="Monaco"/>
            </a:endParaRPr>
          </a:p>
          <a:p>
            <a:pPr marL="0" indent="0">
              <a:buNone/>
            </a:pPr>
            <a:r>
              <a:rPr lang="en-US" sz="1100" dirty="0" smtClean="0">
                <a:latin typeface="Monaco"/>
                <a:cs typeface="Monaco"/>
              </a:rPr>
              <a:t>│   ├── pre-</a:t>
            </a:r>
            <a:r>
              <a:rPr lang="en-US" sz="1100" dirty="0" err="1" smtClean="0">
                <a:latin typeface="Monaco"/>
                <a:cs typeface="Monaco"/>
              </a:rPr>
              <a:t>applypatch.sample</a:t>
            </a:r>
            <a:endParaRPr lang="en-US" sz="1100" dirty="0" smtClean="0">
              <a:latin typeface="Monaco"/>
              <a:cs typeface="Monaco"/>
            </a:endParaRPr>
          </a:p>
          <a:p>
            <a:pPr marL="0" indent="0">
              <a:buNone/>
            </a:pPr>
            <a:r>
              <a:rPr lang="en-US" sz="1100" dirty="0" smtClean="0">
                <a:latin typeface="Monaco"/>
                <a:cs typeface="Monaco"/>
              </a:rPr>
              <a:t>│   ├── pre-</a:t>
            </a:r>
            <a:r>
              <a:rPr lang="en-US" sz="1100" dirty="0" err="1" smtClean="0">
                <a:latin typeface="Monaco"/>
                <a:cs typeface="Monaco"/>
              </a:rPr>
              <a:t>commit.sample</a:t>
            </a:r>
            <a:endParaRPr lang="en-US" sz="1100" dirty="0" smtClean="0">
              <a:latin typeface="Monaco"/>
              <a:cs typeface="Monaco"/>
            </a:endParaRPr>
          </a:p>
          <a:p>
            <a:pPr marL="0" indent="0">
              <a:buNone/>
            </a:pPr>
            <a:r>
              <a:rPr lang="en-US" sz="1100" dirty="0" smtClean="0">
                <a:latin typeface="Monaco"/>
                <a:cs typeface="Monaco"/>
              </a:rPr>
              <a:t>│   ├── pre-</a:t>
            </a:r>
            <a:r>
              <a:rPr lang="en-US" sz="1100" dirty="0" err="1" smtClean="0">
                <a:latin typeface="Monaco"/>
                <a:cs typeface="Monaco"/>
              </a:rPr>
              <a:t>rebase.sample</a:t>
            </a:r>
            <a:endParaRPr lang="en-US" sz="1100" dirty="0" smtClean="0">
              <a:latin typeface="Monaco"/>
              <a:cs typeface="Monaco"/>
            </a:endParaRPr>
          </a:p>
          <a:p>
            <a:pPr marL="0" indent="0">
              <a:buNone/>
            </a:pPr>
            <a:r>
              <a:rPr lang="en-US" sz="1100" dirty="0" smtClean="0">
                <a:latin typeface="Monaco"/>
                <a:cs typeface="Monaco"/>
              </a:rPr>
              <a:t>│   ├── prepare-commit-</a:t>
            </a:r>
            <a:r>
              <a:rPr lang="en-US" sz="1100" dirty="0" err="1" smtClean="0">
                <a:latin typeface="Monaco"/>
                <a:cs typeface="Monaco"/>
              </a:rPr>
              <a:t>msg.sample</a:t>
            </a:r>
            <a:endParaRPr lang="en-US" sz="1100" dirty="0" smtClean="0">
              <a:latin typeface="Monaco"/>
              <a:cs typeface="Monaco"/>
            </a:endParaRPr>
          </a:p>
          <a:p>
            <a:pPr marL="0" indent="0">
              <a:buNone/>
            </a:pPr>
            <a:r>
              <a:rPr lang="en-US" sz="1100" dirty="0" smtClean="0">
                <a:latin typeface="Monaco"/>
                <a:cs typeface="Monaco"/>
              </a:rPr>
              <a:t>│   └── </a:t>
            </a:r>
            <a:r>
              <a:rPr lang="en-US" sz="1100" dirty="0" err="1" smtClean="0">
                <a:latin typeface="Monaco"/>
                <a:cs typeface="Monaco"/>
              </a:rPr>
              <a:t>update.sample</a:t>
            </a:r>
            <a:endParaRPr lang="en-US" sz="1100" dirty="0" smtClean="0">
              <a:latin typeface="Monaco"/>
              <a:cs typeface="Monaco"/>
            </a:endParaRP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objects</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8 directories, 12 files</a:t>
            </a:r>
          </a:p>
        </p:txBody>
      </p:sp>
      <p:sp>
        <p:nvSpPr>
          <p:cNvPr id="4" name="Rectangle 2"/>
          <p:cNvSpPr>
            <a:spLocks/>
          </p:cNvSpPr>
          <p:nvPr/>
        </p:nvSpPr>
        <p:spPr bwMode="auto">
          <a:xfrm rot="10800000" flipH="1">
            <a:off x="2607183" y="2242863"/>
            <a:ext cx="3138055" cy="1869517"/>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136428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 Scripts</a:t>
            </a:r>
            <a:endParaRPr lang="en-US" dirty="0"/>
          </a:p>
        </p:txBody>
      </p:sp>
      <p:sp>
        <p:nvSpPr>
          <p:cNvPr id="4" name="Rectangle 3"/>
          <p:cNvSpPr/>
          <p:nvPr/>
        </p:nvSpPr>
        <p:spPr>
          <a:xfrm>
            <a:off x="858762" y="1617693"/>
            <a:ext cx="8188476" cy="5170646"/>
          </a:xfrm>
          <a:prstGeom prst="rect">
            <a:avLst/>
          </a:prstGeom>
          <a:ln>
            <a:solidFill>
              <a:schemeClr val="tx1"/>
            </a:solidFill>
          </a:ln>
        </p:spPr>
        <p:txBody>
          <a:bodyPr wrap="square">
            <a:spAutoFit/>
          </a:bodyPr>
          <a:lstStyle/>
          <a:p>
            <a:r>
              <a:rPr lang="en-US" sz="1500" dirty="0" smtClean="0">
                <a:latin typeface="Monaco"/>
                <a:cs typeface="Monaco"/>
              </a:rPr>
              <a:t>#!/bin/</a:t>
            </a:r>
            <a:r>
              <a:rPr lang="en-US" sz="1500" dirty="0" err="1" smtClean="0">
                <a:latin typeface="Monaco"/>
                <a:cs typeface="Monaco"/>
              </a:rPr>
              <a:t>sh</a:t>
            </a:r>
            <a:endParaRPr lang="en-US" sz="1500" dirty="0" smtClean="0">
              <a:latin typeface="Monaco"/>
              <a:cs typeface="Monaco"/>
            </a:endParaRPr>
          </a:p>
          <a:p>
            <a:r>
              <a:rPr lang="en-US" sz="1500" dirty="0" smtClean="0">
                <a:latin typeface="Monaco"/>
                <a:cs typeface="Monaco"/>
              </a:rPr>
              <a:t>#</a:t>
            </a:r>
          </a:p>
          <a:p>
            <a:r>
              <a:rPr lang="en-US" sz="1500" dirty="0" smtClean="0">
                <a:latin typeface="Monaco"/>
                <a:cs typeface="Monaco"/>
              </a:rPr>
              <a:t># An example hook script to verify what is about to be committed.</a:t>
            </a:r>
          </a:p>
          <a:p>
            <a:r>
              <a:rPr lang="en-US" sz="1500" dirty="0" smtClean="0">
                <a:latin typeface="Monaco"/>
                <a:cs typeface="Monaco"/>
              </a:rPr>
              <a:t># Called by "git commit" with no arguments.  The hook should</a:t>
            </a:r>
          </a:p>
          <a:p>
            <a:r>
              <a:rPr lang="en-US" sz="1500" dirty="0" smtClean="0">
                <a:latin typeface="Monaco"/>
                <a:cs typeface="Monaco"/>
              </a:rPr>
              <a:t># exit with non-zero status after issuing an appropriate message if</a:t>
            </a:r>
          </a:p>
          <a:p>
            <a:r>
              <a:rPr lang="en-US" sz="1500" dirty="0" smtClean="0">
                <a:latin typeface="Monaco"/>
                <a:cs typeface="Monaco"/>
              </a:rPr>
              <a:t># it wants to stop the commit.</a:t>
            </a:r>
          </a:p>
          <a:p>
            <a:r>
              <a:rPr lang="en-US" sz="1500" dirty="0" smtClean="0">
                <a:latin typeface="Monaco"/>
                <a:cs typeface="Monaco"/>
              </a:rPr>
              <a:t>#</a:t>
            </a:r>
          </a:p>
          <a:p>
            <a:r>
              <a:rPr lang="en-US" sz="1500" dirty="0" smtClean="0">
                <a:latin typeface="Monaco"/>
                <a:cs typeface="Monaco"/>
              </a:rPr>
              <a:t># To enable this hook, rename this file to "pre-commit".</a:t>
            </a:r>
          </a:p>
          <a:p>
            <a:endParaRPr lang="en-US" sz="1500" dirty="0" smtClean="0">
              <a:latin typeface="Monaco"/>
              <a:cs typeface="Monaco"/>
            </a:endParaRPr>
          </a:p>
          <a:p>
            <a:r>
              <a:rPr lang="en-US" sz="1500" dirty="0" smtClean="0">
                <a:latin typeface="Monaco"/>
                <a:cs typeface="Monaco"/>
              </a:rPr>
              <a:t>if git rev-parse --verify HEAD &gt;/</a:t>
            </a:r>
            <a:r>
              <a:rPr lang="en-US" sz="1500" dirty="0" err="1" smtClean="0">
                <a:latin typeface="Monaco"/>
                <a:cs typeface="Monaco"/>
              </a:rPr>
              <a:t>dev</a:t>
            </a:r>
            <a:r>
              <a:rPr lang="en-US" sz="1500" dirty="0" smtClean="0">
                <a:latin typeface="Monaco"/>
                <a:cs typeface="Monaco"/>
              </a:rPr>
              <a:t>/null 2&gt;&amp;1</a:t>
            </a:r>
          </a:p>
          <a:p>
            <a:r>
              <a:rPr lang="en-US" sz="1500" dirty="0" smtClean="0">
                <a:latin typeface="Monaco"/>
                <a:cs typeface="Monaco"/>
              </a:rPr>
              <a:t>then</a:t>
            </a:r>
          </a:p>
          <a:p>
            <a:r>
              <a:rPr lang="en-US" sz="1500" dirty="0" smtClean="0">
                <a:latin typeface="Monaco"/>
                <a:cs typeface="Monaco"/>
              </a:rPr>
              <a:t>	against=HEAD</a:t>
            </a:r>
          </a:p>
          <a:p>
            <a:r>
              <a:rPr lang="en-US" sz="1500" dirty="0" smtClean="0">
                <a:latin typeface="Monaco"/>
                <a:cs typeface="Monaco"/>
              </a:rPr>
              <a:t>else</a:t>
            </a:r>
          </a:p>
          <a:p>
            <a:r>
              <a:rPr lang="en-US" sz="1500" dirty="0" smtClean="0">
                <a:latin typeface="Monaco"/>
                <a:cs typeface="Monaco"/>
              </a:rPr>
              <a:t>	# Initial commit: diff against an empty tree object</a:t>
            </a:r>
          </a:p>
          <a:p>
            <a:r>
              <a:rPr lang="en-US" sz="1500" dirty="0" smtClean="0">
                <a:latin typeface="Monaco"/>
                <a:cs typeface="Monaco"/>
              </a:rPr>
              <a:t>	against=4b825dc642cb6eb9a060e54bf8d69288fbee4904</a:t>
            </a:r>
          </a:p>
          <a:p>
            <a:r>
              <a:rPr lang="en-US" sz="1500" dirty="0" smtClean="0">
                <a:latin typeface="Monaco"/>
                <a:cs typeface="Monaco"/>
              </a:rPr>
              <a:t>fi</a:t>
            </a:r>
          </a:p>
          <a:p>
            <a:endParaRPr lang="en-US" sz="1500" dirty="0" smtClean="0">
              <a:latin typeface="Monaco"/>
              <a:cs typeface="Monaco"/>
            </a:endParaRPr>
          </a:p>
          <a:p>
            <a:r>
              <a:rPr lang="en-US" sz="1500" dirty="0" smtClean="0">
                <a:latin typeface="Monaco"/>
                <a:cs typeface="Monaco"/>
              </a:rPr>
              <a:t># If you want to allow non-</a:t>
            </a:r>
            <a:r>
              <a:rPr lang="en-US" sz="1500" dirty="0" err="1" smtClean="0">
                <a:latin typeface="Monaco"/>
                <a:cs typeface="Monaco"/>
              </a:rPr>
              <a:t>ascii</a:t>
            </a:r>
            <a:r>
              <a:rPr lang="en-US" sz="1500" dirty="0" smtClean="0">
                <a:latin typeface="Monaco"/>
                <a:cs typeface="Monaco"/>
              </a:rPr>
              <a:t> filenames set this variable to true.</a:t>
            </a:r>
          </a:p>
          <a:p>
            <a:r>
              <a:rPr lang="en-US" sz="1500" dirty="0" err="1" smtClean="0">
                <a:latin typeface="Monaco"/>
                <a:cs typeface="Monaco"/>
              </a:rPr>
              <a:t>allownonascii</a:t>
            </a:r>
            <a:r>
              <a:rPr lang="en-US" sz="1500" dirty="0" smtClean="0">
                <a:latin typeface="Monaco"/>
                <a:cs typeface="Monaco"/>
              </a:rPr>
              <a:t>=$(git </a:t>
            </a:r>
            <a:r>
              <a:rPr lang="en-US" sz="1500" dirty="0" err="1" smtClean="0">
                <a:latin typeface="Monaco"/>
                <a:cs typeface="Monaco"/>
              </a:rPr>
              <a:t>config</a:t>
            </a:r>
            <a:r>
              <a:rPr lang="en-US" sz="1500" dirty="0" smtClean="0">
                <a:latin typeface="Monaco"/>
                <a:cs typeface="Monaco"/>
              </a:rPr>
              <a:t> </a:t>
            </a:r>
            <a:r>
              <a:rPr lang="en-US" sz="1500" dirty="0" err="1" smtClean="0">
                <a:latin typeface="Monaco"/>
                <a:cs typeface="Monaco"/>
              </a:rPr>
              <a:t>hooks.allownonascii</a:t>
            </a:r>
            <a:r>
              <a:rPr lang="en-US" sz="1500" dirty="0" smtClean="0">
                <a:latin typeface="Monaco"/>
                <a:cs typeface="Monaco"/>
              </a:rPr>
              <a:t>)</a:t>
            </a:r>
          </a:p>
          <a:p>
            <a:endParaRPr lang="en-US" sz="1500" dirty="0" smtClean="0">
              <a:latin typeface="Monaco"/>
              <a:cs typeface="Monaco"/>
            </a:endParaRPr>
          </a:p>
          <a:p>
            <a:r>
              <a:rPr lang="en-US" sz="1500" dirty="0" smtClean="0">
                <a:latin typeface="Monaco"/>
                <a:cs typeface="Monaco"/>
              </a:rPr>
              <a:t>…</a:t>
            </a:r>
          </a:p>
          <a:p>
            <a:endParaRPr lang="en-US" sz="1500" dirty="0">
              <a:latin typeface="Monaco"/>
              <a:cs typeface="Monaco"/>
            </a:endParaRPr>
          </a:p>
        </p:txBody>
      </p:sp>
      <p:sp>
        <p:nvSpPr>
          <p:cNvPr id="6" name="TextBox 5"/>
          <p:cNvSpPr txBox="1"/>
          <p:nvPr/>
        </p:nvSpPr>
        <p:spPr>
          <a:xfrm>
            <a:off x="350761" y="1217583"/>
            <a:ext cx="3967239" cy="400110"/>
          </a:xfrm>
          <a:prstGeom prst="rect">
            <a:avLst/>
          </a:prstGeom>
          <a:noFill/>
        </p:spPr>
        <p:txBody>
          <a:bodyPr wrap="square" rtlCol="0">
            <a:spAutoFit/>
          </a:bodyPr>
          <a:lstStyle/>
          <a:p>
            <a:r>
              <a:rPr lang="en-US" sz="2000" dirty="0" smtClean="0"/>
              <a:t>.git/hooks/pre-</a:t>
            </a:r>
            <a:r>
              <a:rPr lang="en-US" sz="2000" dirty="0" err="1" smtClean="0"/>
              <a:t>commit.sample</a:t>
            </a:r>
            <a:r>
              <a:rPr lang="en-US" sz="2000" dirty="0" smtClean="0"/>
              <a:t> :</a:t>
            </a:r>
            <a:endParaRPr lang="en-US" sz="2000" dirty="0"/>
          </a:p>
        </p:txBody>
      </p:sp>
    </p:spTree>
    <p:extLst>
      <p:ext uri="{BB962C8B-B14F-4D97-AF65-F5344CB8AC3E}">
        <p14:creationId xmlns:p14="http://schemas.microsoft.com/office/powerpoint/2010/main" val="10170756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Stuff</a:t>
            </a:r>
            <a:endParaRPr lang="en-US" dirty="0"/>
          </a:p>
        </p:txBody>
      </p:sp>
      <p:sp>
        <p:nvSpPr>
          <p:cNvPr id="3" name="Content Placeholder 2"/>
          <p:cNvSpPr>
            <a:spLocks noGrp="1"/>
          </p:cNvSpPr>
          <p:nvPr>
            <p:ph idx="1"/>
          </p:nvPr>
        </p:nvSpPr>
        <p:spPr/>
        <p:txBody>
          <a:bodyPr>
            <a:normAutofit fontScale="85000" lnSpcReduction="10000"/>
          </a:bodyPr>
          <a:lstStyle/>
          <a:p>
            <a:r>
              <a:rPr lang="en-US" strike="sngStrike" dirty="0" smtClean="0"/>
              <a:t>the index</a:t>
            </a:r>
          </a:p>
          <a:p>
            <a:r>
              <a:rPr lang="en-US" strike="sngStrike" dirty="0" smtClean="0"/>
              <a:t>hook scripts</a:t>
            </a:r>
          </a:p>
          <a:p>
            <a:r>
              <a:rPr lang="en-US" dirty="0" smtClean="0"/>
              <a:t>grab-bag of useful things</a:t>
            </a:r>
          </a:p>
          <a:p>
            <a:pPr lvl="1"/>
            <a:r>
              <a:rPr lang="en-US" dirty="0" smtClean="0"/>
              <a:t>git add --interactive and patch adding</a:t>
            </a:r>
          </a:p>
          <a:p>
            <a:pPr lvl="1"/>
            <a:r>
              <a:rPr lang="en-US" dirty="0" smtClean="0"/>
              <a:t>git stash [--keep-index] to tuck things away for a second</a:t>
            </a:r>
          </a:p>
          <a:p>
            <a:pPr lvl="1"/>
            <a:r>
              <a:rPr lang="en-US" dirty="0" smtClean="0"/>
              <a:t>git cherry-pick to pluck just a few cool things someone else did out of one of their commits</a:t>
            </a:r>
          </a:p>
          <a:p>
            <a:pPr lvl="1"/>
            <a:r>
              <a:rPr lang="en-US" dirty="0" smtClean="0"/>
              <a:t>git </a:t>
            </a:r>
            <a:r>
              <a:rPr lang="en-US" dirty="0" err="1" smtClean="0"/>
              <a:t>fsck</a:t>
            </a:r>
            <a:r>
              <a:rPr lang="en-US" dirty="0" smtClean="0"/>
              <a:t> [--unreachable] as the final defense against lost stuff</a:t>
            </a:r>
          </a:p>
          <a:p>
            <a:pPr lvl="1"/>
            <a:r>
              <a:rPr lang="en-US" dirty="0" smtClean="0"/>
              <a:t>git </a:t>
            </a:r>
            <a:r>
              <a:rPr lang="en-US" dirty="0" err="1" smtClean="0"/>
              <a:t>reflog</a:t>
            </a:r>
            <a:r>
              <a:rPr lang="en-US" dirty="0" smtClean="0"/>
              <a:t> to see the true history</a:t>
            </a:r>
          </a:p>
          <a:p>
            <a:pPr lvl="1"/>
            <a:r>
              <a:rPr lang="en-US" dirty="0" smtClean="0"/>
              <a:t>git bisect to find out when an error was introduced</a:t>
            </a:r>
          </a:p>
          <a:p>
            <a:pPr lvl="1"/>
            <a:endParaRPr lang="en-US" dirty="0" smtClean="0"/>
          </a:p>
          <a:p>
            <a:endParaRPr lang="en-US" dirty="0"/>
          </a:p>
        </p:txBody>
      </p:sp>
    </p:spTree>
    <p:extLst>
      <p:ext uri="{BB962C8B-B14F-4D97-AF65-F5344CB8AC3E}">
        <p14:creationId xmlns:p14="http://schemas.microsoft.com/office/powerpoint/2010/main" val="15495506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add -</a:t>
            </a:r>
            <a:r>
              <a:rPr lang="en-US" dirty="0" err="1" smtClean="0"/>
              <a:t>i</a:t>
            </a:r>
            <a:endParaRPr lang="en-US" dirty="0"/>
          </a:p>
        </p:txBody>
      </p:sp>
      <p:sp>
        <p:nvSpPr>
          <p:cNvPr id="5" name="TextBox 4"/>
          <p:cNvSpPr txBox="1"/>
          <p:nvPr/>
        </p:nvSpPr>
        <p:spPr>
          <a:xfrm>
            <a:off x="70160" y="1236213"/>
            <a:ext cx="9073160" cy="1477328"/>
          </a:xfrm>
          <a:prstGeom prst="rect">
            <a:avLst/>
          </a:prstGeom>
          <a:noFill/>
          <a:ln>
            <a:solidFill>
              <a:srgbClr val="000000"/>
            </a:solidFill>
          </a:ln>
        </p:spPr>
        <p:txBody>
          <a:bodyPr wrap="none" rtlCol="0">
            <a:spAutoFit/>
          </a:bodyPr>
          <a:lstStyle/>
          <a:p>
            <a:r>
              <a:rPr lang="en-US" sz="1500" dirty="0" smtClean="0">
                <a:latin typeface="Monaco"/>
                <a:cs typeface="Monaco"/>
              </a:rPr>
              <a:t># On branch master</a:t>
            </a:r>
          </a:p>
          <a:p>
            <a:r>
              <a:rPr lang="en-US" sz="1500" dirty="0" smtClean="0">
                <a:latin typeface="Monaco"/>
                <a:cs typeface="Monaco"/>
              </a:rPr>
              <a:t># Changes not staged for commit:</a:t>
            </a:r>
          </a:p>
          <a:p>
            <a:r>
              <a:rPr lang="en-US" sz="1500" dirty="0" smtClean="0">
                <a:latin typeface="Monaco"/>
                <a:cs typeface="Monaco"/>
              </a:rPr>
              <a:t>#   (use "git add &lt;file&gt;..." to update what will be committed)</a:t>
            </a:r>
          </a:p>
          <a:p>
            <a:r>
              <a:rPr lang="en-US" sz="1500" dirty="0" smtClean="0">
                <a:latin typeface="Monaco"/>
                <a:cs typeface="Monaco"/>
              </a:rPr>
              <a:t>#   (use "git checkout -- &lt;file&gt;..." to discard changes in working directory)</a:t>
            </a:r>
          </a:p>
          <a:p>
            <a:r>
              <a:rPr lang="en-US" sz="1500" dirty="0" smtClean="0">
                <a:latin typeface="Monaco"/>
                <a:cs typeface="Monaco"/>
              </a:rPr>
              <a:t>#</a:t>
            </a:r>
          </a:p>
          <a:p>
            <a:r>
              <a:rPr lang="en-US" sz="1500" dirty="0" smtClean="0">
                <a:latin typeface="Monaco"/>
                <a:cs typeface="Monaco"/>
              </a:rPr>
              <a:t>#	modified:   </a:t>
            </a:r>
            <a:r>
              <a:rPr lang="en-US" sz="1500" b="1" dirty="0" smtClean="0">
                <a:latin typeface="Monaco"/>
                <a:cs typeface="Monaco"/>
              </a:rPr>
              <a:t>/</a:t>
            </a:r>
            <a:r>
              <a:rPr lang="en-US" sz="1500" b="1" dirty="0" err="1" smtClean="0">
                <a:latin typeface="Monaco"/>
                <a:cs typeface="Monaco"/>
              </a:rPr>
              <a:t>src</a:t>
            </a:r>
            <a:r>
              <a:rPr lang="en-US" sz="1500" b="1" dirty="0" smtClean="0">
                <a:latin typeface="Monaco"/>
                <a:cs typeface="Monaco"/>
              </a:rPr>
              <a:t>/main/java/</a:t>
            </a:r>
            <a:r>
              <a:rPr lang="en-US" sz="1500" b="1" dirty="0" err="1" smtClean="0">
                <a:latin typeface="Monaco"/>
                <a:cs typeface="Monaco"/>
              </a:rPr>
              <a:t>gov</a:t>
            </a:r>
            <a:r>
              <a:rPr lang="en-US" sz="1500" b="1" dirty="0" smtClean="0">
                <a:latin typeface="Monaco"/>
                <a:cs typeface="Monaco"/>
              </a:rPr>
              <a:t>/</a:t>
            </a:r>
            <a:r>
              <a:rPr lang="en-US" sz="1500" b="1" dirty="0" err="1" smtClean="0">
                <a:latin typeface="Monaco"/>
                <a:cs typeface="Monaco"/>
              </a:rPr>
              <a:t>ic</a:t>
            </a:r>
            <a:r>
              <a:rPr lang="en-US" sz="1500" b="1" dirty="0" smtClean="0">
                <a:latin typeface="Monaco"/>
                <a:cs typeface="Monaco"/>
              </a:rPr>
              <a:t>/</a:t>
            </a:r>
            <a:r>
              <a:rPr lang="en-US" sz="1500" b="1" dirty="0" err="1" smtClean="0">
                <a:latin typeface="Monaco"/>
                <a:cs typeface="Monaco"/>
              </a:rPr>
              <a:t>dodiis</a:t>
            </a:r>
            <a:r>
              <a:rPr lang="en-US" sz="1500" b="1" dirty="0" smtClean="0">
                <a:latin typeface="Monaco"/>
                <a:cs typeface="Monaco"/>
              </a:rPr>
              <a:t>/i2ps/</a:t>
            </a:r>
            <a:r>
              <a:rPr lang="en-US" sz="1500" b="1" dirty="0" err="1" smtClean="0">
                <a:latin typeface="Monaco"/>
                <a:cs typeface="Monaco"/>
              </a:rPr>
              <a:t>utils</a:t>
            </a:r>
            <a:r>
              <a:rPr lang="en-US" sz="1500" b="1" dirty="0" smtClean="0">
                <a:latin typeface="Monaco"/>
                <a:cs typeface="Monaco"/>
              </a:rPr>
              <a:t>/</a:t>
            </a:r>
            <a:r>
              <a:rPr lang="en-US" sz="1500" b="1" dirty="0" err="1" smtClean="0">
                <a:latin typeface="Monaco"/>
                <a:cs typeface="Monaco"/>
              </a:rPr>
              <a:t>MongoHelper.java</a:t>
            </a:r>
            <a:endParaRPr lang="en-US" sz="1500" b="1" dirty="0" smtClean="0">
              <a:latin typeface="Monaco"/>
              <a:cs typeface="Monaco"/>
            </a:endParaRPr>
          </a:p>
        </p:txBody>
      </p:sp>
      <p:sp>
        <p:nvSpPr>
          <p:cNvPr id="8" name="Rectangle 2"/>
          <p:cNvSpPr>
            <a:spLocks/>
          </p:cNvSpPr>
          <p:nvPr/>
        </p:nvSpPr>
        <p:spPr bwMode="auto">
          <a:xfrm rot="10800000" flipH="1">
            <a:off x="1954040" y="2363815"/>
            <a:ext cx="6488436" cy="349726"/>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605437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add -</a:t>
            </a:r>
            <a:r>
              <a:rPr lang="en-US" dirty="0" err="1" smtClean="0"/>
              <a:t>i</a:t>
            </a:r>
            <a:endParaRPr lang="en-US" dirty="0"/>
          </a:p>
        </p:txBody>
      </p:sp>
      <p:sp>
        <p:nvSpPr>
          <p:cNvPr id="5" name="TextBox 4"/>
          <p:cNvSpPr txBox="1"/>
          <p:nvPr/>
        </p:nvSpPr>
        <p:spPr>
          <a:xfrm>
            <a:off x="70160" y="1236213"/>
            <a:ext cx="9073160" cy="1477328"/>
          </a:xfrm>
          <a:prstGeom prst="rect">
            <a:avLst/>
          </a:prstGeom>
          <a:noFill/>
          <a:ln>
            <a:solidFill>
              <a:srgbClr val="000000"/>
            </a:solidFill>
          </a:ln>
        </p:spPr>
        <p:txBody>
          <a:bodyPr wrap="none" rtlCol="0">
            <a:spAutoFit/>
          </a:bodyPr>
          <a:lstStyle/>
          <a:p>
            <a:r>
              <a:rPr lang="en-US" sz="1500" dirty="0" smtClean="0">
                <a:latin typeface="Monaco"/>
                <a:cs typeface="Monaco"/>
              </a:rPr>
              <a:t># On branch master</a:t>
            </a:r>
          </a:p>
          <a:p>
            <a:r>
              <a:rPr lang="en-US" sz="1500" dirty="0" smtClean="0">
                <a:latin typeface="Monaco"/>
                <a:cs typeface="Monaco"/>
              </a:rPr>
              <a:t># Changes not staged for commit:</a:t>
            </a:r>
          </a:p>
          <a:p>
            <a:r>
              <a:rPr lang="en-US" sz="1500" dirty="0" smtClean="0">
                <a:latin typeface="Monaco"/>
                <a:cs typeface="Monaco"/>
              </a:rPr>
              <a:t>#   (use "git add &lt;file&gt;..." to update what will be committed)</a:t>
            </a:r>
          </a:p>
          <a:p>
            <a:r>
              <a:rPr lang="en-US" sz="1500" dirty="0" smtClean="0">
                <a:latin typeface="Monaco"/>
                <a:cs typeface="Monaco"/>
              </a:rPr>
              <a:t>#   (use "git checkout -- &lt;file&gt;..." to discard changes in working directory)</a:t>
            </a:r>
          </a:p>
          <a:p>
            <a:r>
              <a:rPr lang="en-US" sz="1500" dirty="0" smtClean="0">
                <a:latin typeface="Monaco"/>
                <a:cs typeface="Monaco"/>
              </a:rPr>
              <a:t>#</a:t>
            </a:r>
          </a:p>
          <a:p>
            <a:r>
              <a:rPr lang="en-US" sz="1500" dirty="0" smtClean="0">
                <a:latin typeface="Monaco"/>
                <a:cs typeface="Monaco"/>
              </a:rPr>
              <a:t>#	modified:   </a:t>
            </a:r>
            <a:r>
              <a:rPr lang="en-US" sz="1500" b="1" dirty="0" smtClean="0">
                <a:latin typeface="Monaco"/>
                <a:cs typeface="Monaco"/>
              </a:rPr>
              <a:t>/</a:t>
            </a:r>
            <a:r>
              <a:rPr lang="en-US" sz="1500" b="1" dirty="0" err="1" smtClean="0">
                <a:latin typeface="Monaco"/>
                <a:cs typeface="Monaco"/>
              </a:rPr>
              <a:t>src</a:t>
            </a:r>
            <a:r>
              <a:rPr lang="en-US" sz="1500" b="1" dirty="0" smtClean="0">
                <a:latin typeface="Monaco"/>
                <a:cs typeface="Monaco"/>
              </a:rPr>
              <a:t>/main/java/</a:t>
            </a:r>
            <a:r>
              <a:rPr lang="en-US" sz="1500" b="1" dirty="0" err="1" smtClean="0">
                <a:latin typeface="Monaco"/>
                <a:cs typeface="Monaco"/>
              </a:rPr>
              <a:t>gov</a:t>
            </a:r>
            <a:r>
              <a:rPr lang="en-US" sz="1500" b="1" dirty="0" smtClean="0">
                <a:latin typeface="Monaco"/>
                <a:cs typeface="Monaco"/>
              </a:rPr>
              <a:t>/</a:t>
            </a:r>
            <a:r>
              <a:rPr lang="en-US" sz="1500" b="1" dirty="0" err="1" smtClean="0">
                <a:latin typeface="Monaco"/>
                <a:cs typeface="Monaco"/>
              </a:rPr>
              <a:t>ic</a:t>
            </a:r>
            <a:r>
              <a:rPr lang="en-US" sz="1500" b="1" dirty="0" smtClean="0">
                <a:latin typeface="Monaco"/>
                <a:cs typeface="Monaco"/>
              </a:rPr>
              <a:t>/</a:t>
            </a:r>
            <a:r>
              <a:rPr lang="en-US" sz="1500" b="1" dirty="0" err="1" smtClean="0">
                <a:latin typeface="Monaco"/>
                <a:cs typeface="Monaco"/>
              </a:rPr>
              <a:t>dodiis</a:t>
            </a:r>
            <a:r>
              <a:rPr lang="en-US" sz="1500" b="1" dirty="0" smtClean="0">
                <a:latin typeface="Monaco"/>
                <a:cs typeface="Monaco"/>
              </a:rPr>
              <a:t>/i2ps/</a:t>
            </a:r>
            <a:r>
              <a:rPr lang="en-US" sz="1500" b="1" dirty="0" err="1" smtClean="0">
                <a:latin typeface="Monaco"/>
                <a:cs typeface="Monaco"/>
              </a:rPr>
              <a:t>utils</a:t>
            </a:r>
            <a:r>
              <a:rPr lang="en-US" sz="1500" b="1" dirty="0" smtClean="0">
                <a:latin typeface="Monaco"/>
                <a:cs typeface="Monaco"/>
              </a:rPr>
              <a:t>/</a:t>
            </a:r>
            <a:r>
              <a:rPr lang="en-US" sz="1500" b="1" dirty="0" err="1" smtClean="0">
                <a:latin typeface="Monaco"/>
                <a:cs typeface="Monaco"/>
              </a:rPr>
              <a:t>MongoHelper.java</a:t>
            </a:r>
            <a:endParaRPr lang="en-US" sz="1500" b="1" dirty="0" smtClean="0">
              <a:latin typeface="Monaco"/>
              <a:cs typeface="Monaco"/>
            </a:endParaRPr>
          </a:p>
        </p:txBody>
      </p:sp>
      <p:sp>
        <p:nvSpPr>
          <p:cNvPr id="7" name="Rectangle 6"/>
          <p:cNvSpPr/>
          <p:nvPr/>
        </p:nvSpPr>
        <p:spPr>
          <a:xfrm>
            <a:off x="70160" y="3247575"/>
            <a:ext cx="9073160" cy="1815882"/>
          </a:xfrm>
          <a:prstGeom prst="rect">
            <a:avLst/>
          </a:prstGeom>
          <a:ln>
            <a:solidFill>
              <a:srgbClr val="000000"/>
            </a:solidFill>
          </a:ln>
        </p:spPr>
        <p:txBody>
          <a:bodyPr wrap="square">
            <a:spAutoFit/>
          </a:bodyPr>
          <a:lstStyle/>
          <a:p>
            <a:r>
              <a:rPr lang="en-US" sz="1400" b="1" dirty="0" smtClean="0">
                <a:latin typeface="Monaco"/>
                <a:cs typeface="Monaco"/>
              </a:rPr>
              <a:t>$&gt; git add -</a:t>
            </a:r>
            <a:r>
              <a:rPr lang="en-US" sz="1400" b="1" dirty="0" err="1" smtClean="0">
                <a:latin typeface="Monaco"/>
                <a:cs typeface="Monaco"/>
              </a:rPr>
              <a:t>i</a:t>
            </a:r>
            <a:endParaRPr lang="en-US" sz="1400" b="1" dirty="0" smtClean="0">
              <a:latin typeface="Monaco"/>
              <a:cs typeface="Monaco"/>
            </a:endParaRPr>
          </a:p>
          <a:p>
            <a:r>
              <a:rPr lang="en-US" sz="1400" dirty="0" smtClean="0">
                <a:latin typeface="Monaco"/>
                <a:cs typeface="Monaco"/>
              </a:rPr>
              <a:t>       </a:t>
            </a:r>
            <a:r>
              <a:rPr lang="en-US" sz="1400" b="1" dirty="0" smtClean="0">
                <a:latin typeface="Monaco"/>
                <a:cs typeface="Monaco"/>
              </a:rPr>
              <a:t>  staged  </a:t>
            </a:r>
            <a:r>
              <a:rPr lang="en-US" sz="1400" b="1" dirty="0" err="1" smtClean="0">
                <a:latin typeface="Monaco"/>
                <a:cs typeface="Monaco"/>
              </a:rPr>
              <a:t>unstaged</a:t>
            </a:r>
            <a:r>
              <a:rPr lang="en-US" sz="1400" b="1" dirty="0" smtClean="0">
                <a:latin typeface="Monaco"/>
                <a:cs typeface="Monaco"/>
              </a:rPr>
              <a:t> path</a:t>
            </a:r>
          </a:p>
          <a:p>
            <a:r>
              <a:rPr lang="en-US" sz="1400" dirty="0" smtClean="0">
                <a:latin typeface="Monaco"/>
                <a:cs typeface="Monaco"/>
              </a:rPr>
              <a:t>  1: unchanged     +1/-0 /</a:t>
            </a:r>
            <a:r>
              <a:rPr lang="en-US" sz="1400" dirty="0" err="1" smtClean="0">
                <a:latin typeface="Monaco"/>
                <a:cs typeface="Monaco"/>
              </a:rPr>
              <a:t>src</a:t>
            </a:r>
            <a:r>
              <a:rPr lang="en-US" sz="1400" dirty="0" smtClean="0">
                <a:latin typeface="Monaco"/>
                <a:cs typeface="Monaco"/>
              </a:rPr>
              <a:t>/main/java/</a:t>
            </a:r>
            <a:r>
              <a:rPr lang="en-US" sz="1400" dirty="0" err="1" smtClean="0">
                <a:latin typeface="Monaco"/>
                <a:cs typeface="Monaco"/>
              </a:rPr>
              <a:t>gov</a:t>
            </a:r>
            <a:r>
              <a:rPr lang="en-US" sz="1400" dirty="0" smtClean="0">
                <a:latin typeface="Monaco"/>
                <a:cs typeface="Monaco"/>
              </a:rPr>
              <a:t>/</a:t>
            </a:r>
            <a:r>
              <a:rPr lang="en-US" sz="1400" dirty="0" err="1" smtClean="0">
                <a:latin typeface="Monaco"/>
                <a:cs typeface="Monaco"/>
              </a:rPr>
              <a:t>ic</a:t>
            </a:r>
            <a:r>
              <a:rPr lang="en-US" sz="1400" dirty="0" smtClean="0">
                <a:latin typeface="Monaco"/>
                <a:cs typeface="Monaco"/>
              </a:rPr>
              <a:t>/</a:t>
            </a:r>
            <a:r>
              <a:rPr lang="en-US" sz="1400" dirty="0" err="1" smtClean="0">
                <a:latin typeface="Monaco"/>
                <a:cs typeface="Monaco"/>
              </a:rPr>
              <a:t>dodiis</a:t>
            </a:r>
            <a:r>
              <a:rPr lang="en-US" sz="1400" dirty="0" smtClean="0">
                <a:latin typeface="Monaco"/>
                <a:cs typeface="Monaco"/>
              </a:rPr>
              <a:t>/i2ps/</a:t>
            </a:r>
            <a:r>
              <a:rPr lang="en-US" sz="1400" dirty="0" err="1" smtClean="0">
                <a:latin typeface="Monaco"/>
                <a:cs typeface="Monaco"/>
              </a:rPr>
              <a:t>utils</a:t>
            </a:r>
            <a:r>
              <a:rPr lang="en-US" sz="1400" dirty="0" smtClean="0">
                <a:latin typeface="Monaco"/>
                <a:cs typeface="Monaco"/>
              </a:rPr>
              <a:t>/</a:t>
            </a:r>
            <a:r>
              <a:rPr lang="en-US" sz="1400" dirty="0" err="1" smtClean="0">
                <a:latin typeface="Monaco"/>
                <a:cs typeface="Monaco"/>
              </a:rPr>
              <a:t>MongoHelper.java</a:t>
            </a:r>
            <a:endParaRPr lang="en-US" sz="1400" dirty="0" smtClean="0">
              <a:latin typeface="Monaco"/>
              <a:cs typeface="Monaco"/>
            </a:endParaRPr>
          </a:p>
          <a:p>
            <a:endParaRPr lang="en-US" sz="1400" dirty="0" smtClean="0">
              <a:latin typeface="Monaco"/>
              <a:cs typeface="Monaco"/>
            </a:endParaRPr>
          </a:p>
          <a:p>
            <a:r>
              <a:rPr lang="en-US" sz="1400" dirty="0" smtClean="0">
                <a:latin typeface="Monaco"/>
                <a:cs typeface="Monaco"/>
              </a:rPr>
              <a:t>*** Commands ***</a:t>
            </a:r>
          </a:p>
          <a:p>
            <a:r>
              <a:rPr lang="en-US" sz="1400" dirty="0" smtClean="0">
                <a:latin typeface="Monaco"/>
                <a:cs typeface="Monaco"/>
              </a:rPr>
              <a:t>  1: </a:t>
            </a:r>
            <a:r>
              <a:rPr lang="en-US" sz="1400" b="1" dirty="0" smtClean="0">
                <a:latin typeface="Monaco"/>
                <a:cs typeface="Monaco"/>
              </a:rPr>
              <a:t>s</a:t>
            </a:r>
            <a:r>
              <a:rPr lang="en-US" sz="1400" dirty="0" smtClean="0">
                <a:latin typeface="Monaco"/>
                <a:cs typeface="Monaco"/>
              </a:rPr>
              <a:t>tatus		  2: </a:t>
            </a:r>
            <a:r>
              <a:rPr lang="en-US" sz="1400" b="1" dirty="0" smtClean="0">
                <a:latin typeface="Monaco"/>
                <a:cs typeface="Monaco"/>
              </a:rPr>
              <a:t>u</a:t>
            </a:r>
            <a:r>
              <a:rPr lang="en-US" sz="1400" dirty="0" smtClean="0">
                <a:latin typeface="Monaco"/>
                <a:cs typeface="Monaco"/>
              </a:rPr>
              <a:t>pdate	  3: </a:t>
            </a:r>
            <a:r>
              <a:rPr lang="en-US" sz="1400" b="1" dirty="0" smtClean="0">
                <a:latin typeface="Monaco"/>
                <a:cs typeface="Monaco"/>
              </a:rPr>
              <a:t>r</a:t>
            </a:r>
            <a:r>
              <a:rPr lang="en-US" sz="1400" dirty="0" smtClean="0">
                <a:latin typeface="Monaco"/>
                <a:cs typeface="Monaco"/>
              </a:rPr>
              <a:t>evert		  4: </a:t>
            </a:r>
            <a:r>
              <a:rPr lang="en-US" sz="1400" b="1" dirty="0" smtClean="0">
                <a:latin typeface="Monaco"/>
                <a:cs typeface="Monaco"/>
              </a:rPr>
              <a:t>a</a:t>
            </a:r>
            <a:r>
              <a:rPr lang="en-US" sz="1400" dirty="0" smtClean="0">
                <a:latin typeface="Monaco"/>
                <a:cs typeface="Monaco"/>
              </a:rPr>
              <a:t>dd untracked</a:t>
            </a:r>
          </a:p>
          <a:p>
            <a:r>
              <a:rPr lang="en-US" sz="1400" dirty="0" smtClean="0">
                <a:latin typeface="Monaco"/>
                <a:cs typeface="Monaco"/>
              </a:rPr>
              <a:t>  5: </a:t>
            </a:r>
            <a:r>
              <a:rPr lang="en-US" sz="1400" b="1" dirty="0" smtClean="0">
                <a:latin typeface="Monaco"/>
                <a:cs typeface="Monaco"/>
              </a:rPr>
              <a:t>p</a:t>
            </a:r>
            <a:r>
              <a:rPr lang="en-US" sz="1400" dirty="0" smtClean="0">
                <a:latin typeface="Monaco"/>
                <a:cs typeface="Monaco"/>
              </a:rPr>
              <a:t>atch		  6: </a:t>
            </a:r>
            <a:r>
              <a:rPr lang="en-US" sz="1400" b="1" dirty="0" smtClean="0">
                <a:latin typeface="Monaco"/>
                <a:cs typeface="Monaco"/>
              </a:rPr>
              <a:t>d</a:t>
            </a:r>
            <a:r>
              <a:rPr lang="en-US" sz="1400" dirty="0" smtClean="0">
                <a:latin typeface="Monaco"/>
                <a:cs typeface="Monaco"/>
              </a:rPr>
              <a:t>iff	  7: </a:t>
            </a:r>
            <a:r>
              <a:rPr lang="en-US" sz="1400" b="1" dirty="0" smtClean="0">
                <a:latin typeface="Monaco"/>
                <a:cs typeface="Monaco"/>
              </a:rPr>
              <a:t>q</a:t>
            </a:r>
            <a:r>
              <a:rPr lang="en-US" sz="1400" dirty="0" smtClean="0">
                <a:latin typeface="Monaco"/>
                <a:cs typeface="Monaco"/>
              </a:rPr>
              <a:t>uit		  8: </a:t>
            </a:r>
            <a:r>
              <a:rPr lang="en-US" sz="1400" b="1" dirty="0" smtClean="0">
                <a:latin typeface="Monaco"/>
                <a:cs typeface="Monaco"/>
              </a:rPr>
              <a:t>h</a:t>
            </a:r>
            <a:r>
              <a:rPr lang="en-US" sz="1400" dirty="0" smtClean="0">
                <a:latin typeface="Monaco"/>
                <a:cs typeface="Monaco"/>
              </a:rPr>
              <a:t>elp</a:t>
            </a:r>
          </a:p>
          <a:p>
            <a:r>
              <a:rPr lang="en-US" sz="1400" b="1" dirty="0" smtClean="0">
                <a:latin typeface="Monaco"/>
                <a:cs typeface="Monaco"/>
              </a:rPr>
              <a:t>What now&gt; u</a:t>
            </a:r>
            <a:endParaRPr lang="en-US" sz="1400" b="1" dirty="0">
              <a:latin typeface="Monaco"/>
              <a:cs typeface="Monaco"/>
            </a:endParaRPr>
          </a:p>
        </p:txBody>
      </p:sp>
      <p:sp>
        <p:nvSpPr>
          <p:cNvPr id="6" name="Rectangle 2"/>
          <p:cNvSpPr>
            <a:spLocks/>
          </p:cNvSpPr>
          <p:nvPr/>
        </p:nvSpPr>
        <p:spPr bwMode="auto">
          <a:xfrm rot="10800000" flipH="1">
            <a:off x="1173239" y="4793920"/>
            <a:ext cx="229810" cy="234018"/>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9547534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7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91" y="1241227"/>
            <a:ext cx="8599289" cy="322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7122" name="Rectangle 2"/>
          <p:cNvSpPr>
            <a:spLocks/>
          </p:cNvSpPr>
          <p:nvPr/>
        </p:nvSpPr>
        <p:spPr bwMode="auto">
          <a:xfrm>
            <a:off x="223242" y="2491383"/>
            <a:ext cx="7733109" cy="616148"/>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701708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add -</a:t>
            </a:r>
            <a:r>
              <a:rPr lang="en-US" dirty="0" err="1" smtClean="0"/>
              <a:t>i</a:t>
            </a:r>
            <a:endParaRPr lang="en-US" dirty="0"/>
          </a:p>
        </p:txBody>
      </p:sp>
      <p:sp>
        <p:nvSpPr>
          <p:cNvPr id="3" name="Rectangle 2"/>
          <p:cNvSpPr/>
          <p:nvPr/>
        </p:nvSpPr>
        <p:spPr>
          <a:xfrm>
            <a:off x="0" y="2222883"/>
            <a:ext cx="9143999" cy="954107"/>
          </a:xfrm>
          <a:prstGeom prst="rect">
            <a:avLst/>
          </a:prstGeom>
          <a:ln>
            <a:solidFill>
              <a:srgbClr val="000000"/>
            </a:solidFill>
          </a:ln>
        </p:spPr>
        <p:txBody>
          <a:bodyPr wrap="square">
            <a:spAutoFit/>
          </a:bodyPr>
          <a:lstStyle/>
          <a:p>
            <a:r>
              <a:rPr lang="en-US" sz="1400" b="1" dirty="0" smtClean="0">
                <a:latin typeface="Monaco"/>
                <a:cs typeface="Monaco"/>
              </a:rPr>
              <a:t>         staged  </a:t>
            </a:r>
            <a:r>
              <a:rPr lang="en-US" sz="1400" b="1" dirty="0" err="1" smtClean="0">
                <a:latin typeface="Monaco"/>
                <a:cs typeface="Monaco"/>
              </a:rPr>
              <a:t>unstaged</a:t>
            </a:r>
            <a:r>
              <a:rPr lang="en-US" sz="1400" b="1" dirty="0" smtClean="0">
                <a:latin typeface="Monaco"/>
                <a:cs typeface="Monaco"/>
              </a:rPr>
              <a:t>   path</a:t>
            </a:r>
          </a:p>
          <a:p>
            <a:r>
              <a:rPr lang="en-US" sz="1400" dirty="0" smtClean="0">
                <a:latin typeface="Monaco"/>
                <a:cs typeface="Monaco"/>
              </a:rPr>
              <a:t>  1:  unchanged     +1/-0   /</a:t>
            </a:r>
            <a:r>
              <a:rPr lang="en-US" sz="1400" dirty="0" err="1" smtClean="0">
                <a:latin typeface="Monaco"/>
                <a:cs typeface="Monaco"/>
              </a:rPr>
              <a:t>src</a:t>
            </a:r>
            <a:r>
              <a:rPr lang="en-US" sz="1400" dirty="0" smtClean="0">
                <a:latin typeface="Monaco"/>
                <a:cs typeface="Monaco"/>
              </a:rPr>
              <a:t>/main/java/</a:t>
            </a:r>
            <a:r>
              <a:rPr lang="en-US" sz="1400" dirty="0" err="1" smtClean="0">
                <a:latin typeface="Monaco"/>
                <a:cs typeface="Monaco"/>
              </a:rPr>
              <a:t>gov</a:t>
            </a:r>
            <a:r>
              <a:rPr lang="en-US" sz="1400" dirty="0" smtClean="0">
                <a:latin typeface="Monaco"/>
                <a:cs typeface="Monaco"/>
              </a:rPr>
              <a:t>/</a:t>
            </a:r>
            <a:r>
              <a:rPr lang="en-US" sz="1400" dirty="0" err="1" smtClean="0">
                <a:latin typeface="Monaco"/>
                <a:cs typeface="Monaco"/>
              </a:rPr>
              <a:t>ic</a:t>
            </a:r>
            <a:r>
              <a:rPr lang="en-US" sz="1400" dirty="0" smtClean="0">
                <a:latin typeface="Monaco"/>
                <a:cs typeface="Monaco"/>
              </a:rPr>
              <a:t>/</a:t>
            </a:r>
            <a:r>
              <a:rPr lang="en-US" sz="1400" dirty="0" err="1" smtClean="0">
                <a:latin typeface="Monaco"/>
                <a:cs typeface="Monaco"/>
              </a:rPr>
              <a:t>dodiis</a:t>
            </a:r>
            <a:r>
              <a:rPr lang="en-US" sz="1400" dirty="0" smtClean="0">
                <a:latin typeface="Monaco"/>
                <a:cs typeface="Monaco"/>
              </a:rPr>
              <a:t>/i2ps/</a:t>
            </a:r>
            <a:r>
              <a:rPr lang="en-US" sz="1400" dirty="0" err="1" smtClean="0">
                <a:latin typeface="Monaco"/>
                <a:cs typeface="Monaco"/>
              </a:rPr>
              <a:t>utils</a:t>
            </a:r>
            <a:r>
              <a:rPr lang="en-US" sz="1400" dirty="0" smtClean="0">
                <a:latin typeface="Monaco"/>
                <a:cs typeface="Monaco"/>
              </a:rPr>
              <a:t>/</a:t>
            </a:r>
            <a:r>
              <a:rPr lang="en-US" sz="1400" dirty="0" err="1" smtClean="0">
                <a:latin typeface="Monaco"/>
                <a:cs typeface="Monaco"/>
              </a:rPr>
              <a:t>MongoHelper.java</a:t>
            </a:r>
            <a:endParaRPr lang="en-US" sz="1400" dirty="0" smtClean="0">
              <a:latin typeface="Monaco"/>
              <a:cs typeface="Monaco"/>
            </a:endParaRPr>
          </a:p>
          <a:p>
            <a:r>
              <a:rPr lang="en-US" sz="1400" dirty="0" smtClean="0">
                <a:latin typeface="Monaco"/>
                <a:cs typeface="Monaco"/>
              </a:rPr>
              <a:t>Update&gt;&gt; 1</a:t>
            </a:r>
          </a:p>
          <a:p>
            <a:endParaRPr lang="en-US" sz="1400" dirty="0">
              <a:latin typeface="Monaco"/>
              <a:cs typeface="Monaco"/>
            </a:endParaRPr>
          </a:p>
        </p:txBody>
      </p:sp>
      <p:sp>
        <p:nvSpPr>
          <p:cNvPr id="6" name="Rectangle 2"/>
          <p:cNvSpPr>
            <a:spLocks/>
          </p:cNvSpPr>
          <p:nvPr/>
        </p:nvSpPr>
        <p:spPr bwMode="auto">
          <a:xfrm rot="10800000" flipH="1">
            <a:off x="979714" y="2685141"/>
            <a:ext cx="217715" cy="234018"/>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1346692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add -</a:t>
            </a:r>
            <a:r>
              <a:rPr lang="en-US" dirty="0" err="1" smtClean="0"/>
              <a:t>i</a:t>
            </a:r>
            <a:endParaRPr lang="en-US" dirty="0"/>
          </a:p>
        </p:txBody>
      </p:sp>
      <p:sp>
        <p:nvSpPr>
          <p:cNvPr id="3" name="Rectangle 2"/>
          <p:cNvSpPr/>
          <p:nvPr/>
        </p:nvSpPr>
        <p:spPr>
          <a:xfrm>
            <a:off x="0" y="2222883"/>
            <a:ext cx="9143999" cy="954107"/>
          </a:xfrm>
          <a:prstGeom prst="rect">
            <a:avLst/>
          </a:prstGeom>
          <a:ln>
            <a:solidFill>
              <a:srgbClr val="000000"/>
            </a:solidFill>
          </a:ln>
        </p:spPr>
        <p:txBody>
          <a:bodyPr wrap="square">
            <a:spAutoFit/>
          </a:bodyPr>
          <a:lstStyle/>
          <a:p>
            <a:r>
              <a:rPr lang="en-US" sz="1400" b="1" dirty="0" smtClean="0">
                <a:latin typeface="Monaco"/>
                <a:cs typeface="Monaco"/>
              </a:rPr>
              <a:t>         staged  </a:t>
            </a:r>
            <a:r>
              <a:rPr lang="en-US" sz="1400" b="1" dirty="0" err="1" smtClean="0">
                <a:latin typeface="Monaco"/>
                <a:cs typeface="Monaco"/>
              </a:rPr>
              <a:t>unstaged</a:t>
            </a:r>
            <a:r>
              <a:rPr lang="en-US" sz="1400" b="1" dirty="0" smtClean="0">
                <a:latin typeface="Monaco"/>
                <a:cs typeface="Monaco"/>
              </a:rPr>
              <a:t>   path</a:t>
            </a:r>
          </a:p>
          <a:p>
            <a:r>
              <a:rPr lang="en-US" sz="1400" dirty="0" smtClean="0">
                <a:latin typeface="Monaco"/>
                <a:cs typeface="Monaco"/>
              </a:rPr>
              <a:t>* 1:  unchanged     +1/-0   /</a:t>
            </a:r>
            <a:r>
              <a:rPr lang="en-US" sz="1400" dirty="0" err="1" smtClean="0">
                <a:latin typeface="Monaco"/>
                <a:cs typeface="Monaco"/>
              </a:rPr>
              <a:t>src</a:t>
            </a:r>
            <a:r>
              <a:rPr lang="en-US" sz="1400" dirty="0" smtClean="0">
                <a:latin typeface="Monaco"/>
                <a:cs typeface="Monaco"/>
              </a:rPr>
              <a:t>/main/java/</a:t>
            </a:r>
            <a:r>
              <a:rPr lang="en-US" sz="1400" dirty="0" err="1" smtClean="0">
                <a:latin typeface="Monaco"/>
                <a:cs typeface="Monaco"/>
              </a:rPr>
              <a:t>gov</a:t>
            </a:r>
            <a:r>
              <a:rPr lang="en-US" sz="1400" dirty="0" smtClean="0">
                <a:latin typeface="Monaco"/>
                <a:cs typeface="Monaco"/>
              </a:rPr>
              <a:t>/</a:t>
            </a:r>
            <a:r>
              <a:rPr lang="en-US" sz="1400" dirty="0" err="1" smtClean="0">
                <a:latin typeface="Monaco"/>
                <a:cs typeface="Monaco"/>
              </a:rPr>
              <a:t>ic</a:t>
            </a:r>
            <a:r>
              <a:rPr lang="en-US" sz="1400" dirty="0" smtClean="0">
                <a:latin typeface="Monaco"/>
                <a:cs typeface="Monaco"/>
              </a:rPr>
              <a:t>/</a:t>
            </a:r>
            <a:r>
              <a:rPr lang="en-US" sz="1400" dirty="0" err="1" smtClean="0">
                <a:latin typeface="Monaco"/>
                <a:cs typeface="Monaco"/>
              </a:rPr>
              <a:t>dodiis</a:t>
            </a:r>
            <a:r>
              <a:rPr lang="en-US" sz="1400" dirty="0" smtClean="0">
                <a:latin typeface="Monaco"/>
                <a:cs typeface="Monaco"/>
              </a:rPr>
              <a:t>/i2ps/</a:t>
            </a:r>
            <a:r>
              <a:rPr lang="en-US" sz="1400" dirty="0" err="1" smtClean="0">
                <a:latin typeface="Monaco"/>
                <a:cs typeface="Monaco"/>
              </a:rPr>
              <a:t>utils</a:t>
            </a:r>
            <a:r>
              <a:rPr lang="en-US" sz="1400" dirty="0" smtClean="0">
                <a:latin typeface="Monaco"/>
                <a:cs typeface="Monaco"/>
              </a:rPr>
              <a:t>/</a:t>
            </a:r>
            <a:r>
              <a:rPr lang="en-US" sz="1400" dirty="0" err="1" smtClean="0">
                <a:latin typeface="Monaco"/>
                <a:cs typeface="Monaco"/>
              </a:rPr>
              <a:t>MongoHelper.java</a:t>
            </a:r>
            <a:endParaRPr lang="en-US" sz="1400" dirty="0" smtClean="0">
              <a:latin typeface="Monaco"/>
              <a:cs typeface="Monaco"/>
            </a:endParaRPr>
          </a:p>
          <a:p>
            <a:r>
              <a:rPr lang="en-US" sz="1400" dirty="0" smtClean="0">
                <a:latin typeface="Monaco"/>
                <a:cs typeface="Monaco"/>
              </a:rPr>
              <a:t>Update&gt;&gt; </a:t>
            </a:r>
          </a:p>
          <a:p>
            <a:endParaRPr lang="en-US" sz="1400" dirty="0">
              <a:latin typeface="Monaco"/>
              <a:cs typeface="Monaco"/>
            </a:endParaRPr>
          </a:p>
        </p:txBody>
      </p:sp>
      <p:sp>
        <p:nvSpPr>
          <p:cNvPr id="4" name="Rectangle 2"/>
          <p:cNvSpPr>
            <a:spLocks/>
          </p:cNvSpPr>
          <p:nvPr/>
        </p:nvSpPr>
        <p:spPr bwMode="auto">
          <a:xfrm rot="10800000" flipH="1">
            <a:off x="967619" y="2709331"/>
            <a:ext cx="653143" cy="234018"/>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 name="Rectangle 2"/>
          <p:cNvSpPr>
            <a:spLocks/>
          </p:cNvSpPr>
          <p:nvPr/>
        </p:nvSpPr>
        <p:spPr bwMode="auto">
          <a:xfrm rot="10800000" flipH="1">
            <a:off x="60476" y="2463219"/>
            <a:ext cx="169333" cy="234017"/>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653728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add -</a:t>
            </a:r>
            <a:r>
              <a:rPr lang="en-US" dirty="0" err="1" smtClean="0"/>
              <a:t>i</a:t>
            </a:r>
            <a:endParaRPr lang="en-US" dirty="0"/>
          </a:p>
        </p:txBody>
      </p:sp>
      <p:sp>
        <p:nvSpPr>
          <p:cNvPr id="7" name="Rectangle 6"/>
          <p:cNvSpPr/>
          <p:nvPr/>
        </p:nvSpPr>
        <p:spPr>
          <a:xfrm>
            <a:off x="0" y="1667554"/>
            <a:ext cx="9073160" cy="1384995"/>
          </a:xfrm>
          <a:prstGeom prst="rect">
            <a:avLst/>
          </a:prstGeom>
          <a:ln>
            <a:solidFill>
              <a:srgbClr val="000000"/>
            </a:solidFill>
          </a:ln>
        </p:spPr>
        <p:txBody>
          <a:bodyPr wrap="square">
            <a:spAutoFit/>
          </a:bodyPr>
          <a:lstStyle/>
          <a:p>
            <a:r>
              <a:rPr lang="en-US" sz="1400" dirty="0" smtClean="0">
                <a:latin typeface="Monaco"/>
                <a:cs typeface="Monaco"/>
              </a:rPr>
              <a:t>updated one path</a:t>
            </a:r>
          </a:p>
          <a:p>
            <a:endParaRPr lang="en-US" sz="1400" dirty="0" smtClean="0">
              <a:latin typeface="Monaco"/>
              <a:cs typeface="Monaco"/>
            </a:endParaRPr>
          </a:p>
          <a:p>
            <a:r>
              <a:rPr lang="en-US" sz="1400" dirty="0" smtClean="0">
                <a:latin typeface="Monaco"/>
                <a:cs typeface="Monaco"/>
              </a:rPr>
              <a:t>*** Commands ***</a:t>
            </a:r>
          </a:p>
          <a:p>
            <a:r>
              <a:rPr lang="en-US" sz="1400" dirty="0" smtClean="0">
                <a:latin typeface="Monaco"/>
                <a:cs typeface="Monaco"/>
              </a:rPr>
              <a:t>  1: </a:t>
            </a:r>
            <a:r>
              <a:rPr lang="en-US" sz="1400" b="1" dirty="0" smtClean="0">
                <a:latin typeface="Monaco"/>
                <a:cs typeface="Monaco"/>
              </a:rPr>
              <a:t>s</a:t>
            </a:r>
            <a:r>
              <a:rPr lang="en-US" sz="1400" dirty="0" smtClean="0">
                <a:latin typeface="Monaco"/>
                <a:cs typeface="Monaco"/>
              </a:rPr>
              <a:t>tatus		  2: </a:t>
            </a:r>
            <a:r>
              <a:rPr lang="en-US" sz="1400" b="1" dirty="0" smtClean="0">
                <a:latin typeface="Monaco"/>
                <a:cs typeface="Monaco"/>
              </a:rPr>
              <a:t>u</a:t>
            </a:r>
            <a:r>
              <a:rPr lang="en-US" sz="1400" dirty="0" smtClean="0">
                <a:latin typeface="Monaco"/>
                <a:cs typeface="Monaco"/>
              </a:rPr>
              <a:t>pdate	  3: </a:t>
            </a:r>
            <a:r>
              <a:rPr lang="en-US" sz="1400" b="1" dirty="0" smtClean="0">
                <a:latin typeface="Monaco"/>
                <a:cs typeface="Monaco"/>
              </a:rPr>
              <a:t>r</a:t>
            </a:r>
            <a:r>
              <a:rPr lang="en-US" sz="1400" dirty="0" smtClean="0">
                <a:latin typeface="Monaco"/>
                <a:cs typeface="Monaco"/>
              </a:rPr>
              <a:t>evert		  4: </a:t>
            </a:r>
            <a:r>
              <a:rPr lang="en-US" sz="1400" b="1" dirty="0" smtClean="0">
                <a:latin typeface="Monaco"/>
                <a:cs typeface="Monaco"/>
              </a:rPr>
              <a:t>a</a:t>
            </a:r>
            <a:r>
              <a:rPr lang="en-US" sz="1400" dirty="0" smtClean="0">
                <a:latin typeface="Monaco"/>
                <a:cs typeface="Monaco"/>
              </a:rPr>
              <a:t>dd untracked</a:t>
            </a:r>
          </a:p>
          <a:p>
            <a:r>
              <a:rPr lang="en-US" sz="1400" dirty="0" smtClean="0">
                <a:latin typeface="Monaco"/>
                <a:cs typeface="Monaco"/>
              </a:rPr>
              <a:t>  5: </a:t>
            </a:r>
            <a:r>
              <a:rPr lang="en-US" sz="1400" b="1" dirty="0" smtClean="0">
                <a:latin typeface="Monaco"/>
                <a:cs typeface="Monaco"/>
              </a:rPr>
              <a:t>p</a:t>
            </a:r>
            <a:r>
              <a:rPr lang="en-US" sz="1400" dirty="0" smtClean="0">
                <a:latin typeface="Monaco"/>
                <a:cs typeface="Monaco"/>
              </a:rPr>
              <a:t>atch		  6: </a:t>
            </a:r>
            <a:r>
              <a:rPr lang="en-US" sz="1400" b="1" dirty="0" smtClean="0">
                <a:latin typeface="Monaco"/>
                <a:cs typeface="Monaco"/>
              </a:rPr>
              <a:t>d</a:t>
            </a:r>
            <a:r>
              <a:rPr lang="en-US" sz="1400" dirty="0" smtClean="0">
                <a:latin typeface="Monaco"/>
                <a:cs typeface="Monaco"/>
              </a:rPr>
              <a:t>iff	  7: </a:t>
            </a:r>
            <a:r>
              <a:rPr lang="en-US" sz="1400" b="1" dirty="0" smtClean="0">
                <a:latin typeface="Monaco"/>
                <a:cs typeface="Monaco"/>
              </a:rPr>
              <a:t>q</a:t>
            </a:r>
            <a:r>
              <a:rPr lang="en-US" sz="1400" dirty="0" smtClean="0">
                <a:latin typeface="Monaco"/>
                <a:cs typeface="Monaco"/>
              </a:rPr>
              <a:t>uit		  8: </a:t>
            </a:r>
            <a:r>
              <a:rPr lang="en-US" sz="1400" b="1" dirty="0" smtClean="0">
                <a:latin typeface="Monaco"/>
                <a:cs typeface="Monaco"/>
              </a:rPr>
              <a:t>h</a:t>
            </a:r>
            <a:r>
              <a:rPr lang="en-US" sz="1400" dirty="0" smtClean="0">
                <a:latin typeface="Monaco"/>
                <a:cs typeface="Monaco"/>
              </a:rPr>
              <a:t>elp</a:t>
            </a:r>
          </a:p>
          <a:p>
            <a:r>
              <a:rPr lang="en-US" sz="1400" b="1" dirty="0" smtClean="0">
                <a:latin typeface="Monaco"/>
                <a:cs typeface="Monaco"/>
              </a:rPr>
              <a:t>What now&gt; s</a:t>
            </a:r>
            <a:endParaRPr lang="en-US" sz="1400" b="1" dirty="0">
              <a:latin typeface="Monaco"/>
              <a:cs typeface="Monaco"/>
            </a:endParaRPr>
          </a:p>
        </p:txBody>
      </p:sp>
      <p:sp>
        <p:nvSpPr>
          <p:cNvPr id="6" name="Rectangle 2"/>
          <p:cNvSpPr>
            <a:spLocks/>
          </p:cNvSpPr>
          <p:nvPr/>
        </p:nvSpPr>
        <p:spPr bwMode="auto">
          <a:xfrm rot="10800000" flipH="1">
            <a:off x="1100667" y="2794341"/>
            <a:ext cx="205619" cy="234017"/>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 name="Rectangle 2"/>
          <p:cNvSpPr>
            <a:spLocks/>
          </p:cNvSpPr>
          <p:nvPr/>
        </p:nvSpPr>
        <p:spPr bwMode="auto">
          <a:xfrm rot="10800000" flipH="1">
            <a:off x="1" y="1715933"/>
            <a:ext cx="2878667" cy="234018"/>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40840792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add -</a:t>
            </a:r>
            <a:r>
              <a:rPr lang="en-US" dirty="0" err="1" smtClean="0"/>
              <a:t>i</a:t>
            </a:r>
            <a:endParaRPr lang="en-US" dirty="0"/>
          </a:p>
        </p:txBody>
      </p:sp>
      <p:sp>
        <p:nvSpPr>
          <p:cNvPr id="7" name="Rectangle 6"/>
          <p:cNvSpPr/>
          <p:nvPr/>
        </p:nvSpPr>
        <p:spPr>
          <a:xfrm>
            <a:off x="0" y="1667554"/>
            <a:ext cx="9073160" cy="1600438"/>
          </a:xfrm>
          <a:prstGeom prst="rect">
            <a:avLst/>
          </a:prstGeom>
          <a:ln>
            <a:solidFill>
              <a:srgbClr val="000000"/>
            </a:solidFill>
          </a:ln>
        </p:spPr>
        <p:txBody>
          <a:bodyPr wrap="square">
            <a:spAutoFit/>
          </a:bodyPr>
          <a:lstStyle/>
          <a:p>
            <a:r>
              <a:rPr lang="en-US" sz="1400" b="1" dirty="0" smtClean="0">
                <a:latin typeface="Monaco"/>
                <a:cs typeface="Monaco"/>
              </a:rPr>
              <a:t>       staged   </a:t>
            </a:r>
            <a:r>
              <a:rPr lang="en-US" sz="1400" b="1" dirty="0" err="1" smtClean="0">
                <a:latin typeface="Monaco"/>
                <a:cs typeface="Monaco"/>
              </a:rPr>
              <a:t>unstaged</a:t>
            </a:r>
            <a:r>
              <a:rPr lang="en-US" sz="1400" b="1" dirty="0" smtClean="0">
                <a:latin typeface="Monaco"/>
                <a:cs typeface="Monaco"/>
              </a:rPr>
              <a:t>   path</a:t>
            </a:r>
          </a:p>
          <a:p>
            <a:r>
              <a:rPr lang="en-US" sz="1400" dirty="0" smtClean="0">
                <a:latin typeface="Monaco"/>
                <a:cs typeface="Monaco"/>
              </a:rPr>
              <a:t>  1:    +1/-0    nothing   /</a:t>
            </a:r>
            <a:r>
              <a:rPr lang="en-US" sz="1400" dirty="0" err="1" smtClean="0">
                <a:latin typeface="Monaco"/>
                <a:cs typeface="Monaco"/>
              </a:rPr>
              <a:t>src</a:t>
            </a:r>
            <a:r>
              <a:rPr lang="en-US" sz="1400" dirty="0" smtClean="0">
                <a:latin typeface="Monaco"/>
                <a:cs typeface="Monaco"/>
              </a:rPr>
              <a:t>/main/java/</a:t>
            </a:r>
            <a:r>
              <a:rPr lang="en-US" sz="1400" dirty="0" err="1" smtClean="0">
                <a:latin typeface="Monaco"/>
                <a:cs typeface="Monaco"/>
              </a:rPr>
              <a:t>gov</a:t>
            </a:r>
            <a:r>
              <a:rPr lang="en-US" sz="1400" dirty="0" smtClean="0">
                <a:latin typeface="Monaco"/>
                <a:cs typeface="Monaco"/>
              </a:rPr>
              <a:t>/</a:t>
            </a:r>
            <a:r>
              <a:rPr lang="en-US" sz="1400" dirty="0" err="1" smtClean="0">
                <a:latin typeface="Monaco"/>
                <a:cs typeface="Monaco"/>
              </a:rPr>
              <a:t>ic</a:t>
            </a:r>
            <a:r>
              <a:rPr lang="en-US" sz="1400" dirty="0" smtClean="0">
                <a:latin typeface="Monaco"/>
                <a:cs typeface="Monaco"/>
              </a:rPr>
              <a:t>/</a:t>
            </a:r>
            <a:r>
              <a:rPr lang="en-US" sz="1400" dirty="0" err="1" smtClean="0">
                <a:latin typeface="Monaco"/>
                <a:cs typeface="Monaco"/>
              </a:rPr>
              <a:t>dodiis</a:t>
            </a:r>
            <a:r>
              <a:rPr lang="en-US" sz="1400" dirty="0" smtClean="0">
                <a:latin typeface="Monaco"/>
                <a:cs typeface="Monaco"/>
              </a:rPr>
              <a:t>/i2ps/</a:t>
            </a:r>
            <a:r>
              <a:rPr lang="en-US" sz="1400" dirty="0" err="1" smtClean="0">
                <a:latin typeface="Monaco"/>
                <a:cs typeface="Monaco"/>
              </a:rPr>
              <a:t>utils</a:t>
            </a:r>
            <a:r>
              <a:rPr lang="en-US" sz="1400" dirty="0" smtClean="0">
                <a:latin typeface="Monaco"/>
                <a:cs typeface="Monaco"/>
              </a:rPr>
              <a:t>/</a:t>
            </a:r>
            <a:r>
              <a:rPr lang="en-US" sz="1400" dirty="0" err="1" smtClean="0">
                <a:latin typeface="Monaco"/>
                <a:cs typeface="Monaco"/>
              </a:rPr>
              <a:t>MongoHelper.java</a:t>
            </a:r>
            <a:endParaRPr lang="en-US" sz="1400" dirty="0" smtClean="0">
              <a:latin typeface="Monaco"/>
              <a:cs typeface="Monaco"/>
            </a:endParaRPr>
          </a:p>
          <a:p>
            <a:endParaRPr lang="en-US" sz="1400" dirty="0">
              <a:latin typeface="Monaco"/>
              <a:cs typeface="Monaco"/>
            </a:endParaRPr>
          </a:p>
          <a:p>
            <a:r>
              <a:rPr lang="en-US" sz="1400" dirty="0" smtClean="0">
                <a:latin typeface="Monaco"/>
                <a:cs typeface="Monaco"/>
              </a:rPr>
              <a:t>*** Commands ***</a:t>
            </a:r>
          </a:p>
          <a:p>
            <a:r>
              <a:rPr lang="en-US" sz="1400" dirty="0" smtClean="0">
                <a:latin typeface="Monaco"/>
                <a:cs typeface="Monaco"/>
              </a:rPr>
              <a:t>  1: </a:t>
            </a:r>
            <a:r>
              <a:rPr lang="en-US" sz="1400" b="1" dirty="0" smtClean="0">
                <a:latin typeface="Monaco"/>
                <a:cs typeface="Monaco"/>
              </a:rPr>
              <a:t>s</a:t>
            </a:r>
            <a:r>
              <a:rPr lang="en-US" sz="1400" dirty="0" smtClean="0">
                <a:latin typeface="Monaco"/>
                <a:cs typeface="Monaco"/>
              </a:rPr>
              <a:t>tatus		  2: </a:t>
            </a:r>
            <a:r>
              <a:rPr lang="en-US" sz="1400" b="1" dirty="0" smtClean="0">
                <a:latin typeface="Monaco"/>
                <a:cs typeface="Monaco"/>
              </a:rPr>
              <a:t>u</a:t>
            </a:r>
            <a:r>
              <a:rPr lang="en-US" sz="1400" dirty="0" smtClean="0">
                <a:latin typeface="Monaco"/>
                <a:cs typeface="Monaco"/>
              </a:rPr>
              <a:t>pdate	  3: </a:t>
            </a:r>
            <a:r>
              <a:rPr lang="en-US" sz="1400" b="1" dirty="0" smtClean="0">
                <a:latin typeface="Monaco"/>
                <a:cs typeface="Monaco"/>
              </a:rPr>
              <a:t>r</a:t>
            </a:r>
            <a:r>
              <a:rPr lang="en-US" sz="1400" dirty="0" smtClean="0">
                <a:latin typeface="Monaco"/>
                <a:cs typeface="Monaco"/>
              </a:rPr>
              <a:t>evert		  4: </a:t>
            </a:r>
            <a:r>
              <a:rPr lang="en-US" sz="1400" b="1" dirty="0" smtClean="0">
                <a:latin typeface="Monaco"/>
                <a:cs typeface="Monaco"/>
              </a:rPr>
              <a:t>a</a:t>
            </a:r>
            <a:r>
              <a:rPr lang="en-US" sz="1400" dirty="0" smtClean="0">
                <a:latin typeface="Monaco"/>
                <a:cs typeface="Monaco"/>
              </a:rPr>
              <a:t>dd untracked</a:t>
            </a:r>
          </a:p>
          <a:p>
            <a:r>
              <a:rPr lang="en-US" sz="1400" dirty="0" smtClean="0">
                <a:latin typeface="Monaco"/>
                <a:cs typeface="Monaco"/>
              </a:rPr>
              <a:t>  5: </a:t>
            </a:r>
            <a:r>
              <a:rPr lang="en-US" sz="1400" b="1" dirty="0" smtClean="0">
                <a:latin typeface="Monaco"/>
                <a:cs typeface="Monaco"/>
              </a:rPr>
              <a:t>p</a:t>
            </a:r>
            <a:r>
              <a:rPr lang="en-US" sz="1400" dirty="0" smtClean="0">
                <a:latin typeface="Monaco"/>
                <a:cs typeface="Monaco"/>
              </a:rPr>
              <a:t>atch		  6: </a:t>
            </a:r>
            <a:r>
              <a:rPr lang="en-US" sz="1400" b="1" dirty="0" smtClean="0">
                <a:latin typeface="Monaco"/>
                <a:cs typeface="Monaco"/>
              </a:rPr>
              <a:t>d</a:t>
            </a:r>
            <a:r>
              <a:rPr lang="en-US" sz="1400" dirty="0" smtClean="0">
                <a:latin typeface="Monaco"/>
                <a:cs typeface="Monaco"/>
              </a:rPr>
              <a:t>iff	  7: </a:t>
            </a:r>
            <a:r>
              <a:rPr lang="en-US" sz="1400" b="1" dirty="0" smtClean="0">
                <a:latin typeface="Monaco"/>
                <a:cs typeface="Monaco"/>
              </a:rPr>
              <a:t>q</a:t>
            </a:r>
            <a:r>
              <a:rPr lang="en-US" sz="1400" dirty="0" smtClean="0">
                <a:latin typeface="Monaco"/>
                <a:cs typeface="Monaco"/>
              </a:rPr>
              <a:t>uit		  8: </a:t>
            </a:r>
            <a:r>
              <a:rPr lang="en-US" sz="1400" b="1" dirty="0" smtClean="0">
                <a:latin typeface="Monaco"/>
                <a:cs typeface="Monaco"/>
              </a:rPr>
              <a:t>h</a:t>
            </a:r>
            <a:r>
              <a:rPr lang="en-US" sz="1400" dirty="0" smtClean="0">
                <a:latin typeface="Monaco"/>
                <a:cs typeface="Monaco"/>
              </a:rPr>
              <a:t>elp</a:t>
            </a:r>
          </a:p>
          <a:p>
            <a:r>
              <a:rPr lang="en-US" sz="1400" b="1" dirty="0" smtClean="0">
                <a:latin typeface="Monaco"/>
                <a:cs typeface="Monaco"/>
              </a:rPr>
              <a:t>What now&gt; q</a:t>
            </a:r>
            <a:endParaRPr lang="en-US" sz="1400" b="1" dirty="0">
              <a:latin typeface="Monaco"/>
              <a:cs typeface="Monaco"/>
            </a:endParaRPr>
          </a:p>
        </p:txBody>
      </p:sp>
      <p:sp>
        <p:nvSpPr>
          <p:cNvPr id="4" name="Rectangle 3"/>
          <p:cNvSpPr/>
          <p:nvPr/>
        </p:nvSpPr>
        <p:spPr>
          <a:xfrm>
            <a:off x="0" y="4166431"/>
            <a:ext cx="9073160" cy="1384995"/>
          </a:xfrm>
          <a:prstGeom prst="rect">
            <a:avLst/>
          </a:prstGeom>
          <a:ln>
            <a:solidFill>
              <a:srgbClr val="000000"/>
            </a:solidFill>
          </a:ln>
        </p:spPr>
        <p:txBody>
          <a:bodyPr wrap="square">
            <a:spAutoFit/>
          </a:bodyPr>
          <a:lstStyle/>
          <a:p>
            <a:r>
              <a:rPr lang="en-US" sz="1400" dirty="0" smtClean="0">
                <a:latin typeface="Monaco"/>
                <a:cs typeface="Monaco"/>
              </a:rPr>
              <a:t>$&gt; git status</a:t>
            </a:r>
          </a:p>
          <a:p>
            <a:r>
              <a:rPr lang="en-US" sz="1400" dirty="0" smtClean="0">
                <a:latin typeface="Monaco"/>
                <a:cs typeface="Monaco"/>
              </a:rPr>
              <a:t># On branch master</a:t>
            </a:r>
          </a:p>
          <a:p>
            <a:r>
              <a:rPr lang="en-US" sz="1400" dirty="0" smtClean="0">
                <a:latin typeface="Monaco"/>
                <a:cs typeface="Monaco"/>
              </a:rPr>
              <a:t># Changes to be committed:</a:t>
            </a:r>
          </a:p>
          <a:p>
            <a:r>
              <a:rPr lang="en-US" sz="1400" dirty="0" smtClean="0">
                <a:latin typeface="Monaco"/>
                <a:cs typeface="Monaco"/>
              </a:rPr>
              <a:t>#   (use "git reset HEAD &lt;file&gt;..." to </a:t>
            </a:r>
            <a:r>
              <a:rPr lang="en-US" sz="1400" dirty="0" err="1" smtClean="0">
                <a:latin typeface="Monaco"/>
                <a:cs typeface="Monaco"/>
              </a:rPr>
              <a:t>unstage</a:t>
            </a:r>
            <a:r>
              <a:rPr lang="en-US" sz="1400" dirty="0" smtClean="0">
                <a:latin typeface="Monaco"/>
                <a:cs typeface="Monaco"/>
              </a:rPr>
              <a:t>)</a:t>
            </a:r>
          </a:p>
          <a:p>
            <a:r>
              <a:rPr lang="en-US" sz="1400" dirty="0" smtClean="0">
                <a:latin typeface="Monaco"/>
                <a:cs typeface="Monaco"/>
              </a:rPr>
              <a:t>#</a:t>
            </a:r>
          </a:p>
          <a:p>
            <a:r>
              <a:rPr lang="en-US" sz="1400" dirty="0" smtClean="0">
                <a:latin typeface="Monaco"/>
                <a:cs typeface="Monaco"/>
              </a:rPr>
              <a:t>#	modified:   /</a:t>
            </a:r>
            <a:r>
              <a:rPr lang="en-US" sz="1400" dirty="0" err="1" smtClean="0">
                <a:latin typeface="Monaco"/>
                <a:cs typeface="Monaco"/>
              </a:rPr>
              <a:t>src</a:t>
            </a:r>
            <a:r>
              <a:rPr lang="en-US" sz="1400" dirty="0" smtClean="0">
                <a:latin typeface="Monaco"/>
                <a:cs typeface="Monaco"/>
              </a:rPr>
              <a:t>/main/java/</a:t>
            </a:r>
            <a:r>
              <a:rPr lang="en-US" sz="1400" dirty="0" err="1" smtClean="0">
                <a:latin typeface="Monaco"/>
                <a:cs typeface="Monaco"/>
              </a:rPr>
              <a:t>gov</a:t>
            </a:r>
            <a:r>
              <a:rPr lang="en-US" sz="1400" dirty="0" smtClean="0">
                <a:latin typeface="Monaco"/>
                <a:cs typeface="Monaco"/>
              </a:rPr>
              <a:t>/</a:t>
            </a:r>
            <a:r>
              <a:rPr lang="en-US" sz="1400" dirty="0" err="1" smtClean="0">
                <a:latin typeface="Monaco"/>
                <a:cs typeface="Monaco"/>
              </a:rPr>
              <a:t>ic</a:t>
            </a:r>
            <a:r>
              <a:rPr lang="en-US" sz="1400" dirty="0" smtClean="0">
                <a:latin typeface="Monaco"/>
                <a:cs typeface="Monaco"/>
              </a:rPr>
              <a:t>/</a:t>
            </a:r>
            <a:r>
              <a:rPr lang="en-US" sz="1400" dirty="0" err="1" smtClean="0">
                <a:latin typeface="Monaco"/>
                <a:cs typeface="Monaco"/>
              </a:rPr>
              <a:t>dodiis</a:t>
            </a:r>
            <a:r>
              <a:rPr lang="en-US" sz="1400" dirty="0" smtClean="0">
                <a:latin typeface="Monaco"/>
                <a:cs typeface="Monaco"/>
              </a:rPr>
              <a:t>/i2ps/</a:t>
            </a:r>
            <a:r>
              <a:rPr lang="en-US" sz="1400" dirty="0" err="1" smtClean="0">
                <a:latin typeface="Monaco"/>
                <a:cs typeface="Monaco"/>
              </a:rPr>
              <a:t>utils</a:t>
            </a:r>
            <a:r>
              <a:rPr lang="en-US" sz="1400" dirty="0" smtClean="0">
                <a:latin typeface="Monaco"/>
                <a:cs typeface="Monaco"/>
              </a:rPr>
              <a:t>/</a:t>
            </a:r>
            <a:r>
              <a:rPr lang="en-US" sz="1400" dirty="0" err="1" smtClean="0">
                <a:latin typeface="Monaco"/>
                <a:cs typeface="Monaco"/>
              </a:rPr>
              <a:t>MongoHelper.java</a:t>
            </a:r>
            <a:endParaRPr lang="en-US" sz="1400" dirty="0">
              <a:latin typeface="Monaco"/>
              <a:cs typeface="Monaco"/>
            </a:endParaRPr>
          </a:p>
        </p:txBody>
      </p:sp>
      <p:sp>
        <p:nvSpPr>
          <p:cNvPr id="6" name="Rectangle 2"/>
          <p:cNvSpPr>
            <a:spLocks/>
          </p:cNvSpPr>
          <p:nvPr/>
        </p:nvSpPr>
        <p:spPr bwMode="auto">
          <a:xfrm rot="10800000" flipH="1">
            <a:off x="0" y="4644571"/>
            <a:ext cx="2878667" cy="234017"/>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4993145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add -</a:t>
            </a:r>
            <a:r>
              <a:rPr lang="en-US" dirty="0" err="1" smtClean="0"/>
              <a:t>i</a:t>
            </a:r>
            <a:endParaRPr lang="en-US" dirty="0"/>
          </a:p>
        </p:txBody>
      </p:sp>
      <p:sp>
        <p:nvSpPr>
          <p:cNvPr id="7" name="Rectangle 6"/>
          <p:cNvSpPr/>
          <p:nvPr/>
        </p:nvSpPr>
        <p:spPr>
          <a:xfrm>
            <a:off x="0" y="1667554"/>
            <a:ext cx="9073160" cy="1600438"/>
          </a:xfrm>
          <a:prstGeom prst="rect">
            <a:avLst/>
          </a:prstGeom>
          <a:ln>
            <a:solidFill>
              <a:srgbClr val="000000"/>
            </a:solidFill>
          </a:ln>
        </p:spPr>
        <p:txBody>
          <a:bodyPr wrap="square">
            <a:spAutoFit/>
          </a:bodyPr>
          <a:lstStyle/>
          <a:p>
            <a:r>
              <a:rPr lang="en-US" sz="1400" b="1" dirty="0" smtClean="0">
                <a:latin typeface="Monaco"/>
                <a:cs typeface="Monaco"/>
              </a:rPr>
              <a:t>       staged   </a:t>
            </a:r>
            <a:r>
              <a:rPr lang="en-US" sz="1400" b="1" dirty="0" err="1" smtClean="0">
                <a:latin typeface="Monaco"/>
                <a:cs typeface="Monaco"/>
              </a:rPr>
              <a:t>unstaged</a:t>
            </a:r>
            <a:r>
              <a:rPr lang="en-US" sz="1400" b="1" dirty="0" smtClean="0">
                <a:latin typeface="Monaco"/>
                <a:cs typeface="Monaco"/>
              </a:rPr>
              <a:t>   path</a:t>
            </a:r>
          </a:p>
          <a:p>
            <a:r>
              <a:rPr lang="en-US" sz="1400" dirty="0" smtClean="0">
                <a:latin typeface="Monaco"/>
                <a:cs typeface="Monaco"/>
              </a:rPr>
              <a:t>  1:    +1/-0    nothing   /</a:t>
            </a:r>
            <a:r>
              <a:rPr lang="en-US" sz="1400" dirty="0" err="1" smtClean="0">
                <a:latin typeface="Monaco"/>
                <a:cs typeface="Monaco"/>
              </a:rPr>
              <a:t>src</a:t>
            </a:r>
            <a:r>
              <a:rPr lang="en-US" sz="1400" dirty="0" smtClean="0">
                <a:latin typeface="Monaco"/>
                <a:cs typeface="Monaco"/>
              </a:rPr>
              <a:t>/main/java/</a:t>
            </a:r>
            <a:r>
              <a:rPr lang="en-US" sz="1400" dirty="0" err="1" smtClean="0">
                <a:latin typeface="Monaco"/>
                <a:cs typeface="Monaco"/>
              </a:rPr>
              <a:t>gov</a:t>
            </a:r>
            <a:r>
              <a:rPr lang="en-US" sz="1400" dirty="0" smtClean="0">
                <a:latin typeface="Monaco"/>
                <a:cs typeface="Monaco"/>
              </a:rPr>
              <a:t>/</a:t>
            </a:r>
            <a:r>
              <a:rPr lang="en-US" sz="1400" dirty="0" err="1" smtClean="0">
                <a:latin typeface="Monaco"/>
                <a:cs typeface="Monaco"/>
              </a:rPr>
              <a:t>ic</a:t>
            </a:r>
            <a:r>
              <a:rPr lang="en-US" sz="1400" dirty="0" smtClean="0">
                <a:latin typeface="Monaco"/>
                <a:cs typeface="Monaco"/>
              </a:rPr>
              <a:t>/</a:t>
            </a:r>
            <a:r>
              <a:rPr lang="en-US" sz="1400" dirty="0" err="1" smtClean="0">
                <a:latin typeface="Monaco"/>
                <a:cs typeface="Monaco"/>
              </a:rPr>
              <a:t>dodiis</a:t>
            </a:r>
            <a:r>
              <a:rPr lang="en-US" sz="1400" dirty="0" smtClean="0">
                <a:latin typeface="Monaco"/>
                <a:cs typeface="Monaco"/>
              </a:rPr>
              <a:t>/i2ps/</a:t>
            </a:r>
            <a:r>
              <a:rPr lang="en-US" sz="1400" dirty="0" err="1" smtClean="0">
                <a:latin typeface="Monaco"/>
                <a:cs typeface="Monaco"/>
              </a:rPr>
              <a:t>utils</a:t>
            </a:r>
            <a:r>
              <a:rPr lang="en-US" sz="1400" dirty="0" smtClean="0">
                <a:latin typeface="Monaco"/>
                <a:cs typeface="Monaco"/>
              </a:rPr>
              <a:t>/</a:t>
            </a:r>
            <a:r>
              <a:rPr lang="en-US" sz="1400" dirty="0" err="1" smtClean="0">
                <a:latin typeface="Monaco"/>
                <a:cs typeface="Monaco"/>
              </a:rPr>
              <a:t>MongoHelper.java</a:t>
            </a:r>
            <a:endParaRPr lang="en-US" sz="1400" dirty="0" smtClean="0">
              <a:latin typeface="Monaco"/>
              <a:cs typeface="Monaco"/>
            </a:endParaRPr>
          </a:p>
          <a:p>
            <a:endParaRPr lang="en-US" sz="1400" dirty="0">
              <a:latin typeface="Monaco"/>
              <a:cs typeface="Monaco"/>
            </a:endParaRPr>
          </a:p>
          <a:p>
            <a:r>
              <a:rPr lang="en-US" sz="1400" dirty="0" smtClean="0">
                <a:latin typeface="Monaco"/>
                <a:cs typeface="Monaco"/>
              </a:rPr>
              <a:t>*** Commands ***</a:t>
            </a:r>
          </a:p>
          <a:p>
            <a:r>
              <a:rPr lang="en-US" sz="1400" dirty="0" smtClean="0">
                <a:latin typeface="Monaco"/>
                <a:cs typeface="Monaco"/>
              </a:rPr>
              <a:t>  1: </a:t>
            </a:r>
            <a:r>
              <a:rPr lang="en-US" sz="1400" b="1" dirty="0" smtClean="0">
                <a:latin typeface="Monaco"/>
                <a:cs typeface="Monaco"/>
              </a:rPr>
              <a:t>s</a:t>
            </a:r>
            <a:r>
              <a:rPr lang="en-US" sz="1400" dirty="0" smtClean="0">
                <a:latin typeface="Monaco"/>
                <a:cs typeface="Monaco"/>
              </a:rPr>
              <a:t>tatus		  2: </a:t>
            </a:r>
            <a:r>
              <a:rPr lang="en-US" sz="1400" b="1" dirty="0" smtClean="0">
                <a:latin typeface="Monaco"/>
                <a:cs typeface="Monaco"/>
              </a:rPr>
              <a:t>u</a:t>
            </a:r>
            <a:r>
              <a:rPr lang="en-US" sz="1400" dirty="0" smtClean="0">
                <a:latin typeface="Monaco"/>
                <a:cs typeface="Monaco"/>
              </a:rPr>
              <a:t>pdate	  3: </a:t>
            </a:r>
            <a:r>
              <a:rPr lang="en-US" sz="1400" b="1" dirty="0" smtClean="0">
                <a:latin typeface="Monaco"/>
                <a:cs typeface="Monaco"/>
              </a:rPr>
              <a:t>r</a:t>
            </a:r>
            <a:r>
              <a:rPr lang="en-US" sz="1400" dirty="0" smtClean="0">
                <a:latin typeface="Monaco"/>
                <a:cs typeface="Monaco"/>
              </a:rPr>
              <a:t>evert		  4: </a:t>
            </a:r>
            <a:r>
              <a:rPr lang="en-US" sz="1400" b="1" dirty="0" smtClean="0">
                <a:latin typeface="Monaco"/>
                <a:cs typeface="Monaco"/>
              </a:rPr>
              <a:t>a</a:t>
            </a:r>
            <a:r>
              <a:rPr lang="en-US" sz="1400" dirty="0" smtClean="0">
                <a:latin typeface="Monaco"/>
                <a:cs typeface="Monaco"/>
              </a:rPr>
              <a:t>dd untracked</a:t>
            </a:r>
          </a:p>
          <a:p>
            <a:r>
              <a:rPr lang="en-US" sz="1400" dirty="0" smtClean="0">
                <a:latin typeface="Monaco"/>
                <a:cs typeface="Monaco"/>
              </a:rPr>
              <a:t>  5: </a:t>
            </a:r>
            <a:r>
              <a:rPr lang="en-US" sz="1400" b="1" dirty="0" smtClean="0">
                <a:latin typeface="Monaco"/>
                <a:cs typeface="Monaco"/>
              </a:rPr>
              <a:t>p</a:t>
            </a:r>
            <a:r>
              <a:rPr lang="en-US" sz="1400" dirty="0" smtClean="0">
                <a:latin typeface="Monaco"/>
                <a:cs typeface="Monaco"/>
              </a:rPr>
              <a:t>atch		  6: </a:t>
            </a:r>
            <a:r>
              <a:rPr lang="en-US" sz="1400" b="1" dirty="0" smtClean="0">
                <a:latin typeface="Monaco"/>
                <a:cs typeface="Monaco"/>
              </a:rPr>
              <a:t>d</a:t>
            </a:r>
            <a:r>
              <a:rPr lang="en-US" sz="1400" dirty="0" smtClean="0">
                <a:latin typeface="Monaco"/>
                <a:cs typeface="Monaco"/>
              </a:rPr>
              <a:t>iff	  7: </a:t>
            </a:r>
            <a:r>
              <a:rPr lang="en-US" sz="1400" b="1" dirty="0" smtClean="0">
                <a:latin typeface="Monaco"/>
                <a:cs typeface="Monaco"/>
              </a:rPr>
              <a:t>q</a:t>
            </a:r>
            <a:r>
              <a:rPr lang="en-US" sz="1400" dirty="0" smtClean="0">
                <a:latin typeface="Monaco"/>
                <a:cs typeface="Monaco"/>
              </a:rPr>
              <a:t>uit		  8: </a:t>
            </a:r>
            <a:r>
              <a:rPr lang="en-US" sz="1400" b="1" dirty="0" smtClean="0">
                <a:latin typeface="Monaco"/>
                <a:cs typeface="Monaco"/>
              </a:rPr>
              <a:t>h</a:t>
            </a:r>
            <a:r>
              <a:rPr lang="en-US" sz="1400" dirty="0" smtClean="0">
                <a:latin typeface="Monaco"/>
                <a:cs typeface="Monaco"/>
              </a:rPr>
              <a:t>elp</a:t>
            </a:r>
          </a:p>
          <a:p>
            <a:r>
              <a:rPr lang="en-US" sz="1400" b="1" dirty="0" smtClean="0">
                <a:latin typeface="Monaco"/>
                <a:cs typeface="Monaco"/>
              </a:rPr>
              <a:t>What now&gt; q</a:t>
            </a:r>
            <a:endParaRPr lang="en-US" sz="1400" b="1" dirty="0">
              <a:latin typeface="Monaco"/>
              <a:cs typeface="Monaco"/>
            </a:endParaRPr>
          </a:p>
        </p:txBody>
      </p:sp>
      <p:sp>
        <p:nvSpPr>
          <p:cNvPr id="4" name="Rectangle 3"/>
          <p:cNvSpPr/>
          <p:nvPr/>
        </p:nvSpPr>
        <p:spPr>
          <a:xfrm>
            <a:off x="0" y="4166431"/>
            <a:ext cx="9073160" cy="1384995"/>
          </a:xfrm>
          <a:prstGeom prst="rect">
            <a:avLst/>
          </a:prstGeom>
          <a:ln>
            <a:solidFill>
              <a:srgbClr val="000000"/>
            </a:solidFill>
          </a:ln>
        </p:spPr>
        <p:txBody>
          <a:bodyPr wrap="square">
            <a:spAutoFit/>
          </a:bodyPr>
          <a:lstStyle/>
          <a:p>
            <a:r>
              <a:rPr lang="en-US" sz="1400" dirty="0" smtClean="0">
                <a:latin typeface="Monaco"/>
                <a:cs typeface="Monaco"/>
              </a:rPr>
              <a:t>$&gt; git status</a:t>
            </a:r>
          </a:p>
          <a:p>
            <a:r>
              <a:rPr lang="en-US" sz="1400" dirty="0" smtClean="0">
                <a:latin typeface="Monaco"/>
                <a:cs typeface="Monaco"/>
              </a:rPr>
              <a:t># On branch master</a:t>
            </a:r>
          </a:p>
          <a:p>
            <a:r>
              <a:rPr lang="en-US" sz="1400" dirty="0" smtClean="0">
                <a:latin typeface="Monaco"/>
                <a:cs typeface="Monaco"/>
              </a:rPr>
              <a:t># Changes to be committed:</a:t>
            </a:r>
          </a:p>
          <a:p>
            <a:r>
              <a:rPr lang="en-US" sz="1400" dirty="0" smtClean="0">
                <a:latin typeface="Monaco"/>
                <a:cs typeface="Monaco"/>
              </a:rPr>
              <a:t>#   (use "git reset HEAD &lt;file&gt;..." to </a:t>
            </a:r>
            <a:r>
              <a:rPr lang="en-US" sz="1400" dirty="0" err="1" smtClean="0">
                <a:latin typeface="Monaco"/>
                <a:cs typeface="Monaco"/>
              </a:rPr>
              <a:t>unstage</a:t>
            </a:r>
            <a:r>
              <a:rPr lang="en-US" sz="1400" dirty="0" smtClean="0">
                <a:latin typeface="Monaco"/>
                <a:cs typeface="Monaco"/>
              </a:rPr>
              <a:t>)</a:t>
            </a:r>
          </a:p>
          <a:p>
            <a:r>
              <a:rPr lang="en-US" sz="1400" dirty="0" smtClean="0">
                <a:latin typeface="Monaco"/>
                <a:cs typeface="Monaco"/>
              </a:rPr>
              <a:t>#</a:t>
            </a:r>
          </a:p>
          <a:p>
            <a:r>
              <a:rPr lang="en-US" sz="1400" dirty="0" smtClean="0">
                <a:latin typeface="Monaco"/>
                <a:cs typeface="Monaco"/>
              </a:rPr>
              <a:t>#	modified:   /</a:t>
            </a:r>
            <a:r>
              <a:rPr lang="en-US" sz="1400" dirty="0" err="1" smtClean="0">
                <a:latin typeface="Monaco"/>
                <a:cs typeface="Monaco"/>
              </a:rPr>
              <a:t>src</a:t>
            </a:r>
            <a:r>
              <a:rPr lang="en-US" sz="1400" dirty="0" smtClean="0">
                <a:latin typeface="Monaco"/>
                <a:cs typeface="Monaco"/>
              </a:rPr>
              <a:t>/main/java/</a:t>
            </a:r>
            <a:r>
              <a:rPr lang="en-US" sz="1400" dirty="0" err="1" smtClean="0">
                <a:latin typeface="Monaco"/>
                <a:cs typeface="Monaco"/>
              </a:rPr>
              <a:t>gov</a:t>
            </a:r>
            <a:r>
              <a:rPr lang="en-US" sz="1400" dirty="0" smtClean="0">
                <a:latin typeface="Monaco"/>
                <a:cs typeface="Monaco"/>
              </a:rPr>
              <a:t>/</a:t>
            </a:r>
            <a:r>
              <a:rPr lang="en-US" sz="1400" dirty="0" err="1" smtClean="0">
                <a:latin typeface="Monaco"/>
                <a:cs typeface="Monaco"/>
              </a:rPr>
              <a:t>ic</a:t>
            </a:r>
            <a:r>
              <a:rPr lang="en-US" sz="1400" dirty="0" smtClean="0">
                <a:latin typeface="Monaco"/>
                <a:cs typeface="Monaco"/>
              </a:rPr>
              <a:t>/</a:t>
            </a:r>
            <a:r>
              <a:rPr lang="en-US" sz="1400" dirty="0" err="1" smtClean="0">
                <a:latin typeface="Monaco"/>
                <a:cs typeface="Monaco"/>
              </a:rPr>
              <a:t>dodiis</a:t>
            </a:r>
            <a:r>
              <a:rPr lang="en-US" sz="1400" dirty="0" smtClean="0">
                <a:latin typeface="Monaco"/>
                <a:cs typeface="Monaco"/>
              </a:rPr>
              <a:t>/i2ps/</a:t>
            </a:r>
            <a:r>
              <a:rPr lang="en-US" sz="1400" dirty="0" err="1" smtClean="0">
                <a:latin typeface="Monaco"/>
                <a:cs typeface="Monaco"/>
              </a:rPr>
              <a:t>utils</a:t>
            </a:r>
            <a:r>
              <a:rPr lang="en-US" sz="1400" dirty="0" smtClean="0">
                <a:latin typeface="Monaco"/>
                <a:cs typeface="Monaco"/>
              </a:rPr>
              <a:t>/</a:t>
            </a:r>
            <a:r>
              <a:rPr lang="en-US" sz="1400" dirty="0" err="1" smtClean="0">
                <a:latin typeface="Monaco"/>
                <a:cs typeface="Monaco"/>
              </a:rPr>
              <a:t>MongoHelper.java</a:t>
            </a:r>
            <a:endParaRPr lang="en-US" sz="1400" dirty="0">
              <a:latin typeface="Monaco"/>
              <a:cs typeface="Monaco"/>
            </a:endParaRPr>
          </a:p>
        </p:txBody>
      </p:sp>
      <p:sp>
        <p:nvSpPr>
          <p:cNvPr id="6" name="Rectangle 2"/>
          <p:cNvSpPr>
            <a:spLocks/>
          </p:cNvSpPr>
          <p:nvPr/>
        </p:nvSpPr>
        <p:spPr bwMode="auto">
          <a:xfrm rot="10800000" flipH="1">
            <a:off x="266094" y="2769808"/>
            <a:ext cx="955525" cy="234018"/>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9495267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stash</a:t>
            </a:r>
            <a:endParaRPr lang="en-US" dirty="0"/>
          </a:p>
        </p:txBody>
      </p:sp>
      <p:sp>
        <p:nvSpPr>
          <p:cNvPr id="3" name="Content Placeholder 2"/>
          <p:cNvSpPr>
            <a:spLocks noGrp="1"/>
          </p:cNvSpPr>
          <p:nvPr>
            <p:ph idx="1"/>
          </p:nvPr>
        </p:nvSpPr>
        <p:spPr/>
        <p:txBody>
          <a:bodyPr/>
          <a:lstStyle/>
          <a:p>
            <a:r>
              <a:rPr lang="en-US" dirty="0" smtClean="0"/>
              <a:t>git stash</a:t>
            </a:r>
          </a:p>
          <a:p>
            <a:r>
              <a:rPr lang="en-US" dirty="0" smtClean="0"/>
              <a:t>git stash list</a:t>
            </a:r>
          </a:p>
          <a:p>
            <a:r>
              <a:rPr lang="en-US" dirty="0" smtClean="0"/>
              <a:t>git stash pop</a:t>
            </a:r>
          </a:p>
          <a:p>
            <a:r>
              <a:rPr lang="en-US" dirty="0" smtClean="0"/>
              <a:t>git stash apply</a:t>
            </a:r>
          </a:p>
        </p:txBody>
      </p:sp>
    </p:spTree>
    <p:extLst>
      <p:ext uri="{BB962C8B-B14F-4D97-AF65-F5344CB8AC3E}">
        <p14:creationId xmlns:p14="http://schemas.microsoft.com/office/powerpoint/2010/main" val="39883945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stash --keep-index</a:t>
            </a:r>
            <a:endParaRPr lang="en-US" dirty="0"/>
          </a:p>
        </p:txBody>
      </p:sp>
    </p:spTree>
    <p:extLst>
      <p:ext uri="{BB962C8B-B14F-4D97-AF65-F5344CB8AC3E}">
        <p14:creationId xmlns:p14="http://schemas.microsoft.com/office/powerpoint/2010/main" val="3752590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cherry-pick &lt;commit&gt;</a:t>
            </a:r>
            <a:endParaRPr lang="en-US" dirty="0"/>
          </a:p>
        </p:txBody>
      </p:sp>
    </p:spTree>
    <p:extLst>
      <p:ext uri="{BB962C8B-B14F-4D97-AF65-F5344CB8AC3E}">
        <p14:creationId xmlns:p14="http://schemas.microsoft.com/office/powerpoint/2010/main" val="41942262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t>
            </a:r>
            <a:r>
              <a:rPr lang="en-US" dirty="0" err="1" smtClean="0"/>
              <a:t>fsck</a:t>
            </a:r>
            <a:r>
              <a:rPr lang="en-US" dirty="0" smtClean="0"/>
              <a:t> [--unreachable] </a:t>
            </a:r>
            <a:endParaRPr lang="en-US" dirty="0"/>
          </a:p>
        </p:txBody>
      </p:sp>
    </p:spTree>
    <p:extLst>
      <p:ext uri="{BB962C8B-B14F-4D97-AF65-F5344CB8AC3E}">
        <p14:creationId xmlns:p14="http://schemas.microsoft.com/office/powerpoint/2010/main" val="8478378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a:t>
            </a:r>
            <a:r>
              <a:rPr lang="en-US" dirty="0" err="1" smtClean="0"/>
              <a:t>reflog</a:t>
            </a:r>
            <a:endParaRPr lang="en-US" dirty="0"/>
          </a:p>
        </p:txBody>
      </p:sp>
      <p:sp>
        <p:nvSpPr>
          <p:cNvPr id="5" name="Rectangle 4"/>
          <p:cNvSpPr/>
          <p:nvPr/>
        </p:nvSpPr>
        <p:spPr>
          <a:xfrm>
            <a:off x="689429" y="586600"/>
            <a:ext cx="7644189" cy="5693865"/>
          </a:xfrm>
          <a:prstGeom prst="rect">
            <a:avLst/>
          </a:prstGeom>
        </p:spPr>
        <p:txBody>
          <a:bodyPr wrap="square">
            <a:spAutoFit/>
          </a:bodyPr>
          <a:lstStyle/>
          <a:p>
            <a:r>
              <a:rPr lang="en-US" sz="1400" dirty="0" smtClean="0">
                <a:latin typeface="Monaco"/>
                <a:cs typeface="Monaco"/>
              </a:rPr>
              <a:t>.git</a:t>
            </a:r>
          </a:p>
          <a:p>
            <a:r>
              <a:rPr lang="en-US" sz="1400" dirty="0" smtClean="0">
                <a:latin typeface="Monaco"/>
                <a:cs typeface="Monaco"/>
              </a:rPr>
              <a:t>├── COMMIT_EDITMSG</a:t>
            </a:r>
          </a:p>
          <a:p>
            <a:r>
              <a:rPr lang="en-US" sz="1400" dirty="0" smtClean="0">
                <a:latin typeface="Monaco"/>
                <a:cs typeface="Monaco"/>
              </a:rPr>
              <a:t>├── HEAD</a:t>
            </a:r>
          </a:p>
          <a:p>
            <a:r>
              <a:rPr lang="en-US" sz="1400" dirty="0" smtClean="0">
                <a:latin typeface="Monaco"/>
                <a:cs typeface="Monaco"/>
              </a:rPr>
              <a:t>├── </a:t>
            </a:r>
            <a:r>
              <a:rPr lang="en-US" sz="1400" dirty="0" err="1" smtClean="0">
                <a:latin typeface="Monaco"/>
                <a:cs typeface="Monaco"/>
              </a:rPr>
              <a:t>config</a:t>
            </a:r>
            <a:endParaRPr lang="en-US" sz="1400" dirty="0" smtClean="0">
              <a:latin typeface="Monaco"/>
              <a:cs typeface="Monaco"/>
            </a:endParaRPr>
          </a:p>
          <a:p>
            <a:r>
              <a:rPr lang="en-US" sz="1400" dirty="0" smtClean="0">
                <a:latin typeface="Monaco"/>
                <a:cs typeface="Monaco"/>
              </a:rPr>
              <a:t>├── description</a:t>
            </a:r>
          </a:p>
          <a:p>
            <a:r>
              <a:rPr lang="en-US" sz="1400" dirty="0" smtClean="0">
                <a:latin typeface="Monaco"/>
                <a:cs typeface="Monaco"/>
              </a:rPr>
              <a:t>├── hooks</a:t>
            </a:r>
          </a:p>
          <a:p>
            <a:r>
              <a:rPr lang="en-US" sz="1400" dirty="0" smtClean="0">
                <a:latin typeface="Monaco"/>
                <a:cs typeface="Monaco"/>
              </a:rPr>
              <a:t>│   ├── …</a:t>
            </a:r>
          </a:p>
          <a:p>
            <a:r>
              <a:rPr lang="en-US" sz="1400" dirty="0" smtClean="0">
                <a:latin typeface="Monaco"/>
                <a:cs typeface="Monaco"/>
              </a:rPr>
              <a:t>├── index</a:t>
            </a:r>
          </a:p>
          <a:p>
            <a:r>
              <a:rPr lang="en-US" sz="1400" dirty="0" smtClean="0">
                <a:latin typeface="Monaco"/>
                <a:cs typeface="Monaco"/>
              </a:rPr>
              <a:t>├── info</a:t>
            </a:r>
          </a:p>
          <a:p>
            <a:r>
              <a:rPr lang="en-US" sz="1400" dirty="0" smtClean="0">
                <a:latin typeface="Monaco"/>
                <a:cs typeface="Monaco"/>
              </a:rPr>
              <a:t>│   └── exclude</a:t>
            </a:r>
          </a:p>
          <a:p>
            <a:r>
              <a:rPr lang="en-US" sz="1400" dirty="0" smtClean="0">
                <a:latin typeface="Monaco"/>
                <a:cs typeface="Monaco"/>
              </a:rPr>
              <a:t>├── logs</a:t>
            </a:r>
          </a:p>
          <a:p>
            <a:r>
              <a:rPr lang="en-US" sz="1400" dirty="0" smtClean="0">
                <a:latin typeface="Monaco"/>
                <a:cs typeface="Monaco"/>
              </a:rPr>
              <a:t>│   ├── HEAD</a:t>
            </a:r>
          </a:p>
          <a:p>
            <a:r>
              <a:rPr lang="en-US" sz="1400" dirty="0" smtClean="0">
                <a:latin typeface="Monaco"/>
                <a:cs typeface="Monaco"/>
              </a:rPr>
              <a:t>│   └── refs</a:t>
            </a:r>
          </a:p>
          <a:p>
            <a:r>
              <a:rPr lang="en-US" sz="1400" dirty="0" smtClean="0">
                <a:latin typeface="Monaco"/>
                <a:cs typeface="Monaco"/>
              </a:rPr>
              <a:t>│       └── heads</a:t>
            </a:r>
          </a:p>
          <a:p>
            <a:r>
              <a:rPr lang="en-US" sz="1400" dirty="0" smtClean="0">
                <a:latin typeface="Monaco"/>
                <a:cs typeface="Monaco"/>
              </a:rPr>
              <a:t>│           ├── master</a:t>
            </a:r>
          </a:p>
          <a:p>
            <a:r>
              <a:rPr lang="en-US" sz="1400" dirty="0" smtClean="0">
                <a:latin typeface="Monaco"/>
                <a:cs typeface="Monaco"/>
              </a:rPr>
              <a:t>│           └── </a:t>
            </a:r>
            <a:r>
              <a:rPr lang="en-US" sz="1400" dirty="0" err="1" smtClean="0">
                <a:latin typeface="Monaco"/>
                <a:cs typeface="Monaco"/>
              </a:rPr>
              <a:t>new_branch</a:t>
            </a:r>
            <a:endParaRPr lang="en-US" sz="1400" dirty="0" smtClean="0">
              <a:latin typeface="Monaco"/>
              <a:cs typeface="Monaco"/>
            </a:endParaRPr>
          </a:p>
          <a:p>
            <a:r>
              <a:rPr lang="en-US" sz="1400" dirty="0" smtClean="0">
                <a:latin typeface="Monaco"/>
                <a:cs typeface="Monaco"/>
              </a:rPr>
              <a:t>├── objects</a:t>
            </a:r>
          </a:p>
          <a:p>
            <a:r>
              <a:rPr lang="en-US" sz="1400" dirty="0" smtClean="0">
                <a:latin typeface="Monaco"/>
                <a:cs typeface="Monaco"/>
              </a:rPr>
              <a:t>│   ├── …</a:t>
            </a:r>
          </a:p>
          <a:p>
            <a:r>
              <a:rPr lang="en-US" sz="1400" dirty="0" smtClean="0">
                <a:latin typeface="Monaco"/>
                <a:cs typeface="Monaco"/>
              </a:rPr>
              <a:t>└── refs</a:t>
            </a:r>
          </a:p>
          <a:p>
            <a:r>
              <a:rPr lang="en-US" sz="1400" dirty="0" smtClean="0">
                <a:latin typeface="Monaco"/>
                <a:cs typeface="Monaco"/>
              </a:rPr>
              <a:t>    ├── heads</a:t>
            </a:r>
          </a:p>
          <a:p>
            <a:r>
              <a:rPr lang="en-US" sz="1400" dirty="0" smtClean="0">
                <a:latin typeface="Monaco"/>
                <a:cs typeface="Monaco"/>
              </a:rPr>
              <a:t>    │   ├── master</a:t>
            </a:r>
          </a:p>
          <a:p>
            <a:r>
              <a:rPr lang="en-US" sz="1400" dirty="0" smtClean="0">
                <a:latin typeface="Monaco"/>
                <a:cs typeface="Monaco"/>
              </a:rPr>
              <a:t>    │   └── </a:t>
            </a:r>
            <a:r>
              <a:rPr lang="en-US" sz="1400" dirty="0" err="1" smtClean="0">
                <a:latin typeface="Monaco"/>
                <a:cs typeface="Monaco"/>
              </a:rPr>
              <a:t>new_branch</a:t>
            </a:r>
            <a:endParaRPr lang="en-US" sz="1400" dirty="0" smtClean="0">
              <a:latin typeface="Monaco"/>
              <a:cs typeface="Monaco"/>
            </a:endParaRPr>
          </a:p>
          <a:p>
            <a:r>
              <a:rPr lang="en-US" sz="1400" dirty="0" smtClean="0">
                <a:latin typeface="Monaco"/>
                <a:cs typeface="Monaco"/>
              </a:rPr>
              <a:t>    └── tags</a:t>
            </a:r>
          </a:p>
          <a:p>
            <a:r>
              <a:rPr lang="en-US" sz="1400" dirty="0" smtClean="0">
                <a:latin typeface="Monaco"/>
                <a:cs typeface="Monaco"/>
              </a:rPr>
              <a:t>        └── </a:t>
            </a:r>
            <a:r>
              <a:rPr lang="en-US" sz="1400" dirty="0" err="1" smtClean="0">
                <a:latin typeface="Monaco"/>
                <a:cs typeface="Monaco"/>
              </a:rPr>
              <a:t>taggy</a:t>
            </a:r>
            <a:endParaRPr lang="en-US" sz="1400" dirty="0" smtClean="0">
              <a:latin typeface="Monaco"/>
              <a:cs typeface="Monaco"/>
            </a:endParaRPr>
          </a:p>
          <a:p>
            <a:endParaRPr lang="en-US" sz="1400" dirty="0" smtClean="0">
              <a:latin typeface="Monaco"/>
              <a:cs typeface="Monaco"/>
            </a:endParaRPr>
          </a:p>
          <a:p>
            <a:r>
              <a:rPr lang="en-US" sz="1400" dirty="0" smtClean="0">
                <a:latin typeface="Monaco"/>
                <a:cs typeface="Monaco"/>
              </a:rPr>
              <a:t>15 directories, 24 files</a:t>
            </a:r>
            <a:endParaRPr lang="en-US" sz="1400" dirty="0">
              <a:latin typeface="Monaco"/>
              <a:cs typeface="Monaco"/>
            </a:endParaRPr>
          </a:p>
        </p:txBody>
      </p:sp>
      <p:sp>
        <p:nvSpPr>
          <p:cNvPr id="6" name="Rectangle 2"/>
          <p:cNvSpPr>
            <a:spLocks/>
          </p:cNvSpPr>
          <p:nvPr/>
        </p:nvSpPr>
        <p:spPr bwMode="auto">
          <a:xfrm rot="10800000" flipH="1">
            <a:off x="689429" y="2787148"/>
            <a:ext cx="3138055" cy="1301041"/>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 name="Rectangle 6"/>
          <p:cNvSpPr/>
          <p:nvPr/>
        </p:nvSpPr>
        <p:spPr>
          <a:xfrm>
            <a:off x="4233333" y="1564288"/>
            <a:ext cx="4572000" cy="954107"/>
          </a:xfrm>
          <a:prstGeom prst="rect">
            <a:avLst/>
          </a:prstGeom>
          <a:ln>
            <a:solidFill>
              <a:srgbClr val="000000"/>
            </a:solidFill>
          </a:ln>
        </p:spPr>
        <p:txBody>
          <a:bodyPr>
            <a:spAutoFit/>
          </a:bodyPr>
          <a:lstStyle/>
          <a:p>
            <a:r>
              <a:rPr lang="en-US" sz="1400" b="1" dirty="0" smtClean="0">
                <a:latin typeface="Monaco"/>
                <a:cs typeface="Monaco"/>
              </a:rPr>
              <a:t>$&gt; git </a:t>
            </a:r>
            <a:r>
              <a:rPr lang="en-US" sz="1400" b="1" dirty="0" err="1" smtClean="0">
                <a:latin typeface="Monaco"/>
                <a:cs typeface="Monaco"/>
              </a:rPr>
              <a:t>reflog</a:t>
            </a:r>
            <a:endParaRPr lang="en-US" sz="1400" b="1" dirty="0" smtClean="0">
              <a:latin typeface="Monaco"/>
              <a:cs typeface="Monaco"/>
            </a:endParaRPr>
          </a:p>
          <a:p>
            <a:r>
              <a:rPr lang="en-US" sz="1400" dirty="0" smtClean="0">
                <a:latin typeface="Monaco"/>
                <a:cs typeface="Monaco"/>
              </a:rPr>
              <a:t>cc9fc8c HEAD@{0}: checkout: moving from master to </a:t>
            </a:r>
            <a:r>
              <a:rPr lang="en-US" sz="1400" dirty="0" err="1" smtClean="0">
                <a:latin typeface="Monaco"/>
                <a:cs typeface="Monaco"/>
              </a:rPr>
              <a:t>new_branch</a:t>
            </a:r>
            <a:endParaRPr lang="en-US" sz="1400" dirty="0" smtClean="0">
              <a:latin typeface="Monaco"/>
              <a:cs typeface="Monaco"/>
            </a:endParaRPr>
          </a:p>
          <a:p>
            <a:r>
              <a:rPr lang="en-US" sz="1400" dirty="0" smtClean="0">
                <a:latin typeface="Monaco"/>
                <a:cs typeface="Monaco"/>
              </a:rPr>
              <a:t>cc9fc8c HEAD@{1}: commit (initial): </a:t>
            </a:r>
            <a:r>
              <a:rPr lang="en-US" sz="1400" dirty="0" err="1" smtClean="0">
                <a:latin typeface="Monaco"/>
                <a:cs typeface="Monaco"/>
              </a:rPr>
              <a:t>init</a:t>
            </a:r>
            <a:endParaRPr lang="en-US" sz="1400" dirty="0">
              <a:latin typeface="Monaco"/>
              <a:cs typeface="Monaco"/>
            </a:endParaRPr>
          </a:p>
        </p:txBody>
      </p:sp>
      <p:sp>
        <p:nvSpPr>
          <p:cNvPr id="8" name="Rectangle 7"/>
          <p:cNvSpPr/>
          <p:nvPr/>
        </p:nvSpPr>
        <p:spPr>
          <a:xfrm>
            <a:off x="4233332" y="2787148"/>
            <a:ext cx="4789715" cy="523220"/>
          </a:xfrm>
          <a:prstGeom prst="rect">
            <a:avLst/>
          </a:prstGeom>
          <a:ln>
            <a:solidFill>
              <a:srgbClr val="000000"/>
            </a:solidFill>
          </a:ln>
        </p:spPr>
        <p:txBody>
          <a:bodyPr wrap="square">
            <a:spAutoFit/>
          </a:bodyPr>
          <a:lstStyle/>
          <a:p>
            <a:r>
              <a:rPr lang="en-US" sz="1400" b="1" dirty="0" smtClean="0">
                <a:latin typeface="Monaco"/>
                <a:cs typeface="Monaco"/>
              </a:rPr>
              <a:t>$&gt; git </a:t>
            </a:r>
            <a:r>
              <a:rPr lang="en-US" sz="1400" b="1" dirty="0" err="1" smtClean="0">
                <a:latin typeface="Monaco"/>
                <a:cs typeface="Monaco"/>
              </a:rPr>
              <a:t>reflog</a:t>
            </a:r>
            <a:r>
              <a:rPr lang="en-US" sz="1400" b="1" dirty="0" smtClean="0">
                <a:latin typeface="Monaco"/>
                <a:cs typeface="Monaco"/>
              </a:rPr>
              <a:t> master</a:t>
            </a:r>
          </a:p>
          <a:p>
            <a:r>
              <a:rPr lang="en-US" sz="1400" dirty="0" smtClean="0">
                <a:latin typeface="Monaco"/>
                <a:cs typeface="Monaco"/>
              </a:rPr>
              <a:t>cc9fc8c master@{0}: commit (initial): </a:t>
            </a:r>
            <a:r>
              <a:rPr lang="en-US" sz="1400" dirty="0" err="1" smtClean="0">
                <a:latin typeface="Monaco"/>
                <a:cs typeface="Monaco"/>
              </a:rPr>
              <a:t>init</a:t>
            </a:r>
            <a:endParaRPr lang="en-US" sz="1400" dirty="0" smtClean="0">
              <a:latin typeface="Monaco"/>
              <a:cs typeface="Monaco"/>
            </a:endParaRPr>
          </a:p>
        </p:txBody>
      </p:sp>
      <p:sp>
        <p:nvSpPr>
          <p:cNvPr id="9" name="Rectangle 8"/>
          <p:cNvSpPr/>
          <p:nvPr/>
        </p:nvSpPr>
        <p:spPr>
          <a:xfrm>
            <a:off x="4233332" y="3564970"/>
            <a:ext cx="4789715" cy="738664"/>
          </a:xfrm>
          <a:prstGeom prst="rect">
            <a:avLst/>
          </a:prstGeom>
          <a:ln>
            <a:solidFill>
              <a:srgbClr val="000000"/>
            </a:solidFill>
          </a:ln>
        </p:spPr>
        <p:txBody>
          <a:bodyPr wrap="square">
            <a:spAutoFit/>
          </a:bodyPr>
          <a:lstStyle/>
          <a:p>
            <a:r>
              <a:rPr lang="en-US" sz="1400" b="1" dirty="0" smtClean="0">
                <a:latin typeface="Monaco"/>
                <a:cs typeface="Monaco"/>
              </a:rPr>
              <a:t>$&gt; git </a:t>
            </a:r>
            <a:r>
              <a:rPr lang="en-US" sz="1400" b="1" dirty="0" err="1" smtClean="0">
                <a:latin typeface="Monaco"/>
                <a:cs typeface="Monaco"/>
              </a:rPr>
              <a:t>reflog</a:t>
            </a:r>
            <a:r>
              <a:rPr lang="en-US" sz="1400" b="1" dirty="0" smtClean="0">
                <a:latin typeface="Monaco"/>
                <a:cs typeface="Monaco"/>
              </a:rPr>
              <a:t> </a:t>
            </a:r>
            <a:r>
              <a:rPr lang="en-US" sz="1400" b="1" dirty="0" err="1" smtClean="0">
                <a:latin typeface="Monaco"/>
                <a:cs typeface="Monaco"/>
              </a:rPr>
              <a:t>new_branch</a:t>
            </a:r>
            <a:endParaRPr lang="en-US" sz="1400" b="1" dirty="0" smtClean="0">
              <a:latin typeface="Monaco"/>
              <a:cs typeface="Monaco"/>
            </a:endParaRPr>
          </a:p>
          <a:p>
            <a:r>
              <a:rPr lang="en-US" sz="1400" dirty="0" smtClean="0">
                <a:latin typeface="Monaco"/>
                <a:cs typeface="Monaco"/>
              </a:rPr>
              <a:t>cc9fc8c </a:t>
            </a:r>
            <a:r>
              <a:rPr lang="en-US" sz="1400" dirty="0" err="1" smtClean="0">
                <a:latin typeface="Monaco"/>
                <a:cs typeface="Monaco"/>
              </a:rPr>
              <a:t>new_branch</a:t>
            </a:r>
            <a:r>
              <a:rPr lang="en-US" sz="1400" dirty="0" smtClean="0">
                <a:latin typeface="Monaco"/>
                <a:cs typeface="Monaco"/>
              </a:rPr>
              <a:t>@{0}: branch: Created from master</a:t>
            </a:r>
          </a:p>
        </p:txBody>
      </p:sp>
    </p:spTree>
    <p:extLst>
      <p:ext uri="{BB962C8B-B14F-4D97-AF65-F5344CB8AC3E}">
        <p14:creationId xmlns:p14="http://schemas.microsoft.com/office/powerpoint/2010/main" val="2830343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7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91" y="1241227"/>
            <a:ext cx="8599289" cy="322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TextBox 4"/>
          <p:cNvSpPr txBox="1"/>
          <p:nvPr/>
        </p:nvSpPr>
        <p:spPr>
          <a:xfrm>
            <a:off x="243701" y="3986710"/>
            <a:ext cx="5495636" cy="784830"/>
          </a:xfrm>
          <a:prstGeom prst="rect">
            <a:avLst/>
          </a:prstGeom>
          <a:solidFill>
            <a:srgbClr val="FFFFFF"/>
          </a:solidFill>
        </p:spPr>
        <p:txBody>
          <a:bodyPr wrap="square" rtlCol="0">
            <a:spAutoFit/>
          </a:bodyPr>
          <a:lstStyle/>
          <a:p>
            <a:r>
              <a:rPr lang="en-US" sz="1700" dirty="0" smtClean="0">
                <a:latin typeface="Monaco"/>
                <a:cs typeface="Monaco"/>
              </a:rPr>
              <a:t>$&gt; git tag </a:t>
            </a:r>
            <a:r>
              <a:rPr lang="en-US" sz="1700" dirty="0" err="1" smtClean="0">
                <a:latin typeface="Monaco"/>
                <a:cs typeface="Monaco"/>
              </a:rPr>
              <a:t>first_commit</a:t>
            </a:r>
            <a:endParaRPr lang="en-US" sz="1700" dirty="0" smtClean="0">
              <a:latin typeface="Monaco"/>
              <a:cs typeface="Monaco"/>
            </a:endParaRPr>
          </a:p>
          <a:p>
            <a:r>
              <a:rPr lang="en-US" sz="1700" dirty="0" smtClean="0">
                <a:latin typeface="Monaco"/>
                <a:cs typeface="Monaco"/>
              </a:rPr>
              <a:t>$&gt;</a:t>
            </a:r>
          </a:p>
          <a:p>
            <a:endParaRPr lang="en-US" sz="1100" dirty="0">
              <a:latin typeface="Monaco"/>
              <a:cs typeface="Monaco"/>
            </a:endParaRPr>
          </a:p>
        </p:txBody>
      </p:sp>
    </p:spTree>
    <p:extLst>
      <p:ext uri="{BB962C8B-B14F-4D97-AF65-F5344CB8AC3E}">
        <p14:creationId xmlns:p14="http://schemas.microsoft.com/office/powerpoint/2010/main" val="2191505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bisect</a:t>
            </a:r>
            <a:endParaRPr lang="en-US" dirty="0"/>
          </a:p>
        </p:txBody>
      </p:sp>
      <p:sp>
        <p:nvSpPr>
          <p:cNvPr id="3" name="Content Placeholder 2"/>
          <p:cNvSpPr>
            <a:spLocks noGrp="1"/>
          </p:cNvSpPr>
          <p:nvPr>
            <p:ph idx="1"/>
          </p:nvPr>
        </p:nvSpPr>
        <p:spPr/>
        <p:txBody>
          <a:bodyPr/>
          <a:lstStyle/>
          <a:p>
            <a:r>
              <a:rPr lang="en-US" dirty="0" smtClean="0"/>
              <a:t>git bisect start</a:t>
            </a:r>
          </a:p>
          <a:p>
            <a:r>
              <a:rPr lang="en-US" dirty="0" smtClean="0"/>
              <a:t>git bisect bad</a:t>
            </a:r>
          </a:p>
          <a:p>
            <a:r>
              <a:rPr lang="en-US" dirty="0" smtClean="0"/>
              <a:t>git bisect good [&lt;commit&gt;]</a:t>
            </a:r>
          </a:p>
          <a:p>
            <a:r>
              <a:rPr lang="en-US" dirty="0" smtClean="0"/>
              <a:t>git bisect reset</a:t>
            </a:r>
            <a:endParaRPr lang="en-US" dirty="0"/>
          </a:p>
        </p:txBody>
      </p:sp>
    </p:spTree>
    <p:extLst>
      <p:ext uri="{BB962C8B-B14F-4D97-AF65-F5344CB8AC3E}">
        <p14:creationId xmlns:p14="http://schemas.microsoft.com/office/powerpoint/2010/main" val="4251794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bisect</a:t>
            </a:r>
            <a:endParaRPr lang="en-US" dirty="0"/>
          </a:p>
        </p:txBody>
      </p:sp>
      <p:sp>
        <p:nvSpPr>
          <p:cNvPr id="5" name="Rectangle 4"/>
          <p:cNvSpPr/>
          <p:nvPr/>
        </p:nvSpPr>
        <p:spPr>
          <a:xfrm>
            <a:off x="0" y="1280982"/>
            <a:ext cx="9143999" cy="1246495"/>
          </a:xfrm>
          <a:prstGeom prst="rect">
            <a:avLst/>
          </a:prstGeom>
        </p:spPr>
        <p:txBody>
          <a:bodyPr wrap="square">
            <a:spAutoFit/>
          </a:bodyPr>
          <a:lstStyle/>
          <a:p>
            <a:r>
              <a:rPr lang="en-US" sz="1500" dirty="0" smtClean="0">
                <a:latin typeface="Monaco"/>
                <a:cs typeface="Monaco"/>
              </a:rPr>
              <a:t>$&gt; </a:t>
            </a:r>
            <a:r>
              <a:rPr lang="en-US" sz="1500" dirty="0">
                <a:latin typeface="Monaco"/>
                <a:cs typeface="Monaco"/>
              </a:rPr>
              <a:t>git bisect start</a:t>
            </a:r>
          </a:p>
          <a:p>
            <a:r>
              <a:rPr lang="en-US" sz="1500" dirty="0" smtClean="0">
                <a:latin typeface="Monaco"/>
                <a:cs typeface="Monaco"/>
              </a:rPr>
              <a:t>$&gt; </a:t>
            </a:r>
            <a:r>
              <a:rPr lang="en-US" sz="1500" dirty="0">
                <a:latin typeface="Monaco"/>
                <a:cs typeface="Monaco"/>
              </a:rPr>
              <a:t>git bisect bad</a:t>
            </a:r>
          </a:p>
          <a:p>
            <a:r>
              <a:rPr lang="en-US" sz="1500" dirty="0" smtClean="0">
                <a:latin typeface="Monaco"/>
                <a:cs typeface="Monaco"/>
              </a:rPr>
              <a:t>$&gt; </a:t>
            </a:r>
            <a:r>
              <a:rPr lang="en-US" sz="1500" dirty="0">
                <a:latin typeface="Monaco"/>
                <a:cs typeface="Monaco"/>
              </a:rPr>
              <a:t>git bisect good v1.0</a:t>
            </a:r>
          </a:p>
          <a:p>
            <a:r>
              <a:rPr lang="en-US" sz="1500" dirty="0">
                <a:latin typeface="Monaco"/>
                <a:cs typeface="Monaco"/>
              </a:rPr>
              <a:t>Bisecting: 6 revisions left to test after this</a:t>
            </a:r>
          </a:p>
          <a:p>
            <a:r>
              <a:rPr lang="en-US" sz="1500" dirty="0">
                <a:latin typeface="Monaco"/>
                <a:cs typeface="Monaco"/>
              </a:rPr>
              <a:t>[ecb6e1bc347ccecc5f9350d878ce677feb13d3b2] error handling on repo</a:t>
            </a:r>
          </a:p>
        </p:txBody>
      </p:sp>
    </p:spTree>
    <p:extLst>
      <p:ext uri="{BB962C8B-B14F-4D97-AF65-F5344CB8AC3E}">
        <p14:creationId xmlns:p14="http://schemas.microsoft.com/office/powerpoint/2010/main" val="3373499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bisect</a:t>
            </a:r>
            <a:endParaRPr lang="en-US" dirty="0"/>
          </a:p>
        </p:txBody>
      </p:sp>
      <p:sp>
        <p:nvSpPr>
          <p:cNvPr id="5" name="Rectangle 4"/>
          <p:cNvSpPr/>
          <p:nvPr/>
        </p:nvSpPr>
        <p:spPr>
          <a:xfrm>
            <a:off x="0" y="1280982"/>
            <a:ext cx="9143999" cy="1246495"/>
          </a:xfrm>
          <a:prstGeom prst="rect">
            <a:avLst/>
          </a:prstGeom>
        </p:spPr>
        <p:txBody>
          <a:bodyPr wrap="square">
            <a:spAutoFit/>
          </a:bodyPr>
          <a:lstStyle/>
          <a:p>
            <a:r>
              <a:rPr lang="en-US" sz="1500" dirty="0" smtClean="0">
                <a:solidFill>
                  <a:srgbClr val="D9D9D9"/>
                </a:solidFill>
                <a:latin typeface="Monaco"/>
                <a:cs typeface="Monaco"/>
              </a:rPr>
              <a:t>$&gt; </a:t>
            </a:r>
            <a:r>
              <a:rPr lang="en-US" sz="1500" dirty="0">
                <a:solidFill>
                  <a:srgbClr val="D9D9D9"/>
                </a:solidFill>
                <a:latin typeface="Monaco"/>
                <a:cs typeface="Monaco"/>
              </a:rPr>
              <a:t>git bisect start</a:t>
            </a:r>
          </a:p>
          <a:p>
            <a:r>
              <a:rPr lang="en-US" sz="1500" dirty="0" smtClean="0">
                <a:solidFill>
                  <a:srgbClr val="D9D9D9"/>
                </a:solidFill>
                <a:latin typeface="Monaco"/>
                <a:cs typeface="Monaco"/>
              </a:rPr>
              <a:t>$&gt; </a:t>
            </a:r>
            <a:r>
              <a:rPr lang="en-US" sz="1500" dirty="0">
                <a:solidFill>
                  <a:srgbClr val="D9D9D9"/>
                </a:solidFill>
                <a:latin typeface="Monaco"/>
                <a:cs typeface="Monaco"/>
              </a:rPr>
              <a:t>git bisect bad</a:t>
            </a:r>
          </a:p>
          <a:p>
            <a:r>
              <a:rPr lang="en-US" sz="1500" dirty="0" smtClean="0">
                <a:solidFill>
                  <a:srgbClr val="D9D9D9"/>
                </a:solidFill>
                <a:latin typeface="Monaco"/>
                <a:cs typeface="Monaco"/>
              </a:rPr>
              <a:t>$&gt; </a:t>
            </a:r>
            <a:r>
              <a:rPr lang="en-US" sz="1500" dirty="0">
                <a:solidFill>
                  <a:srgbClr val="D9D9D9"/>
                </a:solidFill>
                <a:latin typeface="Monaco"/>
                <a:cs typeface="Monaco"/>
              </a:rPr>
              <a:t>git bisect good v1.0</a:t>
            </a:r>
          </a:p>
          <a:p>
            <a:r>
              <a:rPr lang="en-US" sz="1500" dirty="0">
                <a:solidFill>
                  <a:srgbClr val="D9D9D9"/>
                </a:solidFill>
                <a:latin typeface="Monaco"/>
                <a:cs typeface="Monaco"/>
              </a:rPr>
              <a:t>Bisecting: 6 revisions left to test after this</a:t>
            </a:r>
          </a:p>
          <a:p>
            <a:r>
              <a:rPr lang="en-US" sz="1500" dirty="0">
                <a:solidFill>
                  <a:srgbClr val="D9D9D9"/>
                </a:solidFill>
                <a:latin typeface="Monaco"/>
                <a:cs typeface="Monaco"/>
              </a:rPr>
              <a:t>[ecb6e1bc347ccecc5f9350d878ce677feb13d3b2] error handling on repo</a:t>
            </a:r>
          </a:p>
        </p:txBody>
      </p:sp>
      <p:sp>
        <p:nvSpPr>
          <p:cNvPr id="3" name="Rectangle 2"/>
          <p:cNvSpPr/>
          <p:nvPr/>
        </p:nvSpPr>
        <p:spPr>
          <a:xfrm>
            <a:off x="-1" y="2828836"/>
            <a:ext cx="9143999" cy="923330"/>
          </a:xfrm>
          <a:prstGeom prst="rect">
            <a:avLst/>
          </a:prstGeom>
        </p:spPr>
        <p:txBody>
          <a:bodyPr wrap="square">
            <a:spAutoFit/>
          </a:bodyPr>
          <a:lstStyle/>
          <a:p>
            <a:r>
              <a:rPr lang="en-US" dirty="0" smtClean="0"/>
              <a:t>$&gt; </a:t>
            </a:r>
            <a:r>
              <a:rPr lang="en-US" dirty="0"/>
              <a:t>git bisect good</a:t>
            </a:r>
          </a:p>
          <a:p>
            <a:r>
              <a:rPr lang="en-US" dirty="0"/>
              <a:t>Bisecting: 3 revisions left to test after this</a:t>
            </a:r>
          </a:p>
          <a:p>
            <a:r>
              <a:rPr lang="en-US" dirty="0"/>
              <a:t>[b047b02ea83310a70fd603dc8cd7a6cd13d15c04] secure this thing</a:t>
            </a:r>
          </a:p>
        </p:txBody>
      </p:sp>
    </p:spTree>
    <p:extLst>
      <p:ext uri="{BB962C8B-B14F-4D97-AF65-F5344CB8AC3E}">
        <p14:creationId xmlns:p14="http://schemas.microsoft.com/office/powerpoint/2010/main" val="506122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bisect</a:t>
            </a:r>
            <a:endParaRPr lang="en-US" dirty="0"/>
          </a:p>
        </p:txBody>
      </p:sp>
      <p:sp>
        <p:nvSpPr>
          <p:cNvPr id="5" name="Rectangle 4"/>
          <p:cNvSpPr/>
          <p:nvPr/>
        </p:nvSpPr>
        <p:spPr>
          <a:xfrm>
            <a:off x="0" y="1280982"/>
            <a:ext cx="9143999" cy="1246495"/>
          </a:xfrm>
          <a:prstGeom prst="rect">
            <a:avLst/>
          </a:prstGeom>
        </p:spPr>
        <p:txBody>
          <a:bodyPr wrap="square">
            <a:spAutoFit/>
          </a:bodyPr>
          <a:lstStyle/>
          <a:p>
            <a:r>
              <a:rPr lang="en-US" sz="1500" dirty="0" smtClean="0">
                <a:solidFill>
                  <a:srgbClr val="D9D9D9"/>
                </a:solidFill>
                <a:latin typeface="Monaco"/>
                <a:cs typeface="Monaco"/>
              </a:rPr>
              <a:t>$&gt; </a:t>
            </a:r>
            <a:r>
              <a:rPr lang="en-US" sz="1500" dirty="0">
                <a:solidFill>
                  <a:srgbClr val="D9D9D9"/>
                </a:solidFill>
                <a:latin typeface="Monaco"/>
                <a:cs typeface="Monaco"/>
              </a:rPr>
              <a:t>git bisect start</a:t>
            </a:r>
          </a:p>
          <a:p>
            <a:r>
              <a:rPr lang="en-US" sz="1500" dirty="0" smtClean="0">
                <a:solidFill>
                  <a:srgbClr val="D9D9D9"/>
                </a:solidFill>
                <a:latin typeface="Monaco"/>
                <a:cs typeface="Monaco"/>
              </a:rPr>
              <a:t>$&gt; </a:t>
            </a:r>
            <a:r>
              <a:rPr lang="en-US" sz="1500" dirty="0">
                <a:solidFill>
                  <a:srgbClr val="D9D9D9"/>
                </a:solidFill>
                <a:latin typeface="Monaco"/>
                <a:cs typeface="Monaco"/>
              </a:rPr>
              <a:t>git bisect bad</a:t>
            </a:r>
          </a:p>
          <a:p>
            <a:r>
              <a:rPr lang="en-US" sz="1500" dirty="0" smtClean="0">
                <a:solidFill>
                  <a:srgbClr val="D9D9D9"/>
                </a:solidFill>
                <a:latin typeface="Monaco"/>
                <a:cs typeface="Monaco"/>
              </a:rPr>
              <a:t>$&gt; </a:t>
            </a:r>
            <a:r>
              <a:rPr lang="en-US" sz="1500" dirty="0">
                <a:solidFill>
                  <a:srgbClr val="D9D9D9"/>
                </a:solidFill>
                <a:latin typeface="Monaco"/>
                <a:cs typeface="Monaco"/>
              </a:rPr>
              <a:t>git bisect good v1.0</a:t>
            </a:r>
          </a:p>
          <a:p>
            <a:r>
              <a:rPr lang="en-US" sz="1500" dirty="0">
                <a:solidFill>
                  <a:srgbClr val="D9D9D9"/>
                </a:solidFill>
                <a:latin typeface="Monaco"/>
                <a:cs typeface="Monaco"/>
              </a:rPr>
              <a:t>Bisecting: 6 revisions left to test after this</a:t>
            </a:r>
          </a:p>
          <a:p>
            <a:r>
              <a:rPr lang="en-US" sz="1500" dirty="0">
                <a:solidFill>
                  <a:srgbClr val="D9D9D9"/>
                </a:solidFill>
                <a:latin typeface="Monaco"/>
                <a:cs typeface="Monaco"/>
              </a:rPr>
              <a:t>[ecb6e1bc347ccecc5f9350d878ce677feb13d3b2] error handling on repo</a:t>
            </a:r>
          </a:p>
        </p:txBody>
      </p:sp>
      <p:sp>
        <p:nvSpPr>
          <p:cNvPr id="3" name="Rectangle 2"/>
          <p:cNvSpPr/>
          <p:nvPr/>
        </p:nvSpPr>
        <p:spPr>
          <a:xfrm>
            <a:off x="-1" y="2828836"/>
            <a:ext cx="9143999" cy="923330"/>
          </a:xfrm>
          <a:prstGeom prst="rect">
            <a:avLst/>
          </a:prstGeom>
        </p:spPr>
        <p:txBody>
          <a:bodyPr wrap="square">
            <a:spAutoFit/>
          </a:bodyPr>
          <a:lstStyle/>
          <a:p>
            <a:r>
              <a:rPr lang="en-US" dirty="0" smtClean="0">
                <a:solidFill>
                  <a:srgbClr val="D9D9D9"/>
                </a:solidFill>
              </a:rPr>
              <a:t>$&gt; </a:t>
            </a:r>
            <a:r>
              <a:rPr lang="en-US" dirty="0">
                <a:solidFill>
                  <a:srgbClr val="D9D9D9"/>
                </a:solidFill>
              </a:rPr>
              <a:t>git bisect good</a:t>
            </a:r>
          </a:p>
          <a:p>
            <a:r>
              <a:rPr lang="en-US" dirty="0">
                <a:solidFill>
                  <a:srgbClr val="D9D9D9"/>
                </a:solidFill>
              </a:rPr>
              <a:t>Bisecting: 3 revisions left to test after this</a:t>
            </a:r>
          </a:p>
          <a:p>
            <a:r>
              <a:rPr lang="en-US" dirty="0">
                <a:solidFill>
                  <a:srgbClr val="D9D9D9"/>
                </a:solidFill>
              </a:rPr>
              <a:t>[b047b02ea83310a70fd603dc8cd7a6cd13d15c04] secure this thing</a:t>
            </a:r>
          </a:p>
        </p:txBody>
      </p:sp>
      <p:sp>
        <p:nvSpPr>
          <p:cNvPr id="4" name="Rectangle 3"/>
          <p:cNvSpPr/>
          <p:nvPr/>
        </p:nvSpPr>
        <p:spPr>
          <a:xfrm>
            <a:off x="0" y="4064001"/>
            <a:ext cx="9143998" cy="784830"/>
          </a:xfrm>
          <a:prstGeom prst="rect">
            <a:avLst/>
          </a:prstGeom>
        </p:spPr>
        <p:txBody>
          <a:bodyPr wrap="square">
            <a:spAutoFit/>
          </a:bodyPr>
          <a:lstStyle/>
          <a:p>
            <a:r>
              <a:rPr lang="en-US" sz="1500" dirty="0" smtClean="0">
                <a:latin typeface="Monaco"/>
                <a:cs typeface="Monaco"/>
              </a:rPr>
              <a:t>$&gt; </a:t>
            </a:r>
            <a:r>
              <a:rPr lang="en-US" sz="1500" dirty="0">
                <a:latin typeface="Monaco"/>
                <a:cs typeface="Monaco"/>
              </a:rPr>
              <a:t>git bisect bad</a:t>
            </a:r>
          </a:p>
          <a:p>
            <a:r>
              <a:rPr lang="en-US" sz="1500" dirty="0">
                <a:latin typeface="Monaco"/>
                <a:cs typeface="Monaco"/>
              </a:rPr>
              <a:t>Bisecting: 1 revisions left to test after this</a:t>
            </a:r>
          </a:p>
          <a:p>
            <a:r>
              <a:rPr lang="en-US" sz="1500" dirty="0">
                <a:latin typeface="Monaco"/>
                <a:cs typeface="Monaco"/>
              </a:rPr>
              <a:t>[f71ce38690acf49c1f3c9bea38e09d82a5ce6014] drop exceptions table</a:t>
            </a:r>
          </a:p>
        </p:txBody>
      </p:sp>
    </p:spTree>
    <p:extLst>
      <p:ext uri="{BB962C8B-B14F-4D97-AF65-F5344CB8AC3E}">
        <p14:creationId xmlns:p14="http://schemas.microsoft.com/office/powerpoint/2010/main" val="20773611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bisect</a:t>
            </a:r>
            <a:endParaRPr lang="en-US" dirty="0"/>
          </a:p>
        </p:txBody>
      </p:sp>
      <p:sp>
        <p:nvSpPr>
          <p:cNvPr id="7" name="Rectangle 6"/>
          <p:cNvSpPr/>
          <p:nvPr/>
        </p:nvSpPr>
        <p:spPr>
          <a:xfrm>
            <a:off x="0" y="1445027"/>
            <a:ext cx="9144000" cy="2400657"/>
          </a:xfrm>
          <a:prstGeom prst="rect">
            <a:avLst/>
          </a:prstGeom>
        </p:spPr>
        <p:txBody>
          <a:bodyPr wrap="square">
            <a:spAutoFit/>
          </a:bodyPr>
          <a:lstStyle/>
          <a:p>
            <a:r>
              <a:rPr lang="en-US" sz="1500" dirty="0" smtClean="0">
                <a:latin typeface="Monaco"/>
                <a:cs typeface="Monaco"/>
              </a:rPr>
              <a:t>$&gt; </a:t>
            </a:r>
            <a:r>
              <a:rPr lang="en-US" sz="1500" dirty="0">
                <a:latin typeface="Monaco"/>
                <a:cs typeface="Monaco"/>
              </a:rPr>
              <a:t>git bisect good</a:t>
            </a:r>
          </a:p>
          <a:p>
            <a:r>
              <a:rPr lang="en-US" sz="1500" dirty="0">
                <a:latin typeface="Monaco"/>
                <a:cs typeface="Monaco"/>
              </a:rPr>
              <a:t>b047b02ea83310a70fd603dc8cd7a6cd13d15c04 is first bad commit</a:t>
            </a:r>
          </a:p>
          <a:p>
            <a:r>
              <a:rPr lang="de-DE" sz="1500" dirty="0" err="1">
                <a:latin typeface="Monaco"/>
                <a:cs typeface="Monaco"/>
              </a:rPr>
              <a:t>commit</a:t>
            </a:r>
            <a:r>
              <a:rPr lang="de-DE" sz="1500" dirty="0">
                <a:latin typeface="Monaco"/>
                <a:cs typeface="Monaco"/>
              </a:rPr>
              <a:t> b047b02ea83310a70fd603dc8cd7a6cd13d15c04</a:t>
            </a:r>
          </a:p>
          <a:p>
            <a:r>
              <a:rPr lang="de-DE" sz="1500" dirty="0" err="1">
                <a:latin typeface="Monaco"/>
                <a:cs typeface="Monaco"/>
              </a:rPr>
              <a:t>Author</a:t>
            </a:r>
            <a:r>
              <a:rPr lang="de-DE" sz="1500" dirty="0">
                <a:latin typeface="Monaco"/>
                <a:cs typeface="Monaco"/>
              </a:rPr>
              <a:t>: PJ </a:t>
            </a:r>
            <a:r>
              <a:rPr lang="de-DE" sz="1500" dirty="0" err="1">
                <a:latin typeface="Monaco"/>
                <a:cs typeface="Monaco"/>
              </a:rPr>
              <a:t>Hyett</a:t>
            </a:r>
            <a:r>
              <a:rPr lang="de-DE" sz="1500" dirty="0">
                <a:latin typeface="Monaco"/>
                <a:cs typeface="Monaco"/>
              </a:rPr>
              <a:t> &lt;</a:t>
            </a:r>
            <a:r>
              <a:rPr lang="de-DE" sz="1500" dirty="0" err="1">
                <a:latin typeface="Monaco"/>
                <a:cs typeface="Monaco"/>
              </a:rPr>
              <a:t>pjhyett@example.com</a:t>
            </a:r>
            <a:r>
              <a:rPr lang="de-DE" sz="1500" dirty="0">
                <a:latin typeface="Monaco"/>
                <a:cs typeface="Monaco"/>
              </a:rPr>
              <a:t>&gt;</a:t>
            </a:r>
          </a:p>
          <a:p>
            <a:r>
              <a:rPr lang="cs-CZ" sz="1500" dirty="0" err="1">
                <a:latin typeface="Monaco"/>
                <a:cs typeface="Monaco"/>
              </a:rPr>
              <a:t>Date</a:t>
            </a:r>
            <a:r>
              <a:rPr lang="cs-CZ" sz="1500" dirty="0">
                <a:latin typeface="Monaco"/>
                <a:cs typeface="Monaco"/>
              </a:rPr>
              <a:t>:   </a:t>
            </a:r>
            <a:r>
              <a:rPr lang="cs-CZ" sz="1500" dirty="0" err="1">
                <a:latin typeface="Monaco"/>
                <a:cs typeface="Monaco"/>
              </a:rPr>
              <a:t>Tue</a:t>
            </a:r>
            <a:r>
              <a:rPr lang="cs-CZ" sz="1500" dirty="0">
                <a:latin typeface="Monaco"/>
                <a:cs typeface="Monaco"/>
              </a:rPr>
              <a:t> Jan 27 14:48:32 2009 -0800</a:t>
            </a:r>
          </a:p>
          <a:p>
            <a:endParaRPr lang="cs-CZ" sz="1500" dirty="0">
              <a:latin typeface="Monaco"/>
              <a:cs typeface="Monaco"/>
            </a:endParaRPr>
          </a:p>
          <a:p>
            <a:r>
              <a:rPr lang="cs-CZ" sz="1500" dirty="0">
                <a:latin typeface="Monaco"/>
                <a:cs typeface="Monaco"/>
              </a:rPr>
              <a:t>    </a:t>
            </a:r>
            <a:r>
              <a:rPr lang="cs-CZ" sz="1500" dirty="0" err="1">
                <a:latin typeface="Monaco"/>
                <a:cs typeface="Monaco"/>
              </a:rPr>
              <a:t>secure</a:t>
            </a:r>
            <a:r>
              <a:rPr lang="cs-CZ" sz="1500" dirty="0">
                <a:latin typeface="Monaco"/>
                <a:cs typeface="Monaco"/>
              </a:rPr>
              <a:t> </a:t>
            </a:r>
            <a:r>
              <a:rPr lang="cs-CZ" sz="1500" dirty="0" err="1">
                <a:latin typeface="Monaco"/>
                <a:cs typeface="Monaco"/>
              </a:rPr>
              <a:t>this</a:t>
            </a:r>
            <a:r>
              <a:rPr lang="cs-CZ" sz="1500" dirty="0">
                <a:latin typeface="Monaco"/>
                <a:cs typeface="Monaco"/>
              </a:rPr>
              <a:t> </a:t>
            </a:r>
            <a:r>
              <a:rPr lang="cs-CZ" sz="1500" dirty="0" err="1">
                <a:latin typeface="Monaco"/>
                <a:cs typeface="Monaco"/>
              </a:rPr>
              <a:t>thing</a:t>
            </a:r>
            <a:endParaRPr lang="cs-CZ" sz="1500" dirty="0">
              <a:latin typeface="Monaco"/>
              <a:cs typeface="Monaco"/>
            </a:endParaRPr>
          </a:p>
          <a:p>
            <a:endParaRPr lang="cs-CZ" sz="1500" dirty="0">
              <a:latin typeface="Monaco"/>
              <a:cs typeface="Monaco"/>
            </a:endParaRPr>
          </a:p>
          <a:p>
            <a:r>
              <a:rPr lang="nl-NL" sz="1500" dirty="0">
                <a:latin typeface="Monaco"/>
                <a:cs typeface="Monaco"/>
              </a:rPr>
              <a:t>:040000 040000 40ee3e7821b895e52c1695092db9bdc4c61d1730</a:t>
            </a:r>
          </a:p>
          <a:p>
            <a:r>
              <a:rPr lang="de-DE" sz="1500" dirty="0">
                <a:latin typeface="Monaco"/>
                <a:cs typeface="Monaco"/>
              </a:rPr>
              <a:t>f24d3c6ebcfc639b1a3814550e62d60b8e68a8e4 M  </a:t>
            </a:r>
            <a:r>
              <a:rPr lang="de-DE" sz="1500" dirty="0" err="1">
                <a:latin typeface="Monaco"/>
                <a:cs typeface="Monaco"/>
              </a:rPr>
              <a:t>config</a:t>
            </a:r>
            <a:endParaRPr lang="en-US" sz="1500" dirty="0">
              <a:latin typeface="Monaco"/>
              <a:cs typeface="Monaco"/>
            </a:endParaRPr>
          </a:p>
        </p:txBody>
      </p:sp>
    </p:spTree>
    <p:extLst>
      <p:ext uri="{BB962C8B-B14F-4D97-AF65-F5344CB8AC3E}">
        <p14:creationId xmlns:p14="http://schemas.microsoft.com/office/powerpoint/2010/main" val="15878744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bisect</a:t>
            </a:r>
            <a:endParaRPr lang="en-US" dirty="0"/>
          </a:p>
        </p:txBody>
      </p:sp>
      <p:sp>
        <p:nvSpPr>
          <p:cNvPr id="7" name="Rectangle 6"/>
          <p:cNvSpPr/>
          <p:nvPr/>
        </p:nvSpPr>
        <p:spPr>
          <a:xfrm>
            <a:off x="0" y="1445027"/>
            <a:ext cx="9144000" cy="2400657"/>
          </a:xfrm>
          <a:prstGeom prst="rect">
            <a:avLst/>
          </a:prstGeom>
        </p:spPr>
        <p:txBody>
          <a:bodyPr wrap="square">
            <a:spAutoFit/>
          </a:bodyPr>
          <a:lstStyle/>
          <a:p>
            <a:r>
              <a:rPr lang="en-US" sz="1500" dirty="0" smtClean="0">
                <a:solidFill>
                  <a:srgbClr val="D9D9D9"/>
                </a:solidFill>
                <a:latin typeface="Monaco"/>
                <a:cs typeface="Monaco"/>
              </a:rPr>
              <a:t>$&gt; </a:t>
            </a:r>
            <a:r>
              <a:rPr lang="en-US" sz="1500" dirty="0">
                <a:solidFill>
                  <a:srgbClr val="D9D9D9"/>
                </a:solidFill>
                <a:latin typeface="Monaco"/>
                <a:cs typeface="Monaco"/>
              </a:rPr>
              <a:t>git bisect good</a:t>
            </a:r>
          </a:p>
          <a:p>
            <a:r>
              <a:rPr lang="en-US" sz="1500" dirty="0">
                <a:solidFill>
                  <a:srgbClr val="D9D9D9"/>
                </a:solidFill>
                <a:latin typeface="Monaco"/>
                <a:cs typeface="Monaco"/>
              </a:rPr>
              <a:t>b047b02ea83310a70fd603dc8cd7a6cd13d15c04 is first bad commit</a:t>
            </a:r>
          </a:p>
          <a:p>
            <a:r>
              <a:rPr lang="de-DE" sz="1500" dirty="0" err="1">
                <a:solidFill>
                  <a:srgbClr val="D9D9D9"/>
                </a:solidFill>
                <a:latin typeface="Monaco"/>
                <a:cs typeface="Monaco"/>
              </a:rPr>
              <a:t>commit</a:t>
            </a:r>
            <a:r>
              <a:rPr lang="de-DE" sz="1500" dirty="0">
                <a:solidFill>
                  <a:srgbClr val="D9D9D9"/>
                </a:solidFill>
                <a:latin typeface="Monaco"/>
                <a:cs typeface="Monaco"/>
              </a:rPr>
              <a:t> b047b02ea83310a70fd603dc8cd7a6cd13d15c04</a:t>
            </a:r>
          </a:p>
          <a:p>
            <a:r>
              <a:rPr lang="de-DE" sz="1500" dirty="0" err="1">
                <a:solidFill>
                  <a:srgbClr val="D9D9D9"/>
                </a:solidFill>
                <a:latin typeface="Monaco"/>
                <a:cs typeface="Monaco"/>
              </a:rPr>
              <a:t>Author</a:t>
            </a:r>
            <a:r>
              <a:rPr lang="de-DE" sz="1500" dirty="0">
                <a:solidFill>
                  <a:srgbClr val="D9D9D9"/>
                </a:solidFill>
                <a:latin typeface="Monaco"/>
                <a:cs typeface="Monaco"/>
              </a:rPr>
              <a:t>: PJ </a:t>
            </a:r>
            <a:r>
              <a:rPr lang="de-DE" sz="1500" dirty="0" err="1">
                <a:solidFill>
                  <a:srgbClr val="D9D9D9"/>
                </a:solidFill>
                <a:latin typeface="Monaco"/>
                <a:cs typeface="Monaco"/>
              </a:rPr>
              <a:t>Hyett</a:t>
            </a:r>
            <a:r>
              <a:rPr lang="de-DE" sz="1500" dirty="0">
                <a:solidFill>
                  <a:srgbClr val="D9D9D9"/>
                </a:solidFill>
                <a:latin typeface="Monaco"/>
                <a:cs typeface="Monaco"/>
              </a:rPr>
              <a:t> &lt;</a:t>
            </a:r>
            <a:r>
              <a:rPr lang="de-DE" sz="1500" dirty="0" err="1">
                <a:solidFill>
                  <a:srgbClr val="D9D9D9"/>
                </a:solidFill>
                <a:latin typeface="Monaco"/>
                <a:cs typeface="Monaco"/>
              </a:rPr>
              <a:t>pjhyett@example.com</a:t>
            </a:r>
            <a:r>
              <a:rPr lang="de-DE" sz="1500" dirty="0">
                <a:solidFill>
                  <a:srgbClr val="D9D9D9"/>
                </a:solidFill>
                <a:latin typeface="Monaco"/>
                <a:cs typeface="Monaco"/>
              </a:rPr>
              <a:t>&gt;</a:t>
            </a:r>
          </a:p>
          <a:p>
            <a:r>
              <a:rPr lang="cs-CZ" sz="1500" dirty="0" err="1">
                <a:solidFill>
                  <a:srgbClr val="D9D9D9"/>
                </a:solidFill>
                <a:latin typeface="Monaco"/>
                <a:cs typeface="Monaco"/>
              </a:rPr>
              <a:t>Date</a:t>
            </a:r>
            <a:r>
              <a:rPr lang="cs-CZ" sz="1500" dirty="0">
                <a:solidFill>
                  <a:srgbClr val="D9D9D9"/>
                </a:solidFill>
                <a:latin typeface="Monaco"/>
                <a:cs typeface="Monaco"/>
              </a:rPr>
              <a:t>:   </a:t>
            </a:r>
            <a:r>
              <a:rPr lang="cs-CZ" sz="1500" dirty="0" err="1">
                <a:solidFill>
                  <a:srgbClr val="D9D9D9"/>
                </a:solidFill>
                <a:latin typeface="Monaco"/>
                <a:cs typeface="Monaco"/>
              </a:rPr>
              <a:t>Tue</a:t>
            </a:r>
            <a:r>
              <a:rPr lang="cs-CZ" sz="1500" dirty="0">
                <a:solidFill>
                  <a:srgbClr val="D9D9D9"/>
                </a:solidFill>
                <a:latin typeface="Monaco"/>
                <a:cs typeface="Monaco"/>
              </a:rPr>
              <a:t> Jan 27 14:48:32 2009 -0800</a:t>
            </a:r>
          </a:p>
          <a:p>
            <a:endParaRPr lang="cs-CZ" sz="1500" dirty="0">
              <a:solidFill>
                <a:srgbClr val="D9D9D9"/>
              </a:solidFill>
              <a:latin typeface="Monaco"/>
              <a:cs typeface="Monaco"/>
            </a:endParaRPr>
          </a:p>
          <a:p>
            <a:r>
              <a:rPr lang="cs-CZ" sz="1500" dirty="0">
                <a:solidFill>
                  <a:srgbClr val="D9D9D9"/>
                </a:solidFill>
                <a:latin typeface="Monaco"/>
                <a:cs typeface="Monaco"/>
              </a:rPr>
              <a:t>    </a:t>
            </a:r>
            <a:r>
              <a:rPr lang="cs-CZ" sz="1500" dirty="0" err="1">
                <a:solidFill>
                  <a:srgbClr val="D9D9D9"/>
                </a:solidFill>
                <a:latin typeface="Monaco"/>
                <a:cs typeface="Monaco"/>
              </a:rPr>
              <a:t>secure</a:t>
            </a:r>
            <a:r>
              <a:rPr lang="cs-CZ" sz="1500" dirty="0">
                <a:solidFill>
                  <a:srgbClr val="D9D9D9"/>
                </a:solidFill>
                <a:latin typeface="Monaco"/>
                <a:cs typeface="Monaco"/>
              </a:rPr>
              <a:t> </a:t>
            </a:r>
            <a:r>
              <a:rPr lang="cs-CZ" sz="1500" dirty="0" err="1">
                <a:solidFill>
                  <a:srgbClr val="D9D9D9"/>
                </a:solidFill>
                <a:latin typeface="Monaco"/>
                <a:cs typeface="Monaco"/>
              </a:rPr>
              <a:t>this</a:t>
            </a:r>
            <a:r>
              <a:rPr lang="cs-CZ" sz="1500" dirty="0">
                <a:solidFill>
                  <a:srgbClr val="D9D9D9"/>
                </a:solidFill>
                <a:latin typeface="Monaco"/>
                <a:cs typeface="Monaco"/>
              </a:rPr>
              <a:t> </a:t>
            </a:r>
            <a:r>
              <a:rPr lang="cs-CZ" sz="1500" dirty="0" err="1">
                <a:solidFill>
                  <a:srgbClr val="D9D9D9"/>
                </a:solidFill>
                <a:latin typeface="Monaco"/>
                <a:cs typeface="Monaco"/>
              </a:rPr>
              <a:t>thing</a:t>
            </a:r>
            <a:endParaRPr lang="cs-CZ" sz="1500" dirty="0">
              <a:solidFill>
                <a:srgbClr val="D9D9D9"/>
              </a:solidFill>
              <a:latin typeface="Monaco"/>
              <a:cs typeface="Monaco"/>
            </a:endParaRPr>
          </a:p>
          <a:p>
            <a:endParaRPr lang="cs-CZ" sz="1500" dirty="0">
              <a:solidFill>
                <a:srgbClr val="D9D9D9"/>
              </a:solidFill>
              <a:latin typeface="Monaco"/>
              <a:cs typeface="Monaco"/>
            </a:endParaRPr>
          </a:p>
          <a:p>
            <a:r>
              <a:rPr lang="nl-NL" sz="1500" dirty="0">
                <a:solidFill>
                  <a:srgbClr val="D9D9D9"/>
                </a:solidFill>
                <a:latin typeface="Monaco"/>
                <a:cs typeface="Monaco"/>
              </a:rPr>
              <a:t>:040000 040000 40ee3e7821b895e52c1695092db9bdc4c61d1730</a:t>
            </a:r>
          </a:p>
          <a:p>
            <a:r>
              <a:rPr lang="de-DE" sz="1500" dirty="0">
                <a:solidFill>
                  <a:srgbClr val="D9D9D9"/>
                </a:solidFill>
                <a:latin typeface="Monaco"/>
                <a:cs typeface="Monaco"/>
              </a:rPr>
              <a:t>f24d3c6ebcfc639b1a3814550e62d60b8e68a8e4 M  </a:t>
            </a:r>
            <a:r>
              <a:rPr lang="de-DE" sz="1500" dirty="0" err="1">
                <a:solidFill>
                  <a:srgbClr val="D9D9D9"/>
                </a:solidFill>
                <a:latin typeface="Monaco"/>
                <a:cs typeface="Monaco"/>
              </a:rPr>
              <a:t>config</a:t>
            </a:r>
            <a:endParaRPr lang="en-US" sz="1500" dirty="0">
              <a:solidFill>
                <a:srgbClr val="D9D9D9"/>
              </a:solidFill>
              <a:latin typeface="Monaco"/>
              <a:cs typeface="Monaco"/>
            </a:endParaRPr>
          </a:p>
        </p:txBody>
      </p:sp>
      <p:sp>
        <p:nvSpPr>
          <p:cNvPr id="3" name="TextBox 2"/>
          <p:cNvSpPr txBox="1"/>
          <p:nvPr/>
        </p:nvSpPr>
        <p:spPr>
          <a:xfrm>
            <a:off x="2796419" y="5007427"/>
            <a:ext cx="5890381" cy="861774"/>
          </a:xfrm>
          <a:prstGeom prst="rect">
            <a:avLst/>
          </a:prstGeom>
          <a:noFill/>
        </p:spPr>
        <p:txBody>
          <a:bodyPr wrap="square" rtlCol="0">
            <a:spAutoFit/>
          </a:bodyPr>
          <a:lstStyle/>
          <a:p>
            <a:r>
              <a:rPr lang="en-US" sz="5000" dirty="0" smtClean="0"/>
              <a:t>git bisect reset</a:t>
            </a:r>
            <a:endParaRPr lang="en-US" sz="5000" dirty="0"/>
          </a:p>
        </p:txBody>
      </p:sp>
    </p:spTree>
    <p:extLst>
      <p:ext uri="{BB962C8B-B14F-4D97-AF65-F5344CB8AC3E}">
        <p14:creationId xmlns:p14="http://schemas.microsoft.com/office/powerpoint/2010/main" val="37495394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Git</a:t>
            </a:r>
            <a:endParaRPr lang="en-US" dirty="0"/>
          </a:p>
        </p:txBody>
      </p:sp>
      <p:sp>
        <p:nvSpPr>
          <p:cNvPr id="3" name="Content Placeholder 2"/>
          <p:cNvSpPr>
            <a:spLocks noGrp="1"/>
          </p:cNvSpPr>
          <p:nvPr>
            <p:ph idx="1"/>
          </p:nvPr>
        </p:nvSpPr>
        <p:spPr/>
        <p:txBody>
          <a:bodyPr/>
          <a:lstStyle/>
          <a:p>
            <a:r>
              <a:rPr lang="en-US" strike="sngStrike" dirty="0" smtClean="0"/>
              <a:t>The Basics</a:t>
            </a:r>
          </a:p>
          <a:p>
            <a:r>
              <a:rPr lang="en-US" strike="sngStrike" dirty="0" smtClean="0"/>
              <a:t>The Git Object Database</a:t>
            </a:r>
          </a:p>
          <a:p>
            <a:r>
              <a:rPr lang="en-US" strike="sngStrike" dirty="0" smtClean="0"/>
              <a:t>History Inspection</a:t>
            </a:r>
          </a:p>
          <a:p>
            <a:r>
              <a:rPr lang="en-US" strike="sngStrike" dirty="0" smtClean="0"/>
              <a:t>Branching Workflows</a:t>
            </a:r>
          </a:p>
          <a:p>
            <a:r>
              <a:rPr lang="en-US" strike="sngStrike" dirty="0" smtClean="0"/>
              <a:t>Collaboration</a:t>
            </a:r>
          </a:p>
          <a:p>
            <a:r>
              <a:rPr lang="en-US" strike="sngStrike" dirty="0" smtClean="0"/>
              <a:t>Advanced Stuff</a:t>
            </a:r>
          </a:p>
          <a:p>
            <a:r>
              <a:rPr lang="en-US" dirty="0" smtClean="0"/>
              <a:t>Troubleshooting</a:t>
            </a:r>
            <a:endParaRPr lang="en-US" dirty="0" smtClean="0">
              <a:solidFill>
                <a:srgbClr val="D9D9D9"/>
              </a:solidFill>
            </a:endParaRPr>
          </a:p>
        </p:txBody>
      </p:sp>
    </p:spTree>
    <p:extLst>
      <p:ext uri="{BB962C8B-B14F-4D97-AF65-F5344CB8AC3E}">
        <p14:creationId xmlns:p14="http://schemas.microsoft.com/office/powerpoint/2010/main" val="30234164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p:txBody>
          <a:bodyPr>
            <a:normAutofit/>
          </a:bodyPr>
          <a:lstStyle/>
          <a:p>
            <a:endParaRPr lang="en-US" dirty="0"/>
          </a:p>
        </p:txBody>
      </p:sp>
    </p:spTree>
    <p:extLst>
      <p:ext uri="{BB962C8B-B14F-4D97-AF65-F5344CB8AC3E}">
        <p14:creationId xmlns:p14="http://schemas.microsoft.com/office/powerpoint/2010/main" val="1000460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a:xfrm>
            <a:off x="205619" y="1600200"/>
            <a:ext cx="8938381" cy="4525963"/>
          </a:xfrm>
        </p:spPr>
        <p:txBody>
          <a:bodyPr>
            <a:normAutofit/>
          </a:bodyPr>
          <a:lstStyle/>
          <a:p>
            <a:pPr marL="0" indent="0">
              <a:buNone/>
            </a:pPr>
            <a:r>
              <a:rPr lang="en-US" dirty="0" smtClean="0"/>
              <a:t>changing </a:t>
            </a:r>
            <a:r>
              <a:rPr lang="en-US" dirty="0"/>
              <a:t>your mind about what you want to </a:t>
            </a:r>
            <a:r>
              <a:rPr lang="en-US" dirty="0" smtClean="0"/>
              <a:t>commit</a:t>
            </a:r>
            <a:endParaRPr lang="en-US" dirty="0"/>
          </a:p>
          <a:p>
            <a:r>
              <a:rPr lang="en-US" dirty="0" smtClean="0"/>
              <a:t>git reset</a:t>
            </a:r>
          </a:p>
          <a:p>
            <a:r>
              <a:rPr lang="en-US" dirty="0" smtClean="0">
                <a:solidFill>
                  <a:schemeClr val="accent2">
                    <a:lumMod val="75000"/>
                  </a:schemeClr>
                </a:solidFill>
              </a:rPr>
              <a:t>git checkout HEAD filename</a:t>
            </a:r>
          </a:p>
          <a:p>
            <a:r>
              <a:rPr lang="en-US" dirty="0" smtClean="0">
                <a:solidFill>
                  <a:schemeClr val="accent2">
                    <a:lumMod val="75000"/>
                  </a:schemeClr>
                </a:solidFill>
              </a:rPr>
              <a:t>git reset --hard</a:t>
            </a:r>
            <a:endParaRPr lang="en-US" dirty="0">
              <a:solidFill>
                <a:schemeClr val="accent2">
                  <a:lumMod val="75000"/>
                </a:schemeClr>
              </a:solidFill>
            </a:endParaRPr>
          </a:p>
        </p:txBody>
      </p:sp>
    </p:spTree>
    <p:extLst>
      <p:ext uri="{BB962C8B-B14F-4D97-AF65-F5344CB8AC3E}">
        <p14:creationId xmlns:p14="http://schemas.microsoft.com/office/powerpoint/2010/main" val="36898910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1951" t="35793" r="45543" b="43176"/>
          <a:stretch/>
        </p:blipFill>
        <p:spPr bwMode="auto">
          <a:xfrm>
            <a:off x="6065936" y="2522958"/>
            <a:ext cx="3223617" cy="839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AutoShape 2"/>
          <p:cNvSpPr>
            <a:spLocks/>
          </p:cNvSpPr>
          <p:nvPr/>
        </p:nvSpPr>
        <p:spPr bwMode="auto">
          <a:xfrm>
            <a:off x="6197124" y="406668"/>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pPr algn="ctr"/>
            <a:r>
              <a:rPr lang="en-US" sz="1700">
                <a:solidFill>
                  <a:srgbClr val="808080"/>
                </a:solidFill>
                <a:ea typeface="ＭＳ Ｐゴシック" charset="0"/>
                <a:cs typeface="Gill Sans" charset="0"/>
              </a:rPr>
              <a:t>HEAD</a:t>
            </a:r>
          </a:p>
        </p:txBody>
      </p:sp>
      <p:sp>
        <p:nvSpPr>
          <p:cNvPr id="6" name="Line 3"/>
          <p:cNvSpPr>
            <a:spLocks noChangeShapeType="1"/>
          </p:cNvSpPr>
          <p:nvPr/>
        </p:nvSpPr>
        <p:spPr bwMode="auto">
          <a:xfrm rot="10800000" flipH="1">
            <a:off x="6750764" y="949147"/>
            <a:ext cx="0" cy="24333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l="11951" t="447" r="45543" b="43176"/>
          <a:stretch>
            <a:fillRect/>
          </a:stretch>
        </p:blipFill>
        <p:spPr bwMode="auto">
          <a:xfrm>
            <a:off x="2633199" y="4088721"/>
            <a:ext cx="3223617" cy="225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 name="AutoShape 2"/>
          <p:cNvSpPr>
            <a:spLocks/>
          </p:cNvSpPr>
          <p:nvPr/>
        </p:nvSpPr>
        <p:spPr bwMode="auto">
          <a:xfrm>
            <a:off x="2752262" y="4713752"/>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pPr algn="ctr"/>
            <a:r>
              <a:rPr lang="en-US" sz="1700" dirty="0">
                <a:solidFill>
                  <a:srgbClr val="808080"/>
                </a:solidFill>
                <a:ea typeface="ＭＳ Ｐゴシック" charset="0"/>
                <a:cs typeface="Gill Sans" charset="0"/>
              </a:rPr>
              <a:t>HEAD</a:t>
            </a:r>
          </a:p>
        </p:txBody>
      </p:sp>
      <p:sp>
        <p:nvSpPr>
          <p:cNvPr id="9" name="Line 3"/>
          <p:cNvSpPr>
            <a:spLocks noChangeShapeType="1"/>
          </p:cNvSpPr>
          <p:nvPr/>
        </p:nvSpPr>
        <p:spPr bwMode="auto">
          <a:xfrm rot="10800000" flipH="1">
            <a:off x="3305902" y="5256231"/>
            <a:ext cx="0" cy="24333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0"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1951" t="446" r="45543" b="65275"/>
          <a:stretch/>
        </p:blipFill>
        <p:spPr bwMode="auto">
          <a:xfrm>
            <a:off x="4554061" y="1112113"/>
            <a:ext cx="3223617" cy="136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1" name="Picture 1"/>
          <p:cNvPicPr>
            <a:picLocks noChangeAspect="1" noChangeArrowheads="1"/>
          </p:cNvPicPr>
          <p:nvPr/>
        </p:nvPicPr>
        <p:blipFill>
          <a:blip r:embed="rId3">
            <a:extLst>
              <a:ext uri="{28A0092B-C50C-407E-A947-70E740481C1C}">
                <a14:useLocalDpi xmlns:a14="http://schemas.microsoft.com/office/drawing/2010/main" val="0"/>
              </a:ext>
            </a:extLst>
          </a:blip>
          <a:srcRect l="11951" t="447" r="45543" b="43176"/>
          <a:stretch>
            <a:fillRect/>
          </a:stretch>
        </p:blipFill>
        <p:spPr bwMode="auto">
          <a:xfrm>
            <a:off x="82285" y="1112113"/>
            <a:ext cx="3223617" cy="225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2" name="AutoShape 2"/>
          <p:cNvSpPr>
            <a:spLocks/>
          </p:cNvSpPr>
          <p:nvPr/>
        </p:nvSpPr>
        <p:spPr bwMode="auto">
          <a:xfrm>
            <a:off x="1713253" y="442589"/>
            <a:ext cx="1116211" cy="535781"/>
          </a:xfrm>
          <a:prstGeom prst="roundRect">
            <a:avLst>
              <a:gd name="adj" fmla="val 25000"/>
            </a:avLst>
          </a:prstGeom>
          <a:solidFill>
            <a:srgbClr val="E6E6E6"/>
          </a:solidFill>
          <a:ln w="50800" cap="flat">
            <a:solidFill>
              <a:srgbClr val="666666"/>
            </a:solidFill>
            <a:prstDash val="solid"/>
            <a:miter lim="800000"/>
            <a:headEnd type="none" w="med" len="med"/>
            <a:tailEnd type="none" w="med" len="med"/>
          </a:ln>
        </p:spPr>
        <p:txBody>
          <a:bodyPr lIns="0" tIns="0" rIns="0" bIns="0" anchor="ctr"/>
          <a:lstStyle/>
          <a:p>
            <a:pPr algn="ctr"/>
            <a:r>
              <a:rPr lang="en-US" sz="1700" dirty="0">
                <a:solidFill>
                  <a:srgbClr val="808080"/>
                </a:solidFill>
                <a:ea typeface="ＭＳ Ｐゴシック" charset="0"/>
                <a:cs typeface="Gill Sans" charset="0"/>
              </a:rPr>
              <a:t>HEAD</a:t>
            </a:r>
          </a:p>
        </p:txBody>
      </p:sp>
      <p:sp>
        <p:nvSpPr>
          <p:cNvPr id="13" name="Line 3"/>
          <p:cNvSpPr>
            <a:spLocks noChangeShapeType="1"/>
          </p:cNvSpPr>
          <p:nvPr/>
        </p:nvSpPr>
        <p:spPr bwMode="auto">
          <a:xfrm rot="10800000" flipH="1">
            <a:off x="2266893" y="985068"/>
            <a:ext cx="0" cy="243334"/>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TextBox 13"/>
          <p:cNvSpPr txBox="1"/>
          <p:nvPr/>
        </p:nvSpPr>
        <p:spPr>
          <a:xfrm>
            <a:off x="349231" y="1432552"/>
            <a:ext cx="886293" cy="369332"/>
          </a:xfrm>
          <a:prstGeom prst="rect">
            <a:avLst/>
          </a:prstGeom>
          <a:noFill/>
        </p:spPr>
        <p:txBody>
          <a:bodyPr wrap="none" rtlCol="0">
            <a:spAutoFit/>
          </a:bodyPr>
          <a:lstStyle/>
          <a:p>
            <a:r>
              <a:rPr lang="en-US" dirty="0" smtClean="0"/>
              <a:t>original</a:t>
            </a:r>
            <a:endParaRPr lang="en-US" dirty="0"/>
          </a:p>
        </p:txBody>
      </p:sp>
      <p:sp>
        <p:nvSpPr>
          <p:cNvPr id="15" name="TextBox 14"/>
          <p:cNvSpPr txBox="1"/>
          <p:nvPr/>
        </p:nvSpPr>
        <p:spPr>
          <a:xfrm>
            <a:off x="7777678" y="1396631"/>
            <a:ext cx="1245841" cy="369332"/>
          </a:xfrm>
          <a:prstGeom prst="rect">
            <a:avLst/>
          </a:prstGeom>
          <a:noFill/>
        </p:spPr>
        <p:txBody>
          <a:bodyPr wrap="none" rtlCol="0">
            <a:spAutoFit/>
          </a:bodyPr>
          <a:lstStyle/>
          <a:p>
            <a:r>
              <a:rPr lang="en-US" dirty="0" smtClean="0"/>
              <a:t>git reset C0</a:t>
            </a:r>
            <a:endParaRPr lang="en-US" dirty="0"/>
          </a:p>
        </p:txBody>
      </p:sp>
      <p:sp>
        <p:nvSpPr>
          <p:cNvPr id="16" name="TextBox 15"/>
          <p:cNvSpPr txBox="1"/>
          <p:nvPr/>
        </p:nvSpPr>
        <p:spPr>
          <a:xfrm>
            <a:off x="5856816" y="5244695"/>
            <a:ext cx="1624664" cy="369332"/>
          </a:xfrm>
          <a:prstGeom prst="rect">
            <a:avLst/>
          </a:prstGeom>
          <a:noFill/>
        </p:spPr>
        <p:txBody>
          <a:bodyPr wrap="none" rtlCol="0">
            <a:spAutoFit/>
          </a:bodyPr>
          <a:lstStyle/>
          <a:p>
            <a:r>
              <a:rPr lang="en-US" dirty="0" smtClean="0"/>
              <a:t>git checkout C0</a:t>
            </a:r>
            <a:endParaRPr lang="en-US" dirty="0"/>
          </a:p>
        </p:txBody>
      </p:sp>
    </p:spTree>
    <p:extLst>
      <p:ext uri="{BB962C8B-B14F-4D97-AF65-F5344CB8AC3E}">
        <p14:creationId xmlns:p14="http://schemas.microsoft.com/office/powerpoint/2010/main" val="919955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2558" y="430710"/>
            <a:ext cx="8307632" cy="6068328"/>
          </a:xfrm>
          <a:prstGeom prst="rect">
            <a:avLst/>
          </a:prstGeom>
          <a:solidFill>
            <a:srgbClr val="FFFFFF"/>
          </a:solidFill>
        </p:spPr>
        <p:txBody>
          <a:bodyPr wrap="square" rtlCol="0">
            <a:spAutoFit/>
          </a:bodyPr>
          <a:lstStyle/>
          <a:p>
            <a:pPr marL="285750" indent="-285750">
              <a:lnSpc>
                <a:spcPct val="150000"/>
              </a:lnSpc>
              <a:buFont typeface="Wingdings" charset="2"/>
              <a:buChar char="Ø"/>
            </a:pPr>
            <a:r>
              <a:rPr lang="en-US" sz="2000" dirty="0" smtClean="0">
                <a:latin typeface="Calibri"/>
                <a:cs typeface="Calibri"/>
              </a:rPr>
              <a:t>git </a:t>
            </a:r>
            <a:r>
              <a:rPr lang="en-US" sz="2000" dirty="0" err="1" smtClean="0">
                <a:latin typeface="Calibri"/>
                <a:cs typeface="Calibri"/>
              </a:rPr>
              <a:t>init</a:t>
            </a:r>
            <a:endParaRPr lang="en-US" sz="2000" dirty="0" smtClean="0">
              <a:latin typeface="Calibri"/>
              <a:cs typeface="Calibri"/>
            </a:endParaRPr>
          </a:p>
          <a:p>
            <a:pPr marL="285750" indent="-285750">
              <a:lnSpc>
                <a:spcPct val="150000"/>
              </a:lnSpc>
              <a:buFont typeface="Wingdings" charset="2"/>
              <a:buChar char="Ø"/>
            </a:pPr>
            <a:r>
              <a:rPr lang="en-US" sz="2000" dirty="0" smtClean="0">
                <a:latin typeface="Calibri"/>
                <a:cs typeface="Calibri"/>
              </a:rPr>
              <a:t> (work work work work)</a:t>
            </a:r>
          </a:p>
          <a:p>
            <a:pPr marL="285750" indent="-285750">
              <a:lnSpc>
                <a:spcPct val="150000"/>
              </a:lnSpc>
              <a:buFont typeface="Wingdings" charset="2"/>
              <a:buChar char="Ø"/>
            </a:pPr>
            <a:r>
              <a:rPr lang="en-US" sz="2000" dirty="0" smtClean="0">
                <a:latin typeface="Calibri"/>
                <a:cs typeface="Calibri"/>
              </a:rPr>
              <a:t>git status</a:t>
            </a:r>
          </a:p>
          <a:p>
            <a:pPr marL="285750" indent="-285750">
              <a:lnSpc>
                <a:spcPct val="150000"/>
              </a:lnSpc>
              <a:buFont typeface="Wingdings" charset="2"/>
              <a:buChar char="Ø"/>
            </a:pPr>
            <a:r>
              <a:rPr lang="en-US" sz="2000" dirty="0" smtClean="0">
                <a:latin typeface="Calibri"/>
                <a:cs typeface="Calibri"/>
              </a:rPr>
              <a:t>git add --all</a:t>
            </a:r>
          </a:p>
          <a:p>
            <a:pPr marL="285750" indent="-285750">
              <a:lnSpc>
                <a:spcPct val="150000"/>
              </a:lnSpc>
              <a:buFont typeface="Wingdings" charset="2"/>
              <a:buChar char="Ø"/>
            </a:pPr>
            <a:r>
              <a:rPr lang="en-US" sz="2000" dirty="0" smtClean="0">
                <a:latin typeface="Calibri"/>
                <a:cs typeface="Calibri"/>
              </a:rPr>
              <a:t>git status</a:t>
            </a:r>
          </a:p>
          <a:p>
            <a:pPr marL="285750" indent="-285750">
              <a:lnSpc>
                <a:spcPct val="150000"/>
              </a:lnSpc>
              <a:buFont typeface="Wingdings" charset="2"/>
              <a:buChar char="Ø"/>
            </a:pPr>
            <a:r>
              <a:rPr lang="en-US" sz="2000" dirty="0" smtClean="0">
                <a:latin typeface="Calibri"/>
                <a:cs typeface="Calibri"/>
              </a:rPr>
              <a:t>git commit</a:t>
            </a:r>
          </a:p>
          <a:p>
            <a:pPr marL="285750" indent="-285750">
              <a:lnSpc>
                <a:spcPct val="150000"/>
              </a:lnSpc>
              <a:buFont typeface="Wingdings" charset="2"/>
              <a:buChar char="Ø"/>
            </a:pPr>
            <a:r>
              <a:rPr lang="en-US" sz="2000" dirty="0" smtClean="0">
                <a:latin typeface="Calibri"/>
                <a:cs typeface="Calibri"/>
              </a:rPr>
              <a:t>(work work work)</a:t>
            </a:r>
          </a:p>
          <a:p>
            <a:pPr marL="285750" indent="-285750">
              <a:lnSpc>
                <a:spcPct val="150000"/>
              </a:lnSpc>
              <a:buFont typeface="Wingdings" charset="2"/>
              <a:buChar char="Ø"/>
            </a:pPr>
            <a:r>
              <a:rPr lang="en-US" sz="2000" dirty="0" smtClean="0">
                <a:latin typeface="Calibri"/>
                <a:cs typeface="Calibri"/>
              </a:rPr>
              <a:t>git status</a:t>
            </a:r>
          </a:p>
          <a:p>
            <a:pPr marL="285750" indent="-285750">
              <a:lnSpc>
                <a:spcPct val="150000"/>
              </a:lnSpc>
              <a:buFont typeface="Wingdings" charset="2"/>
              <a:buChar char="Ø"/>
            </a:pPr>
            <a:r>
              <a:rPr lang="en-US" sz="2000" dirty="0" smtClean="0">
                <a:latin typeface="Calibri"/>
                <a:cs typeface="Calibri"/>
              </a:rPr>
              <a:t>git add …</a:t>
            </a:r>
          </a:p>
          <a:p>
            <a:pPr marL="285750" indent="-285750">
              <a:lnSpc>
                <a:spcPct val="150000"/>
              </a:lnSpc>
              <a:buFont typeface="Wingdings" charset="2"/>
              <a:buChar char="Ø"/>
            </a:pPr>
            <a:r>
              <a:rPr lang="en-US" sz="2000" dirty="0" smtClean="0">
                <a:latin typeface="Calibri"/>
                <a:cs typeface="Calibri"/>
              </a:rPr>
              <a:t>git status</a:t>
            </a:r>
          </a:p>
          <a:p>
            <a:pPr marL="285750" indent="-285750">
              <a:lnSpc>
                <a:spcPct val="150000"/>
              </a:lnSpc>
              <a:buFont typeface="Wingdings" charset="2"/>
              <a:buChar char="Ø"/>
            </a:pPr>
            <a:r>
              <a:rPr lang="en-US" sz="2000" dirty="0" smtClean="0">
                <a:latin typeface="Calibri"/>
                <a:cs typeface="Calibri"/>
              </a:rPr>
              <a:t>git commit</a:t>
            </a:r>
          </a:p>
          <a:p>
            <a:pPr marL="285750" indent="-285750">
              <a:lnSpc>
                <a:spcPct val="150000"/>
              </a:lnSpc>
              <a:buFont typeface="Wingdings" charset="2"/>
              <a:buChar char="Ø"/>
            </a:pPr>
            <a:r>
              <a:rPr lang="en-US" sz="2000" dirty="0" smtClean="0">
                <a:latin typeface="Calibri"/>
                <a:cs typeface="Calibri"/>
              </a:rPr>
              <a:t>git tag</a:t>
            </a:r>
          </a:p>
          <a:p>
            <a:pPr marL="285750" indent="-285750">
              <a:lnSpc>
                <a:spcPct val="150000"/>
              </a:lnSpc>
              <a:buFont typeface="Wingdings" charset="2"/>
              <a:buChar char="Ø"/>
            </a:pPr>
            <a:r>
              <a:rPr lang="en-US" sz="2000" dirty="0" smtClean="0">
                <a:latin typeface="Calibri"/>
                <a:cs typeface="Calibri"/>
              </a:rPr>
              <a:t>…</a:t>
            </a:r>
          </a:p>
        </p:txBody>
      </p:sp>
      <p:sp>
        <p:nvSpPr>
          <p:cNvPr id="4" name="Down Arrow 3"/>
          <p:cNvSpPr/>
          <p:nvPr/>
        </p:nvSpPr>
        <p:spPr>
          <a:xfrm>
            <a:off x="4309107" y="430710"/>
            <a:ext cx="1871560" cy="37784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35172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changing </a:t>
            </a:r>
            <a:r>
              <a:rPr lang="en-US" dirty="0"/>
              <a:t>your mind about a commit after you've already </a:t>
            </a:r>
            <a:r>
              <a:rPr lang="en-US" dirty="0" smtClean="0"/>
              <a:t>committed</a:t>
            </a:r>
          </a:p>
          <a:p>
            <a:r>
              <a:rPr lang="en-US" dirty="0" smtClean="0"/>
              <a:t>git </a:t>
            </a:r>
            <a:r>
              <a:rPr lang="en-US" dirty="0"/>
              <a:t>commit --</a:t>
            </a:r>
            <a:r>
              <a:rPr lang="en-US" dirty="0" smtClean="0"/>
              <a:t>amend</a:t>
            </a:r>
            <a:endParaRPr lang="en-US" dirty="0"/>
          </a:p>
        </p:txBody>
      </p:sp>
    </p:spTree>
    <p:extLst>
      <p:ext uri="{BB962C8B-B14F-4D97-AF65-F5344CB8AC3E}">
        <p14:creationId xmlns:p14="http://schemas.microsoft.com/office/powerpoint/2010/main" val="2023985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a:xfrm>
            <a:off x="457200" y="1427391"/>
            <a:ext cx="8396514" cy="4525963"/>
          </a:xfrm>
        </p:spPr>
        <p:txBody>
          <a:bodyPr>
            <a:normAutofit/>
          </a:bodyPr>
          <a:lstStyle/>
          <a:p>
            <a:pPr marL="0" indent="0">
              <a:buNone/>
            </a:pPr>
            <a:r>
              <a:rPr lang="en-US" dirty="0" smtClean="0"/>
              <a:t>ditch </a:t>
            </a:r>
            <a:r>
              <a:rPr lang="en-US" dirty="0"/>
              <a:t>a commit by moving the branch </a:t>
            </a:r>
            <a:r>
              <a:rPr lang="en-US" dirty="0" smtClean="0"/>
              <a:t>pointer</a:t>
            </a:r>
          </a:p>
          <a:p>
            <a:r>
              <a:rPr lang="en-US" dirty="0" smtClean="0"/>
              <a:t>git </a:t>
            </a:r>
            <a:r>
              <a:rPr lang="en-US" dirty="0"/>
              <a:t>reset --hard </a:t>
            </a:r>
            <a:r>
              <a:rPr lang="en-US" dirty="0" smtClean="0"/>
              <a:t>&lt;</a:t>
            </a:r>
            <a:r>
              <a:rPr lang="en-US" dirty="0" err="1" smtClean="0"/>
              <a:t>target_commit</a:t>
            </a:r>
            <a:r>
              <a:rPr lang="en-US" dirty="0" smtClean="0"/>
              <a:t>&gt;</a:t>
            </a:r>
          </a:p>
          <a:p>
            <a:r>
              <a:rPr lang="en-US" dirty="0" smtClean="0"/>
              <a:t>git </a:t>
            </a:r>
            <a:r>
              <a:rPr lang="en-US" dirty="0"/>
              <a:t>branch -f </a:t>
            </a:r>
            <a:r>
              <a:rPr lang="en-US" dirty="0" smtClean="0"/>
              <a:t>&lt;</a:t>
            </a:r>
            <a:r>
              <a:rPr lang="en-US" dirty="0" err="1" smtClean="0"/>
              <a:t>branch_name</a:t>
            </a:r>
            <a:r>
              <a:rPr lang="en-US" dirty="0" smtClean="0"/>
              <a:t>&gt; &lt;</a:t>
            </a:r>
            <a:r>
              <a:rPr lang="en-US" dirty="0" err="1" smtClean="0"/>
              <a:t>target_commit</a:t>
            </a:r>
            <a:r>
              <a:rPr lang="en-US" dirty="0" smtClean="0"/>
              <a:t>&gt;</a:t>
            </a:r>
            <a:endParaRPr lang="en-US" dirty="0"/>
          </a:p>
        </p:txBody>
      </p:sp>
    </p:spTree>
    <p:extLst>
      <p:ext uri="{BB962C8B-B14F-4D97-AF65-F5344CB8AC3E}">
        <p14:creationId xmlns:p14="http://schemas.microsoft.com/office/powerpoint/2010/main" val="13968768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p:txBody>
          <a:bodyPr>
            <a:normAutofit/>
          </a:bodyPr>
          <a:lstStyle/>
          <a:p>
            <a:pPr marL="0" indent="0">
              <a:buNone/>
            </a:pPr>
            <a:r>
              <a:rPr lang="en-US" dirty="0" err="1" smtClean="0"/>
              <a:t>uncommit</a:t>
            </a:r>
            <a:r>
              <a:rPr lang="en-US" dirty="0" smtClean="0"/>
              <a:t> </a:t>
            </a:r>
            <a:r>
              <a:rPr lang="en-US" dirty="0"/>
              <a:t>things you didn't mean to commit </a:t>
            </a:r>
            <a:r>
              <a:rPr lang="en-US" dirty="0" smtClean="0"/>
              <a:t>yet (or ever)</a:t>
            </a:r>
          </a:p>
          <a:p>
            <a:r>
              <a:rPr lang="en-US" dirty="0" smtClean="0"/>
              <a:t>git revert - makes a “go back” commit</a:t>
            </a:r>
          </a:p>
          <a:p>
            <a:r>
              <a:rPr lang="en-US" dirty="0" smtClean="0">
                <a:solidFill>
                  <a:srgbClr val="953735"/>
                </a:solidFill>
              </a:rPr>
              <a:t>just </a:t>
            </a:r>
            <a:r>
              <a:rPr lang="en-US" dirty="0">
                <a:solidFill>
                  <a:srgbClr val="953735"/>
                </a:solidFill>
              </a:rPr>
              <a:t>move the branch back to an earlier </a:t>
            </a:r>
            <a:r>
              <a:rPr lang="en-US" dirty="0" smtClean="0">
                <a:solidFill>
                  <a:srgbClr val="953735"/>
                </a:solidFill>
              </a:rPr>
              <a:t>commit</a:t>
            </a:r>
          </a:p>
          <a:p>
            <a:r>
              <a:rPr lang="en-US" dirty="0" smtClean="0">
                <a:solidFill>
                  <a:srgbClr val="953735"/>
                </a:solidFill>
              </a:rPr>
              <a:t>the nuclear </a:t>
            </a:r>
            <a:r>
              <a:rPr lang="en-US" dirty="0">
                <a:solidFill>
                  <a:srgbClr val="953735"/>
                </a:solidFill>
              </a:rPr>
              <a:t>option</a:t>
            </a:r>
            <a:r>
              <a:rPr lang="en-US" dirty="0" smtClean="0">
                <a:solidFill>
                  <a:srgbClr val="953735"/>
                </a:solidFill>
              </a:rPr>
              <a:t>: git </a:t>
            </a:r>
            <a:r>
              <a:rPr lang="en-US" dirty="0">
                <a:solidFill>
                  <a:srgbClr val="953735"/>
                </a:solidFill>
              </a:rPr>
              <a:t>filter-</a:t>
            </a:r>
            <a:r>
              <a:rPr lang="en-US" dirty="0" smtClean="0">
                <a:solidFill>
                  <a:srgbClr val="953735"/>
                </a:solidFill>
              </a:rPr>
              <a:t>branch</a:t>
            </a:r>
            <a:endParaRPr lang="en-US" dirty="0">
              <a:solidFill>
                <a:srgbClr val="953735"/>
              </a:solidFill>
            </a:endParaRPr>
          </a:p>
        </p:txBody>
      </p:sp>
    </p:spTree>
    <p:extLst>
      <p:ext uri="{BB962C8B-B14F-4D97-AF65-F5344CB8AC3E}">
        <p14:creationId xmlns:p14="http://schemas.microsoft.com/office/powerpoint/2010/main" val="3853862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how to avoid these problems in the first place:</a:t>
            </a:r>
          </a:p>
          <a:p>
            <a:pPr marL="0" indent="0">
              <a:buNone/>
            </a:pPr>
            <a:r>
              <a:rPr lang="en-US" dirty="0" smtClean="0"/>
              <a:t>.</a:t>
            </a:r>
            <a:r>
              <a:rPr lang="en-US" dirty="0" err="1" smtClean="0"/>
              <a:t>gitignore</a:t>
            </a:r>
            <a:endParaRPr lang="en-US" dirty="0"/>
          </a:p>
        </p:txBody>
      </p:sp>
    </p:spTree>
    <p:extLst>
      <p:ext uri="{BB962C8B-B14F-4D97-AF65-F5344CB8AC3E}">
        <p14:creationId xmlns:p14="http://schemas.microsoft.com/office/powerpoint/2010/main" val="2040259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a:xfrm>
            <a:off x="261256" y="983343"/>
            <a:ext cx="8229600" cy="4525963"/>
          </a:xfrm>
        </p:spPr>
        <p:txBody>
          <a:bodyPr>
            <a:normAutofit/>
          </a:bodyPr>
          <a:lstStyle/>
          <a:p>
            <a:pPr marL="0" indent="0">
              <a:buNone/>
            </a:pPr>
            <a:r>
              <a:rPr lang="en-US" dirty="0" smtClean="0"/>
              <a:t>.</a:t>
            </a:r>
            <a:r>
              <a:rPr lang="en-US" dirty="0" err="1" smtClean="0"/>
              <a:t>gitignore</a:t>
            </a:r>
            <a:endParaRPr lang="en-US" dirty="0" smtClean="0"/>
          </a:p>
        </p:txBody>
      </p:sp>
      <p:sp>
        <p:nvSpPr>
          <p:cNvPr id="4" name="Rectangle 3"/>
          <p:cNvSpPr/>
          <p:nvPr/>
        </p:nvSpPr>
        <p:spPr>
          <a:xfrm>
            <a:off x="725713" y="1715173"/>
            <a:ext cx="7765143" cy="1246495"/>
          </a:xfrm>
          <a:prstGeom prst="rect">
            <a:avLst/>
          </a:prstGeom>
        </p:spPr>
        <p:txBody>
          <a:bodyPr wrap="square">
            <a:spAutoFit/>
          </a:bodyPr>
          <a:lstStyle/>
          <a:p>
            <a:r>
              <a:rPr lang="en-US" sz="1500" dirty="0" smtClean="0">
                <a:latin typeface="Monaco"/>
                <a:cs typeface="Monaco"/>
              </a:rPr>
              <a:t># ~/.</a:t>
            </a:r>
            <a:r>
              <a:rPr lang="en-US" sz="1500" dirty="0" err="1" smtClean="0">
                <a:latin typeface="Monaco"/>
                <a:cs typeface="Monaco"/>
              </a:rPr>
              <a:t>gitconfig</a:t>
            </a:r>
            <a:r>
              <a:rPr lang="en-US" sz="1500" dirty="0" smtClean="0">
                <a:latin typeface="Monaco"/>
                <a:cs typeface="Monaco"/>
              </a:rPr>
              <a:t> file:</a:t>
            </a:r>
          </a:p>
          <a:p>
            <a:endParaRPr lang="en-US" sz="1500" dirty="0" smtClean="0">
              <a:latin typeface="Monaco"/>
              <a:cs typeface="Monaco"/>
            </a:endParaRPr>
          </a:p>
          <a:p>
            <a:endParaRPr lang="en-US" sz="1500" dirty="0">
              <a:latin typeface="Monaco"/>
              <a:cs typeface="Monaco"/>
            </a:endParaRPr>
          </a:p>
          <a:p>
            <a:r>
              <a:rPr lang="en-US" sz="1500" dirty="0" smtClean="0">
                <a:latin typeface="Monaco"/>
                <a:cs typeface="Monaco"/>
              </a:rPr>
              <a:t>(then create a .</a:t>
            </a:r>
            <a:r>
              <a:rPr lang="en-US" sz="1500" dirty="0" err="1" smtClean="0">
                <a:latin typeface="Monaco"/>
                <a:cs typeface="Monaco"/>
              </a:rPr>
              <a:t>gitignore</a:t>
            </a:r>
            <a:r>
              <a:rPr lang="en-US" sz="1500" dirty="0" smtClean="0">
                <a:latin typeface="Monaco"/>
                <a:cs typeface="Monaco"/>
              </a:rPr>
              <a:t> in your home dir.</a:t>
            </a:r>
            <a:endParaRPr lang="en-US" sz="1500" dirty="0">
              <a:latin typeface="Monaco"/>
              <a:cs typeface="Monaco"/>
            </a:endParaRPr>
          </a:p>
          <a:p>
            <a:endParaRPr lang="en-US" sz="1500" dirty="0">
              <a:latin typeface="Monaco"/>
              <a:cs typeface="Monaco"/>
            </a:endParaRPr>
          </a:p>
        </p:txBody>
      </p:sp>
      <p:sp>
        <p:nvSpPr>
          <p:cNvPr id="5" name="Rectangle 4"/>
          <p:cNvSpPr/>
          <p:nvPr/>
        </p:nvSpPr>
        <p:spPr>
          <a:xfrm>
            <a:off x="3120570" y="1719175"/>
            <a:ext cx="6023429" cy="553998"/>
          </a:xfrm>
          <a:prstGeom prst="rect">
            <a:avLst/>
          </a:prstGeom>
          <a:ln>
            <a:solidFill>
              <a:schemeClr val="tx1"/>
            </a:solidFill>
          </a:ln>
        </p:spPr>
        <p:txBody>
          <a:bodyPr wrap="square">
            <a:spAutoFit/>
          </a:bodyPr>
          <a:lstStyle/>
          <a:p>
            <a:r>
              <a:rPr lang="en-US" sz="1500" dirty="0">
                <a:latin typeface="Monaco"/>
                <a:cs typeface="Monaco"/>
              </a:rPr>
              <a:t>[core]</a:t>
            </a:r>
          </a:p>
          <a:p>
            <a:r>
              <a:rPr lang="en-US" sz="1500" dirty="0">
                <a:latin typeface="Monaco"/>
                <a:cs typeface="Monaco"/>
              </a:rPr>
              <a:t>        </a:t>
            </a:r>
            <a:r>
              <a:rPr lang="en-US" sz="1500" dirty="0" err="1">
                <a:latin typeface="Monaco"/>
                <a:cs typeface="Monaco"/>
              </a:rPr>
              <a:t>excludesfile</a:t>
            </a:r>
            <a:r>
              <a:rPr lang="en-US" sz="1500" dirty="0">
                <a:latin typeface="Monaco"/>
                <a:cs typeface="Monaco"/>
              </a:rPr>
              <a:t> = /Users/</a:t>
            </a:r>
            <a:r>
              <a:rPr lang="en-US" sz="1500" dirty="0" err="1">
                <a:latin typeface="Monaco"/>
                <a:cs typeface="Monaco"/>
              </a:rPr>
              <a:t>your.name</a:t>
            </a:r>
            <a:r>
              <a:rPr lang="en-US" sz="1500" dirty="0">
                <a:latin typeface="Monaco"/>
                <a:cs typeface="Monaco"/>
              </a:rPr>
              <a:t>/.</a:t>
            </a:r>
            <a:r>
              <a:rPr lang="en-US" sz="1500" dirty="0" err="1">
                <a:latin typeface="Monaco"/>
                <a:cs typeface="Monaco"/>
              </a:rPr>
              <a:t>gitignore</a:t>
            </a:r>
            <a:endParaRPr lang="en-US" sz="1500" dirty="0">
              <a:latin typeface="Monaco"/>
              <a:cs typeface="Monaco"/>
            </a:endParaRPr>
          </a:p>
        </p:txBody>
      </p:sp>
    </p:spTree>
    <p:extLst>
      <p:ext uri="{BB962C8B-B14F-4D97-AF65-F5344CB8AC3E}">
        <p14:creationId xmlns:p14="http://schemas.microsoft.com/office/powerpoint/2010/main" val="20815291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a:xfrm>
            <a:off x="261256" y="983343"/>
            <a:ext cx="8229600" cy="4525963"/>
          </a:xfrm>
        </p:spPr>
        <p:txBody>
          <a:bodyPr>
            <a:normAutofit/>
          </a:bodyPr>
          <a:lstStyle/>
          <a:p>
            <a:pPr marL="0" indent="0">
              <a:buNone/>
            </a:pPr>
            <a:r>
              <a:rPr lang="en-US" dirty="0" smtClean="0"/>
              <a:t>.</a:t>
            </a:r>
            <a:r>
              <a:rPr lang="en-US" dirty="0" err="1" smtClean="0"/>
              <a:t>gitignore</a:t>
            </a:r>
            <a:endParaRPr lang="en-US" dirty="0" smtClean="0"/>
          </a:p>
        </p:txBody>
      </p:sp>
      <p:sp>
        <p:nvSpPr>
          <p:cNvPr id="4" name="Rectangle 3"/>
          <p:cNvSpPr/>
          <p:nvPr/>
        </p:nvSpPr>
        <p:spPr>
          <a:xfrm>
            <a:off x="725713" y="1715173"/>
            <a:ext cx="7765143" cy="1246495"/>
          </a:xfrm>
          <a:prstGeom prst="rect">
            <a:avLst/>
          </a:prstGeom>
        </p:spPr>
        <p:txBody>
          <a:bodyPr wrap="square">
            <a:spAutoFit/>
          </a:bodyPr>
          <a:lstStyle/>
          <a:p>
            <a:r>
              <a:rPr lang="en-US" sz="1500" dirty="0" smtClean="0">
                <a:latin typeface="Monaco"/>
                <a:cs typeface="Monaco"/>
              </a:rPr>
              <a:t># ~/.</a:t>
            </a:r>
            <a:r>
              <a:rPr lang="en-US" sz="1500" dirty="0" err="1" smtClean="0">
                <a:latin typeface="Monaco"/>
                <a:cs typeface="Monaco"/>
              </a:rPr>
              <a:t>gitconfig</a:t>
            </a:r>
            <a:r>
              <a:rPr lang="en-US" sz="1500" dirty="0" smtClean="0">
                <a:latin typeface="Monaco"/>
                <a:cs typeface="Monaco"/>
              </a:rPr>
              <a:t> file:</a:t>
            </a:r>
          </a:p>
          <a:p>
            <a:endParaRPr lang="en-US" sz="1500" dirty="0" smtClean="0">
              <a:latin typeface="Monaco"/>
              <a:cs typeface="Monaco"/>
            </a:endParaRPr>
          </a:p>
          <a:p>
            <a:endParaRPr lang="en-US" sz="1500" dirty="0">
              <a:latin typeface="Monaco"/>
              <a:cs typeface="Monaco"/>
            </a:endParaRPr>
          </a:p>
          <a:p>
            <a:r>
              <a:rPr lang="en-US" sz="1500" dirty="0" smtClean="0">
                <a:latin typeface="Monaco"/>
                <a:cs typeface="Monaco"/>
              </a:rPr>
              <a:t>(then create a .</a:t>
            </a:r>
            <a:r>
              <a:rPr lang="en-US" sz="1500" dirty="0" err="1" smtClean="0">
                <a:latin typeface="Monaco"/>
                <a:cs typeface="Monaco"/>
              </a:rPr>
              <a:t>gitignore</a:t>
            </a:r>
            <a:r>
              <a:rPr lang="en-US" sz="1500" dirty="0" smtClean="0">
                <a:latin typeface="Monaco"/>
                <a:cs typeface="Monaco"/>
              </a:rPr>
              <a:t> in your home dir.</a:t>
            </a:r>
            <a:endParaRPr lang="en-US" sz="1500" dirty="0">
              <a:latin typeface="Monaco"/>
              <a:cs typeface="Monaco"/>
            </a:endParaRPr>
          </a:p>
          <a:p>
            <a:endParaRPr lang="en-US" sz="1500" dirty="0">
              <a:latin typeface="Monaco"/>
              <a:cs typeface="Monaco"/>
            </a:endParaRPr>
          </a:p>
        </p:txBody>
      </p:sp>
      <p:sp>
        <p:nvSpPr>
          <p:cNvPr id="5" name="Rectangle 4"/>
          <p:cNvSpPr/>
          <p:nvPr/>
        </p:nvSpPr>
        <p:spPr>
          <a:xfrm>
            <a:off x="3120570" y="1719175"/>
            <a:ext cx="6023429" cy="553998"/>
          </a:xfrm>
          <a:prstGeom prst="rect">
            <a:avLst/>
          </a:prstGeom>
          <a:ln>
            <a:solidFill>
              <a:schemeClr val="tx1"/>
            </a:solidFill>
          </a:ln>
        </p:spPr>
        <p:txBody>
          <a:bodyPr wrap="square">
            <a:spAutoFit/>
          </a:bodyPr>
          <a:lstStyle/>
          <a:p>
            <a:r>
              <a:rPr lang="en-US" sz="1500" dirty="0">
                <a:latin typeface="Monaco"/>
                <a:cs typeface="Monaco"/>
              </a:rPr>
              <a:t>[core]</a:t>
            </a:r>
          </a:p>
          <a:p>
            <a:r>
              <a:rPr lang="en-US" sz="1500" dirty="0">
                <a:latin typeface="Monaco"/>
                <a:cs typeface="Monaco"/>
              </a:rPr>
              <a:t>        </a:t>
            </a:r>
            <a:r>
              <a:rPr lang="en-US" sz="1500" dirty="0" err="1">
                <a:latin typeface="Monaco"/>
                <a:cs typeface="Monaco"/>
              </a:rPr>
              <a:t>excludesfile</a:t>
            </a:r>
            <a:r>
              <a:rPr lang="en-US" sz="1500" dirty="0">
                <a:latin typeface="Monaco"/>
                <a:cs typeface="Monaco"/>
              </a:rPr>
              <a:t> = /Users/</a:t>
            </a:r>
            <a:r>
              <a:rPr lang="en-US" sz="1500" dirty="0" err="1">
                <a:latin typeface="Monaco"/>
                <a:cs typeface="Monaco"/>
              </a:rPr>
              <a:t>your.name</a:t>
            </a:r>
            <a:r>
              <a:rPr lang="en-US" sz="1500" dirty="0">
                <a:latin typeface="Monaco"/>
                <a:cs typeface="Monaco"/>
              </a:rPr>
              <a:t>/.</a:t>
            </a:r>
            <a:r>
              <a:rPr lang="en-US" sz="1500" dirty="0" err="1">
                <a:latin typeface="Monaco"/>
                <a:cs typeface="Monaco"/>
              </a:rPr>
              <a:t>gitignore</a:t>
            </a:r>
            <a:endParaRPr lang="en-US" sz="1500" dirty="0">
              <a:latin typeface="Monaco"/>
              <a:cs typeface="Monaco"/>
            </a:endParaRPr>
          </a:p>
        </p:txBody>
      </p:sp>
      <p:sp>
        <p:nvSpPr>
          <p:cNvPr id="6" name="Rectangle 5"/>
          <p:cNvSpPr/>
          <p:nvPr/>
        </p:nvSpPr>
        <p:spPr>
          <a:xfrm>
            <a:off x="725713" y="3470389"/>
            <a:ext cx="8140097" cy="3093154"/>
          </a:xfrm>
          <a:prstGeom prst="rect">
            <a:avLst/>
          </a:prstGeom>
        </p:spPr>
        <p:txBody>
          <a:bodyPr wrap="square">
            <a:spAutoFit/>
          </a:bodyPr>
          <a:lstStyle/>
          <a:p>
            <a:r>
              <a:rPr lang="en-US" sz="1500" dirty="0">
                <a:latin typeface="Monaco"/>
                <a:cs typeface="Monaco"/>
              </a:rPr>
              <a:t>Here's what's in </a:t>
            </a:r>
            <a:r>
              <a:rPr lang="en-US" sz="1500" dirty="0" smtClean="0">
                <a:latin typeface="Monaco"/>
                <a:cs typeface="Monaco"/>
              </a:rPr>
              <a:t>mine:</a:t>
            </a:r>
            <a:endParaRPr lang="en-US" sz="1500" dirty="0">
              <a:latin typeface="Monaco"/>
              <a:cs typeface="Monaco"/>
            </a:endParaRPr>
          </a:p>
          <a:p>
            <a:r>
              <a:rPr lang="en-US" sz="1500" dirty="0">
                <a:latin typeface="Monaco"/>
                <a:cs typeface="Monaco"/>
              </a:rPr>
              <a:t>.</a:t>
            </a:r>
            <a:r>
              <a:rPr lang="en-US" sz="1500" dirty="0" err="1">
                <a:latin typeface="Monaco"/>
                <a:cs typeface="Monaco"/>
              </a:rPr>
              <a:t>DS_Store</a:t>
            </a:r>
            <a:endParaRPr lang="en-US" sz="1500" dirty="0">
              <a:latin typeface="Monaco"/>
              <a:cs typeface="Monaco"/>
            </a:endParaRPr>
          </a:p>
          <a:p>
            <a:r>
              <a:rPr lang="en-US" sz="1500" dirty="0">
                <a:latin typeface="Monaco"/>
                <a:cs typeface="Monaco"/>
              </a:rPr>
              <a:t>*.</a:t>
            </a:r>
            <a:r>
              <a:rPr lang="en-US" sz="1500" dirty="0" err="1">
                <a:latin typeface="Monaco"/>
                <a:cs typeface="Monaco"/>
              </a:rPr>
              <a:t>svn</a:t>
            </a:r>
            <a:endParaRPr lang="en-US" sz="1500" dirty="0">
              <a:latin typeface="Monaco"/>
              <a:cs typeface="Monaco"/>
            </a:endParaRPr>
          </a:p>
          <a:p>
            <a:r>
              <a:rPr lang="en-US" sz="1500" dirty="0">
                <a:latin typeface="Monaco"/>
                <a:cs typeface="Monaco"/>
              </a:rPr>
              <a:t>*~</a:t>
            </a:r>
          </a:p>
          <a:p>
            <a:r>
              <a:rPr lang="pl-PL" sz="1500" dirty="0">
                <a:latin typeface="Monaco"/>
                <a:cs typeface="Monaco"/>
              </a:rPr>
              <a:t>.*.</a:t>
            </a:r>
            <a:r>
              <a:rPr lang="pl-PL" sz="1500" dirty="0" err="1">
                <a:latin typeface="Monaco"/>
                <a:cs typeface="Monaco"/>
              </a:rPr>
              <a:t>swp</a:t>
            </a:r>
            <a:endParaRPr lang="pl-PL" sz="1500" dirty="0">
              <a:latin typeface="Monaco"/>
              <a:cs typeface="Monaco"/>
            </a:endParaRPr>
          </a:p>
          <a:p>
            <a:r>
              <a:rPr lang="pl-PL" sz="1500" dirty="0">
                <a:latin typeface="Monaco"/>
                <a:cs typeface="Monaco"/>
              </a:rPr>
              <a:t>.</a:t>
            </a:r>
            <a:r>
              <a:rPr lang="pl-PL" sz="1500" dirty="0" err="1">
                <a:latin typeface="Monaco"/>
                <a:cs typeface="Monaco"/>
              </a:rPr>
              <a:t>powenv</a:t>
            </a:r>
            <a:endParaRPr lang="pl-PL" sz="1500" dirty="0">
              <a:latin typeface="Monaco"/>
              <a:cs typeface="Monaco"/>
            </a:endParaRPr>
          </a:p>
          <a:p>
            <a:r>
              <a:rPr lang="pl-PL" sz="1500" dirty="0">
                <a:latin typeface="Monaco"/>
                <a:cs typeface="Monaco"/>
              </a:rPr>
              <a:t>.</a:t>
            </a:r>
            <a:r>
              <a:rPr lang="pl-PL" sz="1500" dirty="0" err="1">
                <a:latin typeface="Monaco"/>
                <a:cs typeface="Monaco"/>
              </a:rPr>
              <a:t>classpath</a:t>
            </a:r>
            <a:endParaRPr lang="pl-PL" sz="1500" dirty="0">
              <a:latin typeface="Monaco"/>
              <a:cs typeface="Monaco"/>
            </a:endParaRPr>
          </a:p>
          <a:p>
            <a:r>
              <a:rPr lang="pl-PL" sz="1500" dirty="0">
                <a:latin typeface="Monaco"/>
                <a:cs typeface="Monaco"/>
              </a:rPr>
              <a:t>.</a:t>
            </a:r>
            <a:r>
              <a:rPr lang="pl-PL" sz="1500" dirty="0" err="1">
                <a:latin typeface="Monaco"/>
                <a:cs typeface="Monaco"/>
              </a:rPr>
              <a:t>project</a:t>
            </a:r>
            <a:endParaRPr lang="pl-PL" sz="1500" dirty="0">
              <a:latin typeface="Monaco"/>
              <a:cs typeface="Monaco"/>
            </a:endParaRPr>
          </a:p>
          <a:p>
            <a:r>
              <a:rPr lang="pl-PL" sz="1500" dirty="0">
                <a:latin typeface="Monaco"/>
                <a:cs typeface="Monaco"/>
              </a:rPr>
              <a:t>.</a:t>
            </a:r>
            <a:r>
              <a:rPr lang="pl-PL" sz="1500" dirty="0" err="1">
                <a:latin typeface="Monaco"/>
                <a:cs typeface="Monaco"/>
              </a:rPr>
              <a:t>settings</a:t>
            </a:r>
            <a:endParaRPr lang="pl-PL" sz="1500" dirty="0">
              <a:latin typeface="Monaco"/>
              <a:cs typeface="Monaco"/>
            </a:endParaRPr>
          </a:p>
          <a:p>
            <a:r>
              <a:rPr lang="pl-PL" sz="1500" dirty="0">
                <a:latin typeface="Monaco"/>
                <a:cs typeface="Monaco"/>
              </a:rPr>
              <a:t>target</a:t>
            </a:r>
          </a:p>
          <a:p>
            <a:r>
              <a:rPr lang="pl-PL" sz="1500" dirty="0">
                <a:latin typeface="Monaco"/>
                <a:cs typeface="Monaco"/>
              </a:rPr>
              <a:t>*.</a:t>
            </a:r>
            <a:r>
              <a:rPr lang="pl-PL" sz="1500" dirty="0" err="1">
                <a:latin typeface="Monaco"/>
                <a:cs typeface="Monaco"/>
              </a:rPr>
              <a:t>class</a:t>
            </a:r>
            <a:endParaRPr lang="pl-PL" sz="1500" dirty="0">
              <a:latin typeface="Monaco"/>
              <a:cs typeface="Monaco"/>
            </a:endParaRPr>
          </a:p>
          <a:p>
            <a:endParaRPr lang="pl-PL" sz="1500" dirty="0">
              <a:latin typeface="Monaco"/>
              <a:cs typeface="Monaco"/>
            </a:endParaRPr>
          </a:p>
          <a:p>
            <a:r>
              <a:rPr lang="pl-PL" sz="1500" u="sng" dirty="0">
                <a:latin typeface="Monaco"/>
                <a:cs typeface="Monaco"/>
                <a:hlinkClick r:id="rId3"/>
              </a:rPr>
              <a:t>Check this out for more information</a:t>
            </a:r>
            <a:endParaRPr lang="en-US" sz="1500" dirty="0">
              <a:latin typeface="Monaco"/>
              <a:cs typeface="Monaco"/>
            </a:endParaRPr>
          </a:p>
        </p:txBody>
      </p:sp>
    </p:spTree>
    <p:extLst>
      <p:ext uri="{BB962C8B-B14F-4D97-AF65-F5344CB8AC3E}">
        <p14:creationId xmlns:p14="http://schemas.microsoft.com/office/powerpoint/2010/main" val="36823208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problems </a:t>
            </a:r>
            <a:r>
              <a:rPr lang="en-US" dirty="0"/>
              <a:t>arising from files being yanked out from underneath the feet of open editors</a:t>
            </a:r>
          </a:p>
        </p:txBody>
      </p:sp>
    </p:spTree>
    <p:extLst>
      <p:ext uri="{BB962C8B-B14F-4D97-AF65-F5344CB8AC3E}">
        <p14:creationId xmlns:p14="http://schemas.microsoft.com/office/powerpoint/2010/main" val="20710118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changing </a:t>
            </a:r>
            <a:r>
              <a:rPr lang="en-US" dirty="0"/>
              <a:t>your mind about what you want to </a:t>
            </a:r>
            <a:r>
              <a:rPr lang="en-US" dirty="0" smtClean="0"/>
              <a:t>commit</a:t>
            </a:r>
          </a:p>
          <a:p>
            <a:pPr lvl="1"/>
            <a:r>
              <a:rPr lang="en-US" dirty="0" smtClean="0"/>
              <a:t>git reset, </a:t>
            </a:r>
            <a:r>
              <a:rPr lang="en-US" dirty="0"/>
              <a:t>git </a:t>
            </a:r>
            <a:r>
              <a:rPr lang="en-US" dirty="0" smtClean="0"/>
              <a:t>checkout, git reset --hard</a:t>
            </a:r>
            <a:endParaRPr lang="en-US" dirty="0">
              <a:solidFill>
                <a:schemeClr val="bg1">
                  <a:lumMod val="85000"/>
                </a:schemeClr>
              </a:solidFill>
            </a:endParaRPr>
          </a:p>
          <a:p>
            <a:r>
              <a:rPr lang="en-US" dirty="0" smtClean="0"/>
              <a:t>changing </a:t>
            </a:r>
            <a:r>
              <a:rPr lang="en-US" dirty="0"/>
              <a:t>your mind about a commit after you've already </a:t>
            </a:r>
            <a:r>
              <a:rPr lang="en-US" dirty="0" smtClean="0"/>
              <a:t>committed</a:t>
            </a:r>
          </a:p>
          <a:p>
            <a:pPr lvl="1"/>
            <a:r>
              <a:rPr lang="en-US" dirty="0" smtClean="0"/>
              <a:t>git </a:t>
            </a:r>
            <a:r>
              <a:rPr lang="en-US" dirty="0"/>
              <a:t>commit --</a:t>
            </a:r>
            <a:r>
              <a:rPr lang="en-US" dirty="0" smtClean="0"/>
              <a:t>amend</a:t>
            </a:r>
            <a:endParaRPr lang="en-US" dirty="0"/>
          </a:p>
          <a:p>
            <a:r>
              <a:rPr lang="en-US" dirty="0" smtClean="0"/>
              <a:t>ditch </a:t>
            </a:r>
            <a:r>
              <a:rPr lang="en-US" dirty="0"/>
              <a:t>a commit by moving the branch pointer </a:t>
            </a:r>
            <a:r>
              <a:rPr lang="en-US" dirty="0" smtClean="0"/>
              <a:t>back</a:t>
            </a:r>
          </a:p>
          <a:p>
            <a:pPr lvl="1"/>
            <a:r>
              <a:rPr lang="en-US" dirty="0" smtClean="0"/>
              <a:t>git </a:t>
            </a:r>
            <a:r>
              <a:rPr lang="en-US" dirty="0"/>
              <a:t>reset --</a:t>
            </a:r>
            <a:r>
              <a:rPr lang="en-US" dirty="0" smtClean="0"/>
              <a:t>hard … or </a:t>
            </a:r>
            <a:r>
              <a:rPr lang="en-US" dirty="0"/>
              <a:t>git branch -</a:t>
            </a:r>
            <a:r>
              <a:rPr lang="en-US" dirty="0" smtClean="0"/>
              <a:t>f …</a:t>
            </a:r>
          </a:p>
          <a:p>
            <a:r>
              <a:rPr lang="en-US" dirty="0" smtClean="0"/>
              <a:t>how </a:t>
            </a:r>
            <a:r>
              <a:rPr lang="en-US" dirty="0"/>
              <a:t>to </a:t>
            </a:r>
            <a:r>
              <a:rPr lang="en-US" dirty="0" err="1"/>
              <a:t>uncommit</a:t>
            </a:r>
            <a:r>
              <a:rPr lang="en-US" dirty="0"/>
              <a:t> things you didn't mean to commit </a:t>
            </a:r>
            <a:r>
              <a:rPr lang="en-US" dirty="0" smtClean="0"/>
              <a:t>yet</a:t>
            </a:r>
          </a:p>
          <a:p>
            <a:pPr lvl="1"/>
            <a:r>
              <a:rPr lang="en-US" dirty="0" smtClean="0"/>
              <a:t>git revert</a:t>
            </a:r>
          </a:p>
          <a:p>
            <a:pPr lvl="1"/>
            <a:r>
              <a:rPr lang="en-US" dirty="0" smtClean="0"/>
              <a:t>just </a:t>
            </a:r>
            <a:r>
              <a:rPr lang="en-US" dirty="0"/>
              <a:t>move the branch back to an earlier </a:t>
            </a:r>
            <a:r>
              <a:rPr lang="en-US" dirty="0" smtClean="0"/>
              <a:t>commit</a:t>
            </a:r>
          </a:p>
          <a:p>
            <a:pPr lvl="1"/>
            <a:r>
              <a:rPr lang="en-US" dirty="0" smtClean="0"/>
              <a:t>nuclear </a:t>
            </a:r>
            <a:r>
              <a:rPr lang="en-US" dirty="0"/>
              <a:t>option: filter-</a:t>
            </a:r>
            <a:r>
              <a:rPr lang="en-US" dirty="0" smtClean="0"/>
              <a:t>branch</a:t>
            </a:r>
          </a:p>
          <a:p>
            <a:r>
              <a:rPr lang="en-US" dirty="0" smtClean="0"/>
              <a:t>how to avoid these problems in the first place</a:t>
            </a:r>
          </a:p>
          <a:p>
            <a:pPr lvl="1"/>
            <a:r>
              <a:rPr lang="en-US" dirty="0" smtClean="0"/>
              <a:t>.</a:t>
            </a:r>
            <a:r>
              <a:rPr lang="en-US" dirty="0" err="1" smtClean="0"/>
              <a:t>gitignore</a:t>
            </a:r>
            <a:endParaRPr lang="en-US" dirty="0"/>
          </a:p>
          <a:p>
            <a:r>
              <a:rPr lang="en-US" dirty="0" smtClean="0"/>
              <a:t>problems </a:t>
            </a:r>
            <a:r>
              <a:rPr lang="en-US" dirty="0"/>
              <a:t>arising from files being yanked out from underneath the feet of open editors</a:t>
            </a:r>
          </a:p>
        </p:txBody>
      </p:sp>
    </p:spTree>
    <p:extLst>
      <p:ext uri="{BB962C8B-B14F-4D97-AF65-F5344CB8AC3E}">
        <p14:creationId xmlns:p14="http://schemas.microsoft.com/office/powerpoint/2010/main" val="24544878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ChangeArrowheads="1"/>
          </p:cNvSpPr>
          <p:nvPr>
            <p:ph type="title"/>
          </p:nvPr>
        </p:nvSpPr>
        <p:spPr>
          <a:xfrm>
            <a:off x="541866" y="1373527"/>
            <a:ext cx="8323943" cy="2785457"/>
          </a:xfrm>
        </p:spPr>
        <p:txBody>
          <a:bodyPr>
            <a:noAutofit/>
          </a:bodyPr>
          <a:lstStyle/>
          <a:p>
            <a:pPr eaLnBrk="1" hangingPunct="1">
              <a:defRPr/>
            </a:pPr>
            <a:r>
              <a:rPr lang="en-US" sz="8000" dirty="0" smtClean="0"/>
              <a:t>Review</a:t>
            </a:r>
          </a:p>
        </p:txBody>
      </p:sp>
    </p:spTree>
    <p:extLst>
      <p:ext uri="{BB962C8B-B14F-4D97-AF65-F5344CB8AC3E}">
        <p14:creationId xmlns:p14="http://schemas.microsoft.com/office/powerpoint/2010/main" val="18086662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2737" name="Rectangle 1"/>
          <p:cNvSpPr>
            <a:spLocks noGrp="1" noChangeArrowheads="1"/>
          </p:cNvSpPr>
          <p:nvPr>
            <p:ph type="body" idx="1"/>
          </p:nvPr>
        </p:nvSpPr>
        <p:spPr>
          <a:xfrm>
            <a:off x="142874" y="418987"/>
            <a:ext cx="3357563" cy="5339953"/>
          </a:xfrm>
        </p:spPr>
        <p:txBody>
          <a:bodyPr/>
          <a:lstStyle/>
          <a:p>
            <a:pPr eaLnBrk="1" hangingPunct="1">
              <a:buSzPct val="100000"/>
              <a:defRPr/>
            </a:pPr>
            <a:r>
              <a:rPr lang="en-US" sz="3400" dirty="0"/>
              <a:t>git </a:t>
            </a:r>
            <a:r>
              <a:rPr lang="en-US" sz="3400" dirty="0" err="1"/>
              <a:t>init</a:t>
            </a:r>
            <a:endParaRPr lang="en-US" sz="3400" dirty="0"/>
          </a:p>
          <a:p>
            <a:pPr>
              <a:spcBef>
                <a:spcPts val="2672"/>
              </a:spcBef>
              <a:buSzPct val="100000"/>
              <a:defRPr/>
            </a:pPr>
            <a:r>
              <a:rPr lang="en-US" sz="3400" dirty="0" err="1"/>
              <a:t>git</a:t>
            </a:r>
            <a:r>
              <a:rPr lang="en-US" sz="3400" dirty="0"/>
              <a:t> clone</a:t>
            </a:r>
          </a:p>
          <a:p>
            <a:pPr>
              <a:spcBef>
                <a:spcPts val="2672"/>
              </a:spcBef>
              <a:buSzPct val="100000"/>
              <a:defRPr/>
            </a:pPr>
            <a:r>
              <a:rPr lang="en-US" sz="3400" dirty="0" err="1"/>
              <a:t>git</a:t>
            </a:r>
            <a:r>
              <a:rPr lang="en-US" sz="3400" dirty="0"/>
              <a:t> add</a:t>
            </a:r>
          </a:p>
          <a:p>
            <a:pPr>
              <a:spcBef>
                <a:spcPts val="2672"/>
              </a:spcBef>
              <a:buSzPct val="100000"/>
              <a:defRPr/>
            </a:pPr>
            <a:r>
              <a:rPr lang="en-US" sz="3400" dirty="0" err="1"/>
              <a:t>git</a:t>
            </a:r>
            <a:r>
              <a:rPr lang="en-US" sz="3400" dirty="0"/>
              <a:t> commit</a:t>
            </a:r>
          </a:p>
          <a:p>
            <a:pPr>
              <a:spcBef>
                <a:spcPts val="2672"/>
              </a:spcBef>
              <a:buSzPct val="100000"/>
              <a:defRPr/>
            </a:pPr>
            <a:r>
              <a:rPr lang="en-US" sz="3400" dirty="0" err="1"/>
              <a:t>git</a:t>
            </a:r>
            <a:r>
              <a:rPr lang="en-US" sz="3400" dirty="0"/>
              <a:t> branch</a:t>
            </a:r>
          </a:p>
          <a:p>
            <a:pPr>
              <a:spcBef>
                <a:spcPts val="2672"/>
              </a:spcBef>
              <a:buSzPct val="100000"/>
              <a:defRPr/>
            </a:pPr>
            <a:r>
              <a:rPr lang="en-US" sz="3400" dirty="0" err="1"/>
              <a:t>git</a:t>
            </a:r>
            <a:r>
              <a:rPr lang="en-US" sz="3400" dirty="0"/>
              <a:t> checkout</a:t>
            </a:r>
          </a:p>
        </p:txBody>
      </p:sp>
      <p:sp>
        <p:nvSpPr>
          <p:cNvPr id="372738" name="Rectangle 2"/>
          <p:cNvSpPr>
            <a:spLocks/>
          </p:cNvSpPr>
          <p:nvPr/>
        </p:nvSpPr>
        <p:spPr bwMode="auto">
          <a:xfrm>
            <a:off x="6382837" y="1870264"/>
            <a:ext cx="2625869"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sz="20200" dirty="0">
                <a:solidFill>
                  <a:srgbClr val="FF0000"/>
                </a:solidFill>
                <a:ea typeface="ＭＳ Ｐゴシック" charset="0"/>
              </a:rPr>
              <a:t>12</a:t>
            </a:r>
          </a:p>
        </p:txBody>
      </p:sp>
      <p:sp>
        <p:nvSpPr>
          <p:cNvPr id="4" name="Rectangle 1"/>
          <p:cNvSpPr txBox="1">
            <a:spLocks noChangeArrowheads="1"/>
          </p:cNvSpPr>
          <p:nvPr/>
        </p:nvSpPr>
        <p:spPr bwMode="auto">
          <a:xfrm>
            <a:off x="3500437" y="209026"/>
            <a:ext cx="3357563" cy="5339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lIns="35717" tIns="35717" rIns="35717" bIns="35717" anchor="ctr"/>
          <a:lstStyle>
            <a:lvl1pPr marL="838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9pPr>
          </a:lstStyle>
          <a:p>
            <a:pPr>
              <a:spcBef>
                <a:spcPts val="2672"/>
              </a:spcBef>
              <a:buSzPct val="100000"/>
              <a:defRPr/>
            </a:pPr>
            <a:r>
              <a:rPr lang="en-US" sz="3400" dirty="0"/>
              <a:t>git merge</a:t>
            </a:r>
          </a:p>
          <a:p>
            <a:pPr>
              <a:spcBef>
                <a:spcPts val="2672"/>
              </a:spcBef>
              <a:buSzPct val="100000"/>
              <a:defRPr/>
            </a:pPr>
            <a:r>
              <a:rPr lang="en-US" sz="3400" dirty="0"/>
              <a:t>git remote</a:t>
            </a:r>
          </a:p>
          <a:p>
            <a:pPr>
              <a:spcBef>
                <a:spcPts val="2672"/>
              </a:spcBef>
              <a:buSzPct val="100000"/>
              <a:defRPr/>
            </a:pPr>
            <a:r>
              <a:rPr lang="en-US" sz="3400" dirty="0"/>
              <a:t>git fetch</a:t>
            </a:r>
          </a:p>
          <a:p>
            <a:pPr>
              <a:spcBef>
                <a:spcPts val="2672"/>
              </a:spcBef>
              <a:buSzPct val="100000"/>
              <a:defRPr/>
            </a:pPr>
            <a:r>
              <a:rPr lang="en-US" sz="3400" dirty="0"/>
              <a:t>git push</a:t>
            </a:r>
          </a:p>
          <a:p>
            <a:pPr>
              <a:spcBef>
                <a:spcPts val="2672"/>
              </a:spcBef>
              <a:buSzPct val="100000"/>
              <a:defRPr/>
            </a:pPr>
            <a:r>
              <a:rPr lang="en-US" sz="3400" dirty="0"/>
              <a:t>git diff</a:t>
            </a:r>
          </a:p>
          <a:p>
            <a:pPr>
              <a:spcBef>
                <a:spcPts val="2672"/>
              </a:spcBef>
              <a:buSzPct val="100000"/>
              <a:defRPr/>
            </a:pPr>
            <a:r>
              <a:rPr lang="en-US" sz="3400" dirty="0"/>
              <a:t>git log</a:t>
            </a:r>
          </a:p>
        </p:txBody>
      </p:sp>
      <p:sp>
        <p:nvSpPr>
          <p:cNvPr id="372740" name="TextBox 1"/>
          <p:cNvSpPr txBox="1">
            <a:spLocks noChangeArrowheads="1"/>
          </p:cNvSpPr>
          <p:nvPr/>
        </p:nvSpPr>
        <p:spPr bwMode="auto">
          <a:xfrm>
            <a:off x="6600679" y="4433189"/>
            <a:ext cx="2543321" cy="71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dirty="0"/>
              <a:t>+ git status</a:t>
            </a:r>
          </a:p>
        </p:txBody>
      </p:sp>
    </p:spTree>
    <p:extLst>
      <p:ext uri="{BB962C8B-B14F-4D97-AF65-F5344CB8AC3E}">
        <p14:creationId xmlns:p14="http://schemas.microsoft.com/office/powerpoint/2010/main" val="13922192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273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273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273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273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273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7273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7" grpId="0" build="p" bldLvl="5" autoUpdateAnimBg="0"/>
      <p:bldP spid="4" grpId="0" build="p" bldLvl="5"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Git</a:t>
            </a:r>
            <a:endParaRPr lang="en-US" dirty="0"/>
          </a:p>
        </p:txBody>
      </p:sp>
      <p:sp>
        <p:nvSpPr>
          <p:cNvPr id="3" name="Content Placeholder 2"/>
          <p:cNvSpPr>
            <a:spLocks noGrp="1"/>
          </p:cNvSpPr>
          <p:nvPr>
            <p:ph idx="1"/>
          </p:nvPr>
        </p:nvSpPr>
        <p:spPr/>
        <p:txBody>
          <a:bodyPr/>
          <a:lstStyle/>
          <a:p>
            <a:r>
              <a:rPr lang="en-US" strike="sngStrike" dirty="0" smtClean="0"/>
              <a:t>The Basics</a:t>
            </a:r>
          </a:p>
          <a:p>
            <a:r>
              <a:rPr lang="en-US" dirty="0" smtClean="0"/>
              <a:t>The Git Object Database</a:t>
            </a:r>
          </a:p>
          <a:p>
            <a:r>
              <a:rPr lang="en-US" dirty="0" smtClean="0">
                <a:solidFill>
                  <a:srgbClr val="D9D9D9"/>
                </a:solidFill>
              </a:rPr>
              <a:t>History inspection</a:t>
            </a:r>
          </a:p>
          <a:p>
            <a:r>
              <a:rPr lang="en-US" dirty="0" smtClean="0">
                <a:solidFill>
                  <a:srgbClr val="D9D9D9"/>
                </a:solidFill>
              </a:rPr>
              <a:t>Branching workflows</a:t>
            </a:r>
          </a:p>
          <a:p>
            <a:r>
              <a:rPr lang="en-US" dirty="0" smtClean="0">
                <a:solidFill>
                  <a:srgbClr val="D9D9D9"/>
                </a:solidFill>
              </a:rPr>
              <a:t>Collaboration</a:t>
            </a:r>
          </a:p>
          <a:p>
            <a:r>
              <a:rPr lang="en-US" dirty="0" smtClean="0">
                <a:solidFill>
                  <a:srgbClr val="D9D9D9"/>
                </a:solidFill>
              </a:rPr>
              <a:t>Advanced Stuff</a:t>
            </a:r>
          </a:p>
          <a:p>
            <a:r>
              <a:rPr lang="en-US" dirty="0" smtClean="0">
                <a:solidFill>
                  <a:srgbClr val="D9D9D9"/>
                </a:solidFill>
              </a:rPr>
              <a:t>Troubleshooting</a:t>
            </a:r>
          </a:p>
        </p:txBody>
      </p:sp>
    </p:spTree>
    <p:extLst>
      <p:ext uri="{BB962C8B-B14F-4D97-AF65-F5344CB8AC3E}">
        <p14:creationId xmlns:p14="http://schemas.microsoft.com/office/powerpoint/2010/main" val="42888019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.git, One Last Time</a:t>
            </a:r>
            <a:endParaRPr lang="en-US" dirty="0"/>
          </a:p>
        </p:txBody>
      </p:sp>
      <p:sp>
        <p:nvSpPr>
          <p:cNvPr id="6" name="Content Placeholder 2"/>
          <p:cNvSpPr txBox="1">
            <a:spLocks/>
          </p:cNvSpPr>
          <p:nvPr/>
        </p:nvSpPr>
        <p:spPr>
          <a:xfrm>
            <a:off x="2019885" y="358698"/>
            <a:ext cx="5050013" cy="636624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100" dirty="0" smtClean="0">
                <a:latin typeface="Monaco"/>
                <a:cs typeface="Monaco"/>
              </a:rPr>
              <a:t>.git</a:t>
            </a:r>
          </a:p>
          <a:p>
            <a:pPr marL="0" indent="0">
              <a:buFont typeface="Arial"/>
              <a:buNone/>
            </a:pPr>
            <a:r>
              <a:rPr lang="en-US" sz="1100" dirty="0" smtClean="0">
                <a:latin typeface="Monaco"/>
                <a:cs typeface="Monaco"/>
              </a:rPr>
              <a:t>├── COMMIT_EDITMSG</a:t>
            </a:r>
          </a:p>
          <a:p>
            <a:pPr marL="0" indent="0">
              <a:buFont typeface="Arial"/>
              <a:buNone/>
            </a:pPr>
            <a:r>
              <a:rPr lang="en-US" sz="1100" dirty="0" smtClean="0">
                <a:latin typeface="Monaco"/>
                <a:cs typeface="Monaco"/>
              </a:rPr>
              <a:t>├── HEAD</a:t>
            </a:r>
          </a:p>
          <a:p>
            <a:pPr marL="0" indent="0">
              <a:buFont typeface="Arial"/>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Font typeface="Arial"/>
              <a:buNone/>
            </a:pPr>
            <a:r>
              <a:rPr lang="en-US" sz="1100" dirty="0" smtClean="0">
                <a:latin typeface="Monaco"/>
                <a:cs typeface="Monaco"/>
              </a:rPr>
              <a:t>├── description</a:t>
            </a:r>
          </a:p>
          <a:p>
            <a:pPr marL="0" indent="0">
              <a:buFont typeface="Arial"/>
              <a:buNone/>
            </a:pPr>
            <a:r>
              <a:rPr lang="en-US" sz="1100" dirty="0" smtClean="0">
                <a:latin typeface="Monaco"/>
                <a:cs typeface="Monaco"/>
              </a:rPr>
              <a:t>├── hooks</a:t>
            </a:r>
          </a:p>
          <a:p>
            <a:pPr marL="0" indent="0">
              <a:buFont typeface="Arial"/>
              <a:buNone/>
            </a:pPr>
            <a:r>
              <a:rPr lang="en-US" sz="1100" dirty="0" smtClean="0">
                <a:latin typeface="Monaco"/>
                <a:cs typeface="Monaco"/>
              </a:rPr>
              <a:t>│   ├── …</a:t>
            </a:r>
          </a:p>
          <a:p>
            <a:pPr marL="0" indent="0">
              <a:buFont typeface="Arial"/>
              <a:buNone/>
            </a:pPr>
            <a:r>
              <a:rPr lang="en-US" sz="1100" dirty="0" smtClean="0">
                <a:latin typeface="Monaco"/>
                <a:cs typeface="Monaco"/>
              </a:rPr>
              <a:t>├── index</a:t>
            </a:r>
          </a:p>
          <a:p>
            <a:pPr marL="0" indent="0">
              <a:buFont typeface="Arial"/>
              <a:buNone/>
            </a:pPr>
            <a:r>
              <a:rPr lang="en-US" sz="1100" dirty="0" smtClean="0">
                <a:latin typeface="Monaco"/>
                <a:cs typeface="Monaco"/>
              </a:rPr>
              <a:t>├── info</a:t>
            </a:r>
          </a:p>
          <a:p>
            <a:pPr marL="0" indent="0">
              <a:buFont typeface="Arial"/>
              <a:buNone/>
            </a:pPr>
            <a:r>
              <a:rPr lang="en-US" sz="1100" dirty="0" smtClean="0">
                <a:latin typeface="Monaco"/>
                <a:cs typeface="Monaco"/>
              </a:rPr>
              <a:t>│   └── exclude</a:t>
            </a:r>
          </a:p>
          <a:p>
            <a:pPr marL="0" indent="0">
              <a:buFont typeface="Arial"/>
              <a:buNone/>
            </a:pPr>
            <a:r>
              <a:rPr lang="en-US" sz="1100" dirty="0" smtClean="0">
                <a:latin typeface="Monaco"/>
                <a:cs typeface="Monaco"/>
              </a:rPr>
              <a:t>├── logs</a:t>
            </a:r>
          </a:p>
          <a:p>
            <a:pPr marL="0" indent="0">
              <a:buFont typeface="Arial"/>
              <a:buNone/>
            </a:pPr>
            <a:r>
              <a:rPr lang="en-US" sz="1100" dirty="0" smtClean="0">
                <a:latin typeface="Monaco"/>
                <a:cs typeface="Monaco"/>
              </a:rPr>
              <a:t>│   ├── …</a:t>
            </a:r>
          </a:p>
          <a:p>
            <a:pPr marL="0" indent="0">
              <a:buFont typeface="Arial"/>
              <a:buNone/>
            </a:pPr>
            <a:r>
              <a:rPr lang="en-US" sz="1100" dirty="0" smtClean="0">
                <a:latin typeface="Monaco"/>
                <a:cs typeface="Monaco"/>
              </a:rPr>
              <a:t>├── objects</a:t>
            </a:r>
          </a:p>
          <a:p>
            <a:pPr marL="0" indent="0">
              <a:buFont typeface="Arial"/>
              <a:buNone/>
            </a:pPr>
            <a:r>
              <a:rPr lang="en-US" sz="1100" dirty="0" smtClean="0">
                <a:latin typeface="Monaco"/>
                <a:cs typeface="Monaco"/>
              </a:rPr>
              <a:t>│   ├── 54</a:t>
            </a:r>
          </a:p>
          <a:p>
            <a:pPr marL="0" indent="0">
              <a:buFont typeface="Arial"/>
              <a:buNone/>
            </a:pPr>
            <a:r>
              <a:rPr lang="en-US" sz="1100" dirty="0" smtClean="0">
                <a:latin typeface="Monaco"/>
                <a:cs typeface="Monaco"/>
              </a:rPr>
              <a:t>│   │   └── 3b9bebdc6bd5c4b22136034a95dd097a57d3dd</a:t>
            </a:r>
          </a:p>
          <a:p>
            <a:pPr marL="0" indent="0">
              <a:buFont typeface="Arial"/>
              <a:buNone/>
            </a:pPr>
            <a:r>
              <a:rPr lang="en-US" sz="1100" dirty="0" smtClean="0">
                <a:latin typeface="Monaco"/>
                <a:cs typeface="Monaco"/>
              </a:rPr>
              <a:t>│   ├── c7</a:t>
            </a:r>
          </a:p>
          <a:p>
            <a:pPr marL="0" indent="0">
              <a:buFont typeface="Arial"/>
              <a:buNone/>
            </a:pPr>
            <a:r>
              <a:rPr lang="en-US" sz="1100" dirty="0" smtClean="0">
                <a:latin typeface="Monaco"/>
                <a:cs typeface="Monaco"/>
              </a:rPr>
              <a:t>│   │   └── dcf9ef54b124542e958c62866d8724471d77d2</a:t>
            </a:r>
          </a:p>
          <a:p>
            <a:pPr marL="0" indent="0">
              <a:buFont typeface="Arial"/>
              <a:buNone/>
            </a:pPr>
            <a:r>
              <a:rPr lang="en-US" sz="1100" dirty="0" smtClean="0">
                <a:latin typeface="Monaco"/>
                <a:cs typeface="Monaco"/>
              </a:rPr>
              <a:t>│   ├── cc</a:t>
            </a:r>
          </a:p>
          <a:p>
            <a:pPr marL="0" indent="0">
              <a:buFont typeface="Arial"/>
              <a:buNone/>
            </a:pPr>
            <a:r>
              <a:rPr lang="en-US" sz="1100" dirty="0" smtClean="0">
                <a:latin typeface="Monaco"/>
                <a:cs typeface="Monaco"/>
              </a:rPr>
              <a:t>│   │   └── 9fc8c4ea4df4f245103cbe80c35bfa2eb07e52</a:t>
            </a:r>
          </a:p>
          <a:p>
            <a:pPr marL="0" indent="0">
              <a:buFont typeface="Arial"/>
              <a:buNone/>
            </a:pPr>
            <a:r>
              <a:rPr lang="en-US" sz="1100" dirty="0" smtClean="0">
                <a:latin typeface="Monaco"/>
                <a:cs typeface="Monaco"/>
              </a:rPr>
              <a:t>│   ├── e6</a:t>
            </a:r>
          </a:p>
          <a:p>
            <a:pPr marL="0" indent="0">
              <a:buFont typeface="Arial"/>
              <a:buNone/>
            </a:pPr>
            <a:r>
              <a:rPr lang="en-US" sz="1100" dirty="0" smtClean="0">
                <a:latin typeface="Monaco"/>
                <a:cs typeface="Monaco"/>
              </a:rPr>
              <a:t>│   │   └── 9de29bb2d1d6434b8b29ae775ad8c2e48c5391</a:t>
            </a:r>
          </a:p>
          <a:p>
            <a:pPr marL="0" indent="0">
              <a:buFont typeface="Arial"/>
              <a:buNone/>
            </a:pPr>
            <a:r>
              <a:rPr lang="en-US" sz="1100" dirty="0" smtClean="0">
                <a:latin typeface="Monaco"/>
                <a:cs typeface="Monaco"/>
              </a:rPr>
              <a:t>│   ├── info</a:t>
            </a:r>
          </a:p>
          <a:p>
            <a:pPr marL="0" indent="0">
              <a:buFont typeface="Arial"/>
              <a:buNone/>
            </a:pPr>
            <a:r>
              <a:rPr lang="en-US" sz="1100" dirty="0" smtClean="0">
                <a:latin typeface="Monaco"/>
                <a:cs typeface="Monaco"/>
              </a:rPr>
              <a:t>│   └── pack</a:t>
            </a:r>
          </a:p>
          <a:p>
            <a:pPr marL="0" indent="0">
              <a:buFont typeface="Arial"/>
              <a:buNone/>
            </a:pPr>
            <a:r>
              <a:rPr lang="en-US" sz="1100" dirty="0" smtClean="0">
                <a:latin typeface="Monaco"/>
                <a:cs typeface="Monaco"/>
              </a:rPr>
              <a:t>└── refs</a:t>
            </a:r>
          </a:p>
          <a:p>
            <a:pPr marL="0" indent="0">
              <a:buFont typeface="Arial"/>
              <a:buNone/>
            </a:pPr>
            <a:r>
              <a:rPr lang="en-US" sz="1100" dirty="0" smtClean="0">
                <a:latin typeface="Monaco"/>
                <a:cs typeface="Monaco"/>
              </a:rPr>
              <a:t>    ├── heads</a:t>
            </a:r>
          </a:p>
          <a:p>
            <a:pPr marL="0" indent="0">
              <a:buFont typeface="Arial"/>
              <a:buNone/>
            </a:pPr>
            <a:r>
              <a:rPr lang="en-US" sz="1100" dirty="0" smtClean="0">
                <a:latin typeface="Monaco"/>
                <a:cs typeface="Monaco"/>
              </a:rPr>
              <a:t>    │   ├──  master</a:t>
            </a:r>
          </a:p>
          <a:p>
            <a:pPr marL="0" indent="0">
              <a:buFont typeface="Arial"/>
              <a:buNone/>
            </a:pPr>
            <a:r>
              <a:rPr lang="en-US" sz="1100" dirty="0" smtClean="0">
                <a:latin typeface="Monaco"/>
                <a:cs typeface="Monaco"/>
              </a:rPr>
              <a:t>    │   └──  </a:t>
            </a:r>
            <a:r>
              <a:rPr lang="en-US" sz="1100" dirty="0" err="1" smtClean="0">
                <a:latin typeface="Monaco"/>
                <a:cs typeface="Monaco"/>
              </a:rPr>
              <a:t>new_branch</a:t>
            </a:r>
            <a:endParaRPr lang="en-US" sz="1100" dirty="0" smtClean="0">
              <a:latin typeface="Monaco"/>
              <a:cs typeface="Monaco"/>
            </a:endParaRPr>
          </a:p>
          <a:p>
            <a:pPr marL="0" indent="0">
              <a:buFont typeface="Arial"/>
              <a:buNone/>
            </a:pPr>
            <a:r>
              <a:rPr lang="en-US" sz="1100" dirty="0" smtClean="0">
                <a:latin typeface="Monaco"/>
                <a:cs typeface="Monaco"/>
              </a:rPr>
              <a:t>    └── tags</a:t>
            </a:r>
          </a:p>
          <a:p>
            <a:pPr marL="0" indent="0">
              <a:buFont typeface="Arial"/>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Font typeface="Arial"/>
              <a:buNone/>
            </a:pPr>
            <a:endParaRPr lang="en-US" sz="1100" dirty="0" smtClean="0">
              <a:latin typeface="Monaco"/>
              <a:cs typeface="Monaco"/>
            </a:endParaRPr>
          </a:p>
          <a:p>
            <a:pPr marL="0" indent="0">
              <a:buFont typeface="Arial"/>
              <a:buNone/>
            </a:pPr>
            <a:r>
              <a:rPr lang="en-US" sz="1100" dirty="0" smtClean="0">
                <a:latin typeface="Monaco"/>
                <a:cs typeface="Monaco"/>
              </a:rPr>
              <a:t>15 directories, 24 files</a:t>
            </a:r>
            <a:endParaRPr lang="en-US" sz="1100" dirty="0">
              <a:latin typeface="Monaco"/>
              <a:cs typeface="Monaco"/>
            </a:endParaRPr>
          </a:p>
        </p:txBody>
      </p:sp>
    </p:spTree>
    <p:extLst>
      <p:ext uri="{BB962C8B-B14F-4D97-AF65-F5344CB8AC3E}">
        <p14:creationId xmlns:p14="http://schemas.microsoft.com/office/powerpoint/2010/main" val="39629998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203200" y="1417638"/>
            <a:ext cx="8686800" cy="5136848"/>
          </a:xfrm>
        </p:spPr>
        <p:txBody>
          <a:bodyPr>
            <a:normAutofit fontScale="70000" lnSpcReduction="20000"/>
          </a:bodyPr>
          <a:lstStyle/>
          <a:p>
            <a:r>
              <a:rPr lang="en-US" dirty="0" smtClean="0"/>
              <a:t>git </a:t>
            </a:r>
            <a:r>
              <a:rPr lang="en-US" dirty="0"/>
              <a:t>help [command</a:t>
            </a:r>
            <a:r>
              <a:rPr lang="en-US" dirty="0" smtClean="0"/>
              <a:t>]</a:t>
            </a:r>
          </a:p>
          <a:p>
            <a:pPr lvl="1"/>
            <a:r>
              <a:rPr lang="en-US" dirty="0" smtClean="0"/>
              <a:t>surprisingly good manual pages, which are also online</a:t>
            </a:r>
            <a:endParaRPr lang="en-US" dirty="0"/>
          </a:p>
          <a:p>
            <a:r>
              <a:rPr lang="en-US" dirty="0" smtClean="0">
                <a:hlinkClick r:id="rId3"/>
              </a:rPr>
              <a:t>git-scm.com/docs</a:t>
            </a:r>
            <a:r>
              <a:rPr lang="en-US" dirty="0" smtClean="0"/>
              <a:t> and </a:t>
            </a:r>
            <a:r>
              <a:rPr lang="en-US" dirty="0" smtClean="0">
                <a:hlinkClick r:id="rId4"/>
              </a:rPr>
              <a:t>git-</a:t>
            </a:r>
            <a:r>
              <a:rPr lang="en-US" dirty="0" err="1" smtClean="0">
                <a:hlinkClick r:id="rId4"/>
              </a:rPr>
              <a:t>scm.com</a:t>
            </a:r>
            <a:r>
              <a:rPr lang="en-US" dirty="0" smtClean="0">
                <a:hlinkClick r:id="rId4"/>
              </a:rPr>
              <a:t>/book</a:t>
            </a:r>
            <a:endParaRPr lang="en-US" dirty="0"/>
          </a:p>
          <a:p>
            <a:pPr lvl="1"/>
            <a:r>
              <a:rPr lang="en-US" dirty="0" smtClean="0"/>
              <a:t>truly beautiful, clear and illustrated documentation, and has a free book that can answer all of your questions</a:t>
            </a:r>
            <a:endParaRPr lang="en-US" dirty="0"/>
          </a:p>
          <a:p>
            <a:r>
              <a:rPr lang="en-US" dirty="0" err="1" smtClean="0">
                <a:hlinkClick r:id="rId5"/>
              </a:rPr>
              <a:t>GitX</a:t>
            </a:r>
            <a:endParaRPr lang="en-US" dirty="0"/>
          </a:p>
          <a:p>
            <a:pPr lvl="1"/>
            <a:r>
              <a:rPr lang="en-US" dirty="0" smtClean="0"/>
              <a:t>great tool for visualization of branching problems, and for designers who would rather not interact with the command line</a:t>
            </a:r>
            <a:endParaRPr lang="en-US" dirty="0"/>
          </a:p>
          <a:p>
            <a:r>
              <a:rPr lang="en-US" dirty="0" smtClean="0">
                <a:hlinkClick r:id="rId6"/>
              </a:rPr>
              <a:t>the </a:t>
            </a:r>
            <a:r>
              <a:rPr lang="en-US" dirty="0">
                <a:hlinkClick r:id="rId6"/>
              </a:rPr>
              <a:t>Getting Git </a:t>
            </a:r>
            <a:r>
              <a:rPr lang="en-US" dirty="0" smtClean="0">
                <a:hlinkClick r:id="rId6"/>
              </a:rPr>
              <a:t>video</a:t>
            </a:r>
            <a:r>
              <a:rPr lang="en-US" dirty="0" smtClean="0"/>
              <a:t> on </a:t>
            </a:r>
            <a:r>
              <a:rPr lang="en-US" dirty="0" err="1" smtClean="0"/>
              <a:t>Vimeo</a:t>
            </a:r>
            <a:endParaRPr lang="en-US" dirty="0" smtClean="0"/>
          </a:p>
          <a:p>
            <a:pPr lvl="1"/>
            <a:r>
              <a:rPr lang="en-US" dirty="0" smtClean="0"/>
              <a:t>the video that made git click for me, the source for many of my slides, best hour ever spent</a:t>
            </a:r>
            <a:endParaRPr lang="en-US" dirty="0"/>
          </a:p>
          <a:p>
            <a:r>
              <a:rPr lang="en-US" dirty="0" smtClean="0"/>
              <a:t>Casey's cheat-sheet</a:t>
            </a:r>
          </a:p>
          <a:p>
            <a:pPr lvl="1"/>
            <a:r>
              <a:rPr lang="en-US" dirty="0" smtClean="0"/>
              <a:t>an attachment to the “Git </a:t>
            </a:r>
            <a:r>
              <a:rPr lang="en-US" dirty="0"/>
              <a:t>Development </a:t>
            </a:r>
            <a:r>
              <a:rPr lang="en-US" dirty="0" smtClean="0"/>
              <a:t>Workflow” Six3 Confluence page</a:t>
            </a:r>
            <a:endParaRPr lang="en-US" dirty="0"/>
          </a:p>
          <a:p>
            <a:r>
              <a:rPr lang="en-US" dirty="0" smtClean="0"/>
              <a:t>Blog Post: “</a:t>
            </a:r>
            <a:r>
              <a:rPr lang="en-US" dirty="0" smtClean="0">
                <a:hlinkClick r:id="rId7"/>
              </a:rPr>
              <a:t>A Successful Git Branching Model</a:t>
            </a:r>
            <a:r>
              <a:rPr lang="en-US" dirty="0" smtClean="0"/>
              <a:t>”</a:t>
            </a:r>
          </a:p>
          <a:p>
            <a:pPr lvl="1"/>
            <a:r>
              <a:rPr lang="en-US" dirty="0" smtClean="0"/>
              <a:t>excellent blog </a:t>
            </a:r>
            <a:r>
              <a:rPr lang="en-US" dirty="0"/>
              <a:t>post on </a:t>
            </a:r>
            <a:r>
              <a:rPr lang="en-US" dirty="0" smtClean="0"/>
              <a:t>good workflow conventions </a:t>
            </a:r>
            <a:r>
              <a:rPr lang="en-US" dirty="0"/>
              <a:t>Casey linked to in the comments there</a:t>
            </a:r>
          </a:p>
        </p:txBody>
      </p:sp>
    </p:spTree>
    <p:extLst>
      <p:ext uri="{BB962C8B-B14F-4D97-AF65-F5344CB8AC3E}">
        <p14:creationId xmlns:p14="http://schemas.microsoft.com/office/powerpoint/2010/main" val="36898910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0683"/>
            <a:ext cx="8229600" cy="1143000"/>
          </a:xfrm>
        </p:spPr>
        <p:txBody>
          <a:bodyPr>
            <a:normAutofit/>
          </a:bodyPr>
          <a:lstStyle/>
          <a:p>
            <a:r>
              <a:rPr lang="en-US" dirty="0" smtClean="0">
                <a:latin typeface="Lucida Calligraphy"/>
              </a:rPr>
              <a:t>The End</a:t>
            </a:r>
            <a:endParaRPr lang="en-US" dirty="0">
              <a:latin typeface="Lucida Calligraphy"/>
            </a:endParaRPr>
          </a:p>
        </p:txBody>
      </p:sp>
    </p:spTree>
    <p:extLst>
      <p:ext uri="{BB962C8B-B14F-4D97-AF65-F5344CB8AC3E}">
        <p14:creationId xmlns:p14="http://schemas.microsoft.com/office/powerpoint/2010/main" val="36898910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50683"/>
            <a:ext cx="8229600" cy="1143000"/>
          </a:xfrm>
        </p:spPr>
        <p:txBody>
          <a:bodyPr/>
          <a:lstStyle/>
          <a:p>
            <a:r>
              <a:rPr lang="en-US" dirty="0" smtClean="0"/>
              <a:t>Questions?</a:t>
            </a:r>
            <a:endParaRPr lang="en-US" dirty="0"/>
          </a:p>
        </p:txBody>
      </p:sp>
    </p:spTree>
    <p:extLst>
      <p:ext uri="{BB962C8B-B14F-4D97-AF65-F5344CB8AC3E}">
        <p14:creationId xmlns:p14="http://schemas.microsoft.com/office/powerpoint/2010/main" val="18511409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a:xfrm>
            <a:off x="2204834"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14 directories, 20 files</a:t>
            </a:r>
          </a:p>
        </p:txBody>
      </p:sp>
      <p:sp>
        <p:nvSpPr>
          <p:cNvPr id="4" name="TextBox 3"/>
          <p:cNvSpPr txBox="1"/>
          <p:nvPr/>
        </p:nvSpPr>
        <p:spPr>
          <a:xfrm>
            <a:off x="125734" y="939333"/>
            <a:ext cx="1911156" cy="1754327"/>
          </a:xfrm>
          <a:prstGeom prst="rect">
            <a:avLst/>
          </a:prstGeom>
          <a:noFill/>
        </p:spPr>
        <p:txBody>
          <a:bodyPr wrap="square" rtlCol="0">
            <a:spAutoFit/>
          </a:bodyPr>
          <a:lstStyle/>
          <a:p>
            <a:r>
              <a:rPr lang="en-US" dirty="0" smtClean="0"/>
              <a:t>$&gt; touch README</a:t>
            </a:r>
          </a:p>
          <a:p>
            <a:r>
              <a:rPr lang="en-US" dirty="0" smtClean="0"/>
              <a:t>$&gt; git add .</a:t>
            </a:r>
          </a:p>
          <a:p>
            <a:r>
              <a:rPr lang="en-US" dirty="0" smtClean="0"/>
              <a:t>$&gt; git commit –m “initial commit”</a:t>
            </a:r>
          </a:p>
          <a:p>
            <a:endParaRPr lang="en-US" dirty="0" smtClean="0"/>
          </a:p>
          <a:p>
            <a:r>
              <a:rPr lang="en-US" dirty="0" smtClean="0"/>
              <a:t>$&gt; tree –a .git</a:t>
            </a:r>
          </a:p>
        </p:txBody>
      </p:sp>
    </p:spTree>
    <p:extLst>
      <p:ext uri="{BB962C8B-B14F-4D97-AF65-F5344CB8AC3E}">
        <p14:creationId xmlns:p14="http://schemas.microsoft.com/office/powerpoint/2010/main" val="116490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a:xfrm>
            <a:off x="2204834"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14 directories, 20 files</a:t>
            </a:r>
          </a:p>
        </p:txBody>
      </p:sp>
      <p:sp>
        <p:nvSpPr>
          <p:cNvPr id="4" name="TextBox 3"/>
          <p:cNvSpPr txBox="1"/>
          <p:nvPr/>
        </p:nvSpPr>
        <p:spPr>
          <a:xfrm>
            <a:off x="125734" y="939333"/>
            <a:ext cx="1911156" cy="1754327"/>
          </a:xfrm>
          <a:prstGeom prst="rect">
            <a:avLst/>
          </a:prstGeom>
          <a:noFill/>
        </p:spPr>
        <p:txBody>
          <a:bodyPr wrap="square" rtlCol="0">
            <a:spAutoFit/>
          </a:bodyPr>
          <a:lstStyle/>
          <a:p>
            <a:r>
              <a:rPr lang="en-US" dirty="0" smtClean="0"/>
              <a:t>$&gt; touch README</a:t>
            </a:r>
          </a:p>
          <a:p>
            <a:r>
              <a:rPr lang="en-US" dirty="0" smtClean="0"/>
              <a:t>$&gt; git add .</a:t>
            </a:r>
          </a:p>
          <a:p>
            <a:r>
              <a:rPr lang="en-US" dirty="0" smtClean="0"/>
              <a:t>$&gt; git commit –m “initial commit”</a:t>
            </a:r>
          </a:p>
          <a:p>
            <a:endParaRPr lang="en-US" dirty="0" smtClean="0"/>
          </a:p>
          <a:p>
            <a:r>
              <a:rPr lang="en-US" dirty="0" smtClean="0"/>
              <a:t>$&gt; tree –a .git</a:t>
            </a:r>
          </a:p>
        </p:txBody>
      </p:sp>
      <p:sp>
        <p:nvSpPr>
          <p:cNvPr id="5" name="Rectangle 2"/>
          <p:cNvSpPr>
            <a:spLocks/>
          </p:cNvSpPr>
          <p:nvPr/>
        </p:nvSpPr>
        <p:spPr bwMode="auto">
          <a:xfrm>
            <a:off x="125734" y="1258240"/>
            <a:ext cx="1911156" cy="819044"/>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 name="TextBox 5"/>
          <p:cNvSpPr txBox="1"/>
          <p:nvPr/>
        </p:nvSpPr>
        <p:spPr>
          <a:xfrm>
            <a:off x="125734" y="554612"/>
            <a:ext cx="2172126" cy="369332"/>
          </a:xfrm>
          <a:prstGeom prst="rect">
            <a:avLst/>
          </a:prstGeom>
          <a:solidFill>
            <a:srgbClr val="FFFFFF"/>
          </a:solidFill>
        </p:spPr>
        <p:txBody>
          <a:bodyPr wrap="square" rtlCol="0">
            <a:spAutoFit/>
          </a:bodyPr>
          <a:lstStyle/>
          <a:p>
            <a:r>
              <a:rPr lang="en-US" dirty="0" smtClean="0">
                <a:solidFill>
                  <a:schemeClr val="bg1">
                    <a:lumMod val="65000"/>
                  </a:schemeClr>
                </a:solidFill>
              </a:rPr>
              <a:t>$&gt; git </a:t>
            </a:r>
            <a:r>
              <a:rPr lang="en-US" dirty="0" err="1" smtClean="0">
                <a:solidFill>
                  <a:schemeClr val="bg1">
                    <a:lumMod val="65000"/>
                  </a:schemeClr>
                </a:solidFill>
              </a:rPr>
              <a:t>init</a:t>
            </a:r>
            <a:endParaRPr lang="en-US" dirty="0">
              <a:solidFill>
                <a:schemeClr val="bg1">
                  <a:lumMod val="65000"/>
                </a:schemeClr>
              </a:solidFill>
            </a:endParaRPr>
          </a:p>
        </p:txBody>
      </p:sp>
      <p:sp>
        <p:nvSpPr>
          <p:cNvPr id="7" name="Rectangle 2"/>
          <p:cNvSpPr>
            <a:spLocks/>
          </p:cNvSpPr>
          <p:nvPr/>
        </p:nvSpPr>
        <p:spPr bwMode="auto">
          <a:xfrm>
            <a:off x="125734" y="591596"/>
            <a:ext cx="1911156" cy="332348"/>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5332317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a:xfrm>
            <a:off x="2204834"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14 directories, 20 files</a:t>
            </a:r>
          </a:p>
        </p:txBody>
      </p:sp>
      <p:sp>
        <p:nvSpPr>
          <p:cNvPr id="4" name="TextBox 3"/>
          <p:cNvSpPr txBox="1"/>
          <p:nvPr/>
        </p:nvSpPr>
        <p:spPr>
          <a:xfrm>
            <a:off x="125734" y="939333"/>
            <a:ext cx="1911156" cy="1754327"/>
          </a:xfrm>
          <a:prstGeom prst="rect">
            <a:avLst/>
          </a:prstGeom>
          <a:noFill/>
        </p:spPr>
        <p:txBody>
          <a:bodyPr wrap="square" rtlCol="0">
            <a:spAutoFit/>
          </a:bodyPr>
          <a:lstStyle/>
          <a:p>
            <a:r>
              <a:rPr lang="en-US" dirty="0" smtClean="0"/>
              <a:t>$&gt; touch README</a:t>
            </a:r>
          </a:p>
          <a:p>
            <a:r>
              <a:rPr lang="en-US" dirty="0" smtClean="0"/>
              <a:t>$&gt; git add .</a:t>
            </a:r>
          </a:p>
          <a:p>
            <a:r>
              <a:rPr lang="en-US" dirty="0" smtClean="0"/>
              <a:t>$&gt; git commit –m “initial commit”</a:t>
            </a:r>
          </a:p>
          <a:p>
            <a:endParaRPr lang="en-US" dirty="0" smtClean="0"/>
          </a:p>
          <a:p>
            <a:r>
              <a:rPr lang="en-US" dirty="0" smtClean="0"/>
              <a:t>$&gt; tree –a .git</a:t>
            </a:r>
          </a:p>
        </p:txBody>
      </p:sp>
      <p:sp>
        <p:nvSpPr>
          <p:cNvPr id="5" name="Rectangle 2"/>
          <p:cNvSpPr>
            <a:spLocks/>
          </p:cNvSpPr>
          <p:nvPr/>
        </p:nvSpPr>
        <p:spPr bwMode="auto">
          <a:xfrm>
            <a:off x="2587561" y="3495769"/>
            <a:ext cx="3952558" cy="1222630"/>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1102635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6" name="Content Placeholder 5"/>
          <p:cNvSpPr>
            <a:spLocks noGrp="1"/>
          </p:cNvSpPr>
          <p:nvPr>
            <p:ph idx="1"/>
          </p:nvPr>
        </p:nvSpPr>
        <p:spPr/>
        <p:txBody>
          <a:bodyPr/>
          <a:lstStyle/>
          <a:p>
            <a:endParaRPr lang="en-US"/>
          </a:p>
        </p:txBody>
      </p:sp>
    </p:spTree>
    <p:extLst>
      <p:ext uri="{BB962C8B-B14F-4D97-AF65-F5344CB8AC3E}">
        <p14:creationId xmlns:p14="http://schemas.microsoft.com/office/powerpoint/2010/main" val="6119657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3" name="Content Placeholder 2"/>
          <p:cNvSpPr>
            <a:spLocks noGrp="1"/>
          </p:cNvSpPr>
          <p:nvPr>
            <p:ph idx="1"/>
          </p:nvPr>
        </p:nvSpPr>
        <p:spPr>
          <a:xfrm>
            <a:off x="457200" y="1600201"/>
            <a:ext cx="8229600" cy="4435324"/>
          </a:xfrm>
        </p:spPr>
        <p:txBody>
          <a:bodyPr>
            <a:normAutofit/>
          </a:bodyPr>
          <a:lstStyle/>
          <a:p>
            <a:r>
              <a:rPr lang="en-US" dirty="0" smtClean="0"/>
              <a:t>Key / Value     &lt;=&gt;     SHA1 / Content</a:t>
            </a:r>
          </a:p>
        </p:txBody>
      </p:sp>
    </p:spTree>
    <p:extLst>
      <p:ext uri="{BB962C8B-B14F-4D97-AF65-F5344CB8AC3E}">
        <p14:creationId xmlns:p14="http://schemas.microsoft.com/office/powerpoint/2010/main" val="17037017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MASTER PLAN</a:t>
            </a:r>
            <a:endParaRPr lang="en-US" dirty="0"/>
          </a:p>
        </p:txBody>
      </p:sp>
      <p:sp>
        <p:nvSpPr>
          <p:cNvPr id="3" name="Content Placeholder 2"/>
          <p:cNvSpPr>
            <a:spLocks noGrp="1"/>
          </p:cNvSpPr>
          <p:nvPr>
            <p:ph idx="1"/>
          </p:nvPr>
        </p:nvSpPr>
        <p:spPr>
          <a:xfrm>
            <a:off x="457200" y="1536094"/>
            <a:ext cx="8229600" cy="5225143"/>
          </a:xfrm>
        </p:spPr>
        <p:txBody>
          <a:bodyPr>
            <a:normAutofit fontScale="92500" lnSpcReduction="20000"/>
          </a:bodyPr>
          <a:lstStyle/>
          <a:p>
            <a:r>
              <a:rPr lang="en-US" dirty="0" smtClean="0"/>
              <a:t>What is Git?</a:t>
            </a:r>
          </a:p>
          <a:p>
            <a:r>
              <a:rPr lang="en-US" dirty="0" smtClean="0"/>
              <a:t>Understanding Git</a:t>
            </a:r>
          </a:p>
          <a:p>
            <a:pPr lvl="1"/>
            <a:r>
              <a:rPr lang="en-US" dirty="0" smtClean="0"/>
              <a:t>The Basics</a:t>
            </a:r>
          </a:p>
          <a:p>
            <a:pPr lvl="1"/>
            <a:r>
              <a:rPr lang="en-US" dirty="0" smtClean="0"/>
              <a:t>The Git Object Database</a:t>
            </a:r>
          </a:p>
          <a:p>
            <a:pPr lvl="1"/>
            <a:r>
              <a:rPr lang="en-US" dirty="0" smtClean="0"/>
              <a:t>History Inspection</a:t>
            </a:r>
          </a:p>
          <a:p>
            <a:pPr lvl="1"/>
            <a:r>
              <a:rPr lang="en-US" dirty="0" smtClean="0"/>
              <a:t>Branching Workflows</a:t>
            </a:r>
          </a:p>
          <a:p>
            <a:pPr lvl="1"/>
            <a:r>
              <a:rPr lang="en-US" dirty="0" smtClean="0"/>
              <a:t>Collaboration</a:t>
            </a:r>
          </a:p>
          <a:p>
            <a:pPr lvl="1"/>
            <a:r>
              <a:rPr lang="en-US" dirty="0" smtClean="0"/>
              <a:t>Advanced Stuff</a:t>
            </a:r>
          </a:p>
          <a:p>
            <a:pPr lvl="1"/>
            <a:r>
              <a:rPr lang="en-US" dirty="0" smtClean="0"/>
              <a:t>Troubleshooting</a:t>
            </a:r>
          </a:p>
          <a:p>
            <a:r>
              <a:rPr lang="en-US" dirty="0" smtClean="0"/>
              <a:t>Review</a:t>
            </a:r>
          </a:p>
          <a:p>
            <a:r>
              <a:rPr lang="en-US" dirty="0" smtClean="0"/>
              <a:t>Resources</a:t>
            </a:r>
          </a:p>
          <a:p>
            <a:r>
              <a:rPr lang="en-US" dirty="0" smtClean="0"/>
              <a:t>Questions</a:t>
            </a:r>
          </a:p>
          <a:p>
            <a:endParaRPr lang="en-US" dirty="0" smtClean="0"/>
          </a:p>
          <a:p>
            <a:endParaRPr lang="en-US" dirty="0"/>
          </a:p>
        </p:txBody>
      </p:sp>
      <p:sp>
        <p:nvSpPr>
          <p:cNvPr id="4" name="TextBox 3"/>
          <p:cNvSpPr txBox="1"/>
          <p:nvPr/>
        </p:nvSpPr>
        <p:spPr>
          <a:xfrm>
            <a:off x="4952939" y="1581239"/>
            <a:ext cx="1120820" cy="369332"/>
          </a:xfrm>
          <a:prstGeom prst="rect">
            <a:avLst/>
          </a:prstGeom>
          <a:noFill/>
        </p:spPr>
        <p:txBody>
          <a:bodyPr wrap="none" rtlCol="0">
            <a:spAutoFit/>
          </a:bodyPr>
          <a:lstStyle/>
          <a:p>
            <a:r>
              <a:rPr lang="en-US" dirty="0" smtClean="0">
                <a:solidFill>
                  <a:schemeClr val="tx2">
                    <a:lumMod val="60000"/>
                    <a:lumOff val="40000"/>
                  </a:schemeClr>
                </a:solidFill>
              </a:rPr>
              <a:t>3 minutes</a:t>
            </a:r>
            <a:endParaRPr lang="en-US" dirty="0">
              <a:solidFill>
                <a:schemeClr val="tx2">
                  <a:lumMod val="60000"/>
                  <a:lumOff val="40000"/>
                </a:schemeClr>
              </a:solidFill>
            </a:endParaRPr>
          </a:p>
        </p:txBody>
      </p:sp>
      <p:sp>
        <p:nvSpPr>
          <p:cNvPr id="5" name="TextBox 4"/>
          <p:cNvSpPr txBox="1"/>
          <p:nvPr/>
        </p:nvSpPr>
        <p:spPr>
          <a:xfrm>
            <a:off x="4952939" y="2031314"/>
            <a:ext cx="1005879" cy="369332"/>
          </a:xfrm>
          <a:prstGeom prst="rect">
            <a:avLst/>
          </a:prstGeom>
          <a:noFill/>
        </p:spPr>
        <p:txBody>
          <a:bodyPr wrap="none" rtlCol="0">
            <a:spAutoFit/>
          </a:bodyPr>
          <a:lstStyle/>
          <a:p>
            <a:r>
              <a:rPr lang="en-US" dirty="0" smtClean="0">
                <a:solidFill>
                  <a:schemeClr val="tx2">
                    <a:lumMod val="60000"/>
                    <a:lumOff val="40000"/>
                  </a:schemeClr>
                </a:solidFill>
              </a:rPr>
              <a:t>15 hours</a:t>
            </a:r>
            <a:endParaRPr lang="en-US" dirty="0">
              <a:solidFill>
                <a:schemeClr val="tx2">
                  <a:lumMod val="60000"/>
                  <a:lumOff val="40000"/>
                </a:schemeClr>
              </a:solidFill>
            </a:endParaRPr>
          </a:p>
        </p:txBody>
      </p:sp>
      <p:sp>
        <p:nvSpPr>
          <p:cNvPr id="6" name="TextBox 5"/>
          <p:cNvSpPr txBox="1"/>
          <p:nvPr/>
        </p:nvSpPr>
        <p:spPr>
          <a:xfrm>
            <a:off x="4952939" y="5286487"/>
            <a:ext cx="1120820" cy="369332"/>
          </a:xfrm>
          <a:prstGeom prst="rect">
            <a:avLst/>
          </a:prstGeom>
          <a:noFill/>
        </p:spPr>
        <p:txBody>
          <a:bodyPr wrap="none" rtlCol="0">
            <a:spAutoFit/>
          </a:bodyPr>
          <a:lstStyle/>
          <a:p>
            <a:r>
              <a:rPr lang="en-US" dirty="0">
                <a:solidFill>
                  <a:schemeClr val="tx2">
                    <a:lumMod val="60000"/>
                    <a:lumOff val="40000"/>
                  </a:schemeClr>
                </a:solidFill>
              </a:rPr>
              <a:t>2</a:t>
            </a:r>
            <a:r>
              <a:rPr lang="en-US" dirty="0" smtClean="0">
                <a:solidFill>
                  <a:schemeClr val="tx2">
                    <a:lumMod val="60000"/>
                    <a:lumOff val="40000"/>
                  </a:schemeClr>
                </a:solidFill>
              </a:rPr>
              <a:t> minutes</a:t>
            </a:r>
            <a:endParaRPr lang="en-US" dirty="0">
              <a:solidFill>
                <a:schemeClr val="tx2">
                  <a:lumMod val="60000"/>
                  <a:lumOff val="40000"/>
                </a:schemeClr>
              </a:solidFill>
            </a:endParaRPr>
          </a:p>
        </p:txBody>
      </p:sp>
      <p:sp>
        <p:nvSpPr>
          <p:cNvPr id="7" name="TextBox 6"/>
          <p:cNvSpPr txBox="1"/>
          <p:nvPr/>
        </p:nvSpPr>
        <p:spPr>
          <a:xfrm>
            <a:off x="4952939" y="5743725"/>
            <a:ext cx="1120820" cy="369332"/>
          </a:xfrm>
          <a:prstGeom prst="rect">
            <a:avLst/>
          </a:prstGeom>
          <a:noFill/>
        </p:spPr>
        <p:txBody>
          <a:bodyPr wrap="none" rtlCol="0">
            <a:spAutoFit/>
          </a:bodyPr>
          <a:lstStyle/>
          <a:p>
            <a:r>
              <a:rPr lang="en-US" dirty="0" smtClean="0">
                <a:solidFill>
                  <a:schemeClr val="tx2">
                    <a:lumMod val="60000"/>
                    <a:lumOff val="40000"/>
                  </a:schemeClr>
                </a:solidFill>
              </a:rPr>
              <a:t>3 minutes</a:t>
            </a:r>
            <a:endParaRPr lang="en-US" dirty="0">
              <a:solidFill>
                <a:schemeClr val="tx2">
                  <a:lumMod val="60000"/>
                  <a:lumOff val="40000"/>
                </a:schemeClr>
              </a:solidFill>
            </a:endParaRPr>
          </a:p>
        </p:txBody>
      </p:sp>
      <p:sp>
        <p:nvSpPr>
          <p:cNvPr id="8" name="TextBox 7"/>
          <p:cNvSpPr txBox="1"/>
          <p:nvPr/>
        </p:nvSpPr>
        <p:spPr>
          <a:xfrm>
            <a:off x="4952939" y="6197722"/>
            <a:ext cx="1236236" cy="369332"/>
          </a:xfrm>
          <a:prstGeom prst="rect">
            <a:avLst/>
          </a:prstGeom>
          <a:noFill/>
        </p:spPr>
        <p:txBody>
          <a:bodyPr wrap="none" rtlCol="0">
            <a:spAutoFit/>
          </a:bodyPr>
          <a:lstStyle/>
          <a:p>
            <a:r>
              <a:rPr lang="en-US" dirty="0" smtClean="0">
                <a:solidFill>
                  <a:schemeClr val="tx2">
                    <a:lumMod val="60000"/>
                    <a:lumOff val="40000"/>
                  </a:schemeClr>
                </a:solidFill>
              </a:rPr>
              <a:t>20 minutes</a:t>
            </a:r>
            <a:endParaRPr lang="en-US" dirty="0">
              <a:solidFill>
                <a:schemeClr val="tx2">
                  <a:lumMod val="60000"/>
                  <a:lumOff val="40000"/>
                </a:schemeClr>
              </a:solidFill>
            </a:endParaRPr>
          </a:p>
        </p:txBody>
      </p:sp>
    </p:spTree>
    <p:extLst>
      <p:ext uri="{BB962C8B-B14F-4D97-AF65-F5344CB8AC3E}">
        <p14:creationId xmlns:p14="http://schemas.microsoft.com/office/powerpoint/2010/main" val="545578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3" name="Content Placeholder 2"/>
          <p:cNvSpPr>
            <a:spLocks noGrp="1"/>
          </p:cNvSpPr>
          <p:nvPr>
            <p:ph idx="1"/>
          </p:nvPr>
        </p:nvSpPr>
        <p:spPr>
          <a:xfrm>
            <a:off x="457200" y="1600201"/>
            <a:ext cx="8229600" cy="4435324"/>
          </a:xfrm>
        </p:spPr>
        <p:txBody>
          <a:bodyPr>
            <a:normAutofit/>
          </a:bodyPr>
          <a:lstStyle/>
          <a:p>
            <a:r>
              <a:rPr lang="en-US" dirty="0" smtClean="0"/>
              <a:t>Key / Value     &lt;=&gt;     SHA1 / Content</a:t>
            </a:r>
          </a:p>
          <a:p>
            <a:r>
              <a:rPr lang="en-US" dirty="0" smtClean="0"/>
              <a:t>All objects go under the “objects” directory under .git</a:t>
            </a:r>
            <a:endParaRPr lang="en-US" dirty="0"/>
          </a:p>
        </p:txBody>
      </p:sp>
      <p:sp>
        <p:nvSpPr>
          <p:cNvPr id="6" name="Content Placeholder 2"/>
          <p:cNvSpPr txBox="1">
            <a:spLocks/>
          </p:cNvSpPr>
          <p:nvPr/>
        </p:nvSpPr>
        <p:spPr>
          <a:xfrm>
            <a:off x="3260326" y="3504058"/>
            <a:ext cx="3478272" cy="41594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100" dirty="0" smtClean="0">
                <a:latin typeface="Monaco"/>
                <a:cs typeface="Monaco"/>
              </a:rPr>
              <a:t>.git</a:t>
            </a:r>
          </a:p>
          <a:p>
            <a:pPr marL="0" indent="0">
              <a:buFont typeface="Arial"/>
              <a:buNone/>
            </a:pPr>
            <a:r>
              <a:rPr lang="en-US" sz="1100" dirty="0" smtClean="0">
                <a:latin typeface="Monaco"/>
                <a:cs typeface="Monaco"/>
              </a:rPr>
              <a:t>├── HEAD</a:t>
            </a:r>
          </a:p>
          <a:p>
            <a:pPr marL="0" indent="0">
              <a:buFont typeface="Arial"/>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Font typeface="Arial"/>
              <a:buNone/>
            </a:pPr>
            <a:r>
              <a:rPr lang="en-US" sz="1100" dirty="0" smtClean="0">
                <a:latin typeface="Monaco"/>
                <a:cs typeface="Monaco"/>
              </a:rPr>
              <a:t>├── description</a:t>
            </a:r>
          </a:p>
          <a:p>
            <a:pPr marL="0" indent="0">
              <a:buFont typeface="Arial"/>
              <a:buNone/>
            </a:pPr>
            <a:r>
              <a:rPr lang="en-US" sz="1100" dirty="0" smtClean="0">
                <a:latin typeface="Monaco"/>
                <a:cs typeface="Monaco"/>
              </a:rPr>
              <a:t>├── hooks</a:t>
            </a:r>
          </a:p>
          <a:p>
            <a:pPr marL="0" indent="0">
              <a:buFont typeface="Arial"/>
              <a:buNone/>
            </a:pPr>
            <a:r>
              <a:rPr lang="en-US" sz="1100" dirty="0" smtClean="0">
                <a:latin typeface="Monaco"/>
                <a:cs typeface="Monaco"/>
              </a:rPr>
              <a:t>│   ├── …</a:t>
            </a:r>
          </a:p>
          <a:p>
            <a:pPr marL="0" indent="0">
              <a:buFont typeface="Arial"/>
              <a:buNone/>
            </a:pPr>
            <a:r>
              <a:rPr lang="en-US" sz="1100" dirty="0" smtClean="0">
                <a:latin typeface="Monaco"/>
                <a:cs typeface="Monaco"/>
              </a:rPr>
              <a:t>├── info</a:t>
            </a:r>
          </a:p>
          <a:p>
            <a:pPr marL="0" indent="0">
              <a:buFont typeface="Arial"/>
              <a:buNone/>
            </a:pPr>
            <a:r>
              <a:rPr lang="en-US" sz="1100" dirty="0" smtClean="0">
                <a:latin typeface="Monaco"/>
                <a:cs typeface="Monaco"/>
              </a:rPr>
              <a:t>│   └── exclude</a:t>
            </a:r>
          </a:p>
          <a:p>
            <a:pPr marL="0" indent="0">
              <a:buFont typeface="Arial"/>
              <a:buNone/>
            </a:pPr>
            <a:r>
              <a:rPr lang="en-US" sz="1100" dirty="0" smtClean="0">
                <a:latin typeface="Monaco"/>
                <a:cs typeface="Monaco"/>
              </a:rPr>
              <a:t>├── objects</a:t>
            </a:r>
          </a:p>
          <a:p>
            <a:pPr marL="0" indent="0">
              <a:buFont typeface="Arial"/>
              <a:buNone/>
            </a:pPr>
            <a:r>
              <a:rPr lang="en-US" sz="1100" dirty="0" smtClean="0">
                <a:latin typeface="Monaco"/>
                <a:cs typeface="Monaco"/>
              </a:rPr>
              <a:t>│   ├── info</a:t>
            </a:r>
          </a:p>
          <a:p>
            <a:pPr marL="0" indent="0">
              <a:buFont typeface="Arial"/>
              <a:buNone/>
            </a:pPr>
            <a:r>
              <a:rPr lang="en-US" sz="1100" dirty="0" smtClean="0">
                <a:latin typeface="Monaco"/>
                <a:cs typeface="Monaco"/>
              </a:rPr>
              <a:t>│   └── pack</a:t>
            </a:r>
          </a:p>
          <a:p>
            <a:pPr marL="0" indent="0">
              <a:buFont typeface="Arial"/>
              <a:buNone/>
            </a:pPr>
            <a:r>
              <a:rPr lang="en-US" sz="1100" dirty="0" smtClean="0">
                <a:latin typeface="Monaco"/>
                <a:cs typeface="Monaco"/>
              </a:rPr>
              <a:t>└── refs</a:t>
            </a:r>
          </a:p>
          <a:p>
            <a:pPr marL="0" indent="0">
              <a:buFont typeface="Arial"/>
              <a:buNone/>
            </a:pPr>
            <a:r>
              <a:rPr lang="en-US" sz="1100" dirty="0" smtClean="0">
                <a:latin typeface="Monaco"/>
                <a:cs typeface="Monaco"/>
              </a:rPr>
              <a:t>    ├── heads</a:t>
            </a:r>
          </a:p>
          <a:p>
            <a:pPr marL="0" indent="0">
              <a:buFont typeface="Arial"/>
              <a:buNone/>
            </a:pPr>
            <a:r>
              <a:rPr lang="en-US" sz="1100" dirty="0" smtClean="0">
                <a:latin typeface="Monaco"/>
                <a:cs typeface="Monaco"/>
              </a:rPr>
              <a:t>    └── tags</a:t>
            </a:r>
          </a:p>
          <a:p>
            <a:pPr marL="0" indent="0">
              <a:buFont typeface="Arial"/>
              <a:buNone/>
            </a:pPr>
            <a:endParaRPr lang="en-US" sz="1100" dirty="0" smtClean="0">
              <a:latin typeface="Monaco"/>
              <a:cs typeface="Monaco"/>
            </a:endParaRPr>
          </a:p>
          <a:p>
            <a:pPr marL="0" indent="0">
              <a:buFont typeface="Arial"/>
              <a:buNone/>
            </a:pPr>
            <a:r>
              <a:rPr lang="en-US" sz="1100" dirty="0" smtClean="0">
                <a:latin typeface="Monaco"/>
                <a:cs typeface="Monaco"/>
              </a:rPr>
              <a:t>8 directories, 12 files</a:t>
            </a:r>
            <a:endParaRPr lang="en-US" sz="1100" dirty="0">
              <a:latin typeface="Monaco"/>
              <a:cs typeface="Monaco"/>
            </a:endParaRPr>
          </a:p>
        </p:txBody>
      </p:sp>
      <p:sp>
        <p:nvSpPr>
          <p:cNvPr id="7" name="TextBox 6"/>
          <p:cNvSpPr txBox="1"/>
          <p:nvPr/>
        </p:nvSpPr>
        <p:spPr>
          <a:xfrm>
            <a:off x="4378476" y="5092079"/>
            <a:ext cx="971728" cy="369332"/>
          </a:xfrm>
          <a:prstGeom prst="rect">
            <a:avLst/>
          </a:prstGeom>
          <a:noFill/>
        </p:spPr>
        <p:txBody>
          <a:bodyPr wrap="none" rtlCol="0">
            <a:spAutoFit/>
          </a:bodyPr>
          <a:lstStyle/>
          <a:p>
            <a:r>
              <a:rPr lang="en-US" dirty="0" smtClean="0">
                <a:sym typeface="Wingdings"/>
              </a:rPr>
              <a:t> there</a:t>
            </a:r>
            <a:endParaRPr lang="en-US" dirty="0"/>
          </a:p>
        </p:txBody>
      </p:sp>
    </p:spTree>
    <p:extLst>
      <p:ext uri="{BB962C8B-B14F-4D97-AF65-F5344CB8AC3E}">
        <p14:creationId xmlns:p14="http://schemas.microsoft.com/office/powerpoint/2010/main" val="9282477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7" name="Content Placeholder 2"/>
          <p:cNvSpPr>
            <a:spLocks noGrp="1"/>
          </p:cNvSpPr>
          <p:nvPr>
            <p:ph idx="1"/>
          </p:nvPr>
        </p:nvSpPr>
        <p:spPr>
          <a:xfrm>
            <a:off x="1672643" y="1229562"/>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14 directories, 20 files</a:t>
            </a:r>
          </a:p>
        </p:txBody>
      </p:sp>
      <p:sp>
        <p:nvSpPr>
          <p:cNvPr id="8" name="Rectangle 2"/>
          <p:cNvSpPr>
            <a:spLocks/>
          </p:cNvSpPr>
          <p:nvPr/>
        </p:nvSpPr>
        <p:spPr bwMode="auto">
          <a:xfrm>
            <a:off x="2418225" y="3882815"/>
            <a:ext cx="194345" cy="169089"/>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 name="Rectangle 2"/>
          <p:cNvSpPr>
            <a:spLocks/>
          </p:cNvSpPr>
          <p:nvPr/>
        </p:nvSpPr>
        <p:spPr bwMode="auto">
          <a:xfrm>
            <a:off x="2770098" y="4094989"/>
            <a:ext cx="3217045" cy="174630"/>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5233954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3" name="Content Placeholder 2"/>
          <p:cNvSpPr>
            <a:spLocks noGrp="1"/>
          </p:cNvSpPr>
          <p:nvPr>
            <p:ph idx="1"/>
          </p:nvPr>
        </p:nvSpPr>
        <p:spPr>
          <a:xfrm>
            <a:off x="457200" y="1600201"/>
            <a:ext cx="8229600" cy="4991704"/>
          </a:xfrm>
        </p:spPr>
        <p:txBody>
          <a:bodyPr>
            <a:normAutofit/>
          </a:bodyPr>
          <a:lstStyle/>
          <a:p>
            <a:r>
              <a:rPr lang="en-US" dirty="0" smtClean="0"/>
              <a:t>Key / Value     &lt;=&gt;     SHA1 / Content</a:t>
            </a:r>
          </a:p>
          <a:p>
            <a:r>
              <a:rPr lang="en-US" dirty="0" smtClean="0"/>
              <a:t>All objects go under the “objects” directory under .git</a:t>
            </a:r>
          </a:p>
          <a:p>
            <a:r>
              <a:rPr lang="en-US" dirty="0" smtClean="0"/>
              <a:t>There are only four kinds of objects that Git stores during normal use:</a:t>
            </a:r>
          </a:p>
          <a:p>
            <a:pPr lvl="1"/>
            <a:r>
              <a:rPr lang="en-US" dirty="0" smtClean="0"/>
              <a:t>blobs (≈files)</a:t>
            </a:r>
          </a:p>
          <a:p>
            <a:pPr lvl="1"/>
            <a:r>
              <a:rPr lang="en-US" dirty="0" smtClean="0"/>
              <a:t>trees (≈directories)</a:t>
            </a:r>
          </a:p>
          <a:p>
            <a:pPr lvl="1"/>
            <a:r>
              <a:rPr lang="en-US" dirty="0" smtClean="0"/>
              <a:t>commits</a:t>
            </a:r>
          </a:p>
          <a:p>
            <a:pPr lvl="1"/>
            <a:r>
              <a:rPr lang="en-US" dirty="0" smtClean="0"/>
              <a:t>tags</a:t>
            </a:r>
            <a:endParaRPr lang="en-US" dirty="0"/>
          </a:p>
        </p:txBody>
      </p:sp>
    </p:spTree>
    <p:extLst>
      <p:ext uri="{BB962C8B-B14F-4D97-AF65-F5344CB8AC3E}">
        <p14:creationId xmlns:p14="http://schemas.microsoft.com/office/powerpoint/2010/main" val="11983068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16066" name="Rectangle 2"/>
          <p:cNvSpPr>
            <a:spLocks/>
          </p:cNvSpPr>
          <p:nvPr/>
        </p:nvSpPr>
        <p:spPr bwMode="auto">
          <a:xfrm>
            <a:off x="696515" y="2890763"/>
            <a:ext cx="8086743"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500" i="1" dirty="0">
                <a:ea typeface="ＭＳ Ｐゴシック" charset="0"/>
                <a:cs typeface="Gill Sans" charset="0"/>
              </a:rPr>
              <a:t>all</a:t>
            </a:r>
            <a:r>
              <a:rPr lang="en-US" sz="4500" dirty="0">
                <a:ea typeface="ＭＳ Ｐゴシック" charset="0"/>
                <a:cs typeface="Gill Sans" charset="0"/>
              </a:rPr>
              <a:t> git objects are stored </a:t>
            </a:r>
            <a:r>
              <a:rPr lang="en-US" sz="4500" dirty="0" smtClean="0">
                <a:ea typeface="ＭＳ Ｐゴシック" charset="0"/>
                <a:cs typeface="Gill Sans" charset="0"/>
              </a:rPr>
              <a:t>as follows</a:t>
            </a:r>
            <a:endParaRPr lang="en-US" sz="4500" dirty="0">
              <a:ea typeface="ＭＳ Ｐゴシック" charset="0"/>
              <a:cs typeface="Gill Sans" charset="0"/>
            </a:endParaRPr>
          </a:p>
        </p:txBody>
      </p:sp>
    </p:spTree>
    <p:extLst>
      <p:ext uri="{BB962C8B-B14F-4D97-AF65-F5344CB8AC3E}">
        <p14:creationId xmlns:p14="http://schemas.microsoft.com/office/powerpoint/2010/main" val="3438992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
          <p:cNvSpPr>
            <a:spLocks noGrp="1" noChangeArrowheads="1"/>
          </p:cNvSpPr>
          <p:nvPr>
            <p:ph type="title"/>
          </p:nvPr>
        </p:nvSpPr>
        <p:spPr>
          <a:ln/>
        </p:spPr>
        <p:txBody>
          <a:bodyPr/>
          <a:lstStyle/>
          <a:p>
            <a:r>
              <a:rPr lang="en-US" dirty="0" smtClean="0"/>
              <a:t>The Git Object Database</a:t>
            </a:r>
            <a:endParaRPr lang="en-US" dirty="0"/>
          </a:p>
        </p:txBody>
      </p:sp>
      <p:sp>
        <p:nvSpPr>
          <p:cNvPr id="185346" name="Rectangle 2"/>
          <p:cNvSpPr>
            <a:spLocks/>
          </p:cNvSpPr>
          <p:nvPr/>
        </p:nvSpPr>
        <p:spPr bwMode="auto">
          <a:xfrm>
            <a:off x="3852045" y="1669479"/>
            <a:ext cx="134674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A30700"/>
                </a:solidFill>
                <a:latin typeface="Courier" charset="0"/>
                <a:ea typeface="ＭＳ Ｐゴシック" charset="0"/>
                <a:cs typeface="Courier" charset="0"/>
                <a:sym typeface="Courier" charset="0"/>
              </a:rPr>
              <a:t>content</a:t>
            </a:r>
          </a:p>
        </p:txBody>
      </p:sp>
    </p:spTree>
    <p:extLst>
      <p:ext uri="{BB962C8B-B14F-4D97-AF65-F5344CB8AC3E}">
        <p14:creationId xmlns:p14="http://schemas.microsoft.com/office/powerpoint/2010/main" val="38333839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a:ln/>
        </p:spPr>
        <p:txBody>
          <a:bodyPr/>
          <a:lstStyle/>
          <a:p>
            <a:r>
              <a:rPr lang="en-US" dirty="0" smtClean="0"/>
              <a:t>The Git Object Database</a:t>
            </a:r>
            <a:endParaRPr lang="en-US" dirty="0"/>
          </a:p>
        </p:txBody>
      </p:sp>
      <p:sp>
        <p:nvSpPr>
          <p:cNvPr id="187394" name="Rectangle 2"/>
          <p:cNvSpPr>
            <a:spLocks/>
          </p:cNvSpPr>
          <p:nvPr/>
        </p:nvSpPr>
        <p:spPr bwMode="auto">
          <a:xfrm>
            <a:off x="457200" y="2308324"/>
            <a:ext cx="9135070"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dirty="0" err="1">
                <a:solidFill>
                  <a:srgbClr val="443FEA"/>
                </a:solidFill>
                <a:latin typeface="Courier" charset="0"/>
                <a:ea typeface="ＭＳ Ｐゴシック" charset="0"/>
                <a:cs typeface="Courier" charset="0"/>
                <a:sym typeface="Courier" charset="0"/>
              </a:rPr>
              <a:t>new_content</a:t>
            </a:r>
            <a:r>
              <a:rPr lang="en-US" sz="2500" dirty="0">
                <a:latin typeface="Courier" charset="0"/>
                <a:ea typeface="ＭＳ Ｐゴシック" charset="0"/>
                <a:cs typeface="Courier" charset="0"/>
                <a:sym typeface="Courier" charset="0"/>
              </a:rPr>
              <a:t> = </a:t>
            </a:r>
            <a:r>
              <a:rPr lang="en-US" sz="2500" b="1" dirty="0">
                <a:solidFill>
                  <a:srgbClr val="5F8553"/>
                </a:solidFill>
                <a:latin typeface="Courier" charset="0"/>
                <a:ea typeface="ＭＳ Ｐゴシック" charset="0"/>
                <a:cs typeface="Courier" charset="0"/>
                <a:sym typeface="Courier" charset="0"/>
              </a:rPr>
              <a:t>type</a:t>
            </a:r>
            <a:r>
              <a:rPr lang="en-US" sz="2500" dirty="0">
                <a:latin typeface="Courier" charset="0"/>
                <a:ea typeface="ＭＳ Ｐゴシック" charset="0"/>
                <a:cs typeface="Courier" charset="0"/>
                <a:sym typeface="Courier" charset="0"/>
              </a:rPr>
              <a:t> + </a:t>
            </a:r>
            <a:r>
              <a:rPr lang="ja-JP" altLang="en-US" sz="2500" dirty="0">
                <a:latin typeface="Arial"/>
                <a:ea typeface="ＭＳ Ｐゴシック" charset="0"/>
                <a:cs typeface="Courier" charset="0"/>
                <a:sym typeface="Courier" charset="0"/>
              </a:rPr>
              <a:t>’</a:t>
            </a:r>
            <a:r>
              <a:rPr lang="en-US" sz="2500" dirty="0">
                <a:latin typeface="Courier" charset="0"/>
                <a:ea typeface="ＭＳ Ｐゴシック" charset="0"/>
                <a:cs typeface="Courier" charset="0"/>
                <a:sym typeface="Courier" charset="0"/>
              </a:rPr>
              <a:t> </a:t>
            </a:r>
            <a:r>
              <a:rPr lang="ja-JP" altLang="en-US" sz="2500" dirty="0">
                <a:latin typeface="Arial"/>
                <a:ea typeface="ＭＳ Ｐゴシック" charset="0"/>
                <a:cs typeface="Courier" charset="0"/>
                <a:sym typeface="Courier" charset="0"/>
              </a:rPr>
              <a:t>‘</a:t>
            </a:r>
            <a:r>
              <a:rPr lang="en-US" sz="2500" dirty="0">
                <a:latin typeface="Courier" charset="0"/>
                <a:ea typeface="ＭＳ Ｐゴシック" charset="0"/>
                <a:cs typeface="Courier" charset="0"/>
                <a:sym typeface="Courier" charset="0"/>
              </a:rPr>
              <a:t> + </a:t>
            </a:r>
            <a:r>
              <a:rPr lang="en-US" sz="2500" b="1" dirty="0" err="1">
                <a:solidFill>
                  <a:srgbClr val="A30700"/>
                </a:solidFill>
                <a:latin typeface="Courier" charset="0"/>
                <a:ea typeface="ＭＳ Ｐゴシック" charset="0"/>
                <a:cs typeface="Courier" charset="0"/>
                <a:sym typeface="Courier" charset="0"/>
              </a:rPr>
              <a:t>content</a:t>
            </a:r>
            <a:r>
              <a:rPr lang="en-US" sz="2500" dirty="0" err="1">
                <a:latin typeface="Courier" charset="0"/>
                <a:ea typeface="ＭＳ Ｐゴシック" charset="0"/>
                <a:cs typeface="Courier" charset="0"/>
                <a:sym typeface="Courier" charset="0"/>
              </a:rPr>
              <a:t>.</a:t>
            </a:r>
            <a:r>
              <a:rPr lang="en-US" sz="2500" dirty="0" err="1">
                <a:solidFill>
                  <a:srgbClr val="535353"/>
                </a:solidFill>
                <a:latin typeface="Courier" charset="0"/>
                <a:ea typeface="ＭＳ Ｐゴシック" charset="0"/>
                <a:cs typeface="Courier" charset="0"/>
                <a:sym typeface="Courier" charset="0"/>
              </a:rPr>
              <a:t>size</a:t>
            </a:r>
            <a:r>
              <a:rPr lang="en-US" sz="2500" dirty="0">
                <a:latin typeface="Courier" charset="0"/>
                <a:ea typeface="ＭＳ Ｐゴシック" charset="0"/>
                <a:cs typeface="Courier" charset="0"/>
                <a:sym typeface="Courier" charset="0"/>
              </a:rPr>
              <a:t> + </a:t>
            </a:r>
            <a:r>
              <a:rPr lang="en-US" sz="2500" b="1" dirty="0">
                <a:latin typeface="Courier" charset="0"/>
                <a:ea typeface="ＭＳ Ｐゴシック" charset="0"/>
                <a:cs typeface="Courier" charset="0"/>
                <a:sym typeface="Courier" charset="0"/>
              </a:rPr>
              <a:t>\0</a:t>
            </a:r>
            <a:r>
              <a:rPr lang="en-US" sz="2500" dirty="0">
                <a:solidFill>
                  <a:srgbClr val="FF53ED"/>
                </a:solidFill>
                <a:latin typeface="Courier" charset="0"/>
                <a:ea typeface="ＭＳ Ｐゴシック" charset="0"/>
                <a:cs typeface="Courier" charset="0"/>
                <a:sym typeface="Courier" charset="0"/>
              </a:rPr>
              <a:t> </a:t>
            </a:r>
            <a:endParaRPr lang="en-US" sz="2500" dirty="0">
              <a:latin typeface="Courier" charset="0"/>
              <a:ea typeface="ＭＳ Ｐゴシック" charset="0"/>
              <a:cs typeface="Courier" charset="0"/>
              <a:sym typeface="Courier" charset="0"/>
            </a:endParaRPr>
          </a:p>
          <a:p>
            <a:r>
              <a:rPr lang="en-US" sz="2500" dirty="0">
                <a:latin typeface="Courier" charset="0"/>
                <a:ea typeface="ＭＳ Ｐゴシック" charset="0"/>
                <a:cs typeface="Courier" charset="0"/>
                <a:sym typeface="Courier" charset="0"/>
              </a:rPr>
              <a:t>+ </a:t>
            </a:r>
            <a:r>
              <a:rPr lang="en-US" sz="2500" b="1" dirty="0">
                <a:solidFill>
                  <a:srgbClr val="A30700"/>
                </a:solidFill>
                <a:latin typeface="Courier" charset="0"/>
                <a:ea typeface="ＭＳ Ｐゴシック" charset="0"/>
                <a:cs typeface="Courier" charset="0"/>
                <a:sym typeface="Courier" charset="0"/>
              </a:rPr>
              <a:t>content</a:t>
            </a:r>
          </a:p>
        </p:txBody>
      </p:sp>
      <p:sp>
        <p:nvSpPr>
          <p:cNvPr id="187395" name="Rectangle 3"/>
          <p:cNvSpPr>
            <a:spLocks/>
          </p:cNvSpPr>
          <p:nvPr/>
        </p:nvSpPr>
        <p:spPr bwMode="auto">
          <a:xfrm>
            <a:off x="3852045" y="1669479"/>
            <a:ext cx="134674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A30700"/>
                </a:solidFill>
                <a:latin typeface="Courier" charset="0"/>
                <a:ea typeface="ＭＳ Ｐゴシック" charset="0"/>
                <a:cs typeface="Courier" charset="0"/>
                <a:sym typeface="Courier" charset="0"/>
              </a:rPr>
              <a:t>content</a:t>
            </a:r>
          </a:p>
        </p:txBody>
      </p:sp>
      <p:sp>
        <p:nvSpPr>
          <p:cNvPr id="187396" name="Rectangle 4"/>
          <p:cNvSpPr>
            <a:spLocks/>
          </p:cNvSpPr>
          <p:nvPr/>
        </p:nvSpPr>
        <p:spPr bwMode="auto">
          <a:xfrm>
            <a:off x="98227" y="1553766"/>
            <a:ext cx="6795492" cy="634008"/>
          </a:xfrm>
          <a:prstGeom prst="rect">
            <a:avLst/>
          </a:prstGeom>
          <a:solidFill>
            <a:srgbClr val="FFFFFF">
              <a:alpha val="59999"/>
            </a:srgbClr>
          </a:solidFill>
          <a:ln>
            <a:noFill/>
          </a:ln>
        </p:spPr>
        <p:txBody>
          <a:bodyPr lIns="0" tIns="0" rIns="0" bIns="0"/>
          <a:lstStyle/>
          <a:p>
            <a:endParaRPr lang="en-US"/>
          </a:p>
        </p:txBody>
      </p:sp>
    </p:spTree>
    <p:extLst>
      <p:ext uri="{BB962C8B-B14F-4D97-AF65-F5344CB8AC3E}">
        <p14:creationId xmlns:p14="http://schemas.microsoft.com/office/powerpoint/2010/main" val="5242372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
          <p:cNvSpPr>
            <a:spLocks noGrp="1" noChangeArrowheads="1"/>
          </p:cNvSpPr>
          <p:nvPr>
            <p:ph type="title"/>
          </p:nvPr>
        </p:nvSpPr>
        <p:spPr>
          <a:ln/>
        </p:spPr>
        <p:txBody>
          <a:bodyPr/>
          <a:lstStyle/>
          <a:p>
            <a:r>
              <a:rPr lang="en-US" dirty="0" smtClean="0"/>
              <a:t>The Git Object Database</a:t>
            </a:r>
            <a:endParaRPr lang="en-US" dirty="0"/>
          </a:p>
        </p:txBody>
      </p:sp>
      <p:sp>
        <p:nvSpPr>
          <p:cNvPr id="191490" name="Rectangle 2"/>
          <p:cNvSpPr>
            <a:spLocks/>
          </p:cNvSpPr>
          <p:nvPr/>
        </p:nvSpPr>
        <p:spPr bwMode="auto">
          <a:xfrm>
            <a:off x="572617" y="2308324"/>
            <a:ext cx="9135070"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 = </a:t>
            </a:r>
            <a:r>
              <a:rPr lang="en-US" sz="2500" b="1">
                <a:solidFill>
                  <a:srgbClr val="5F8553"/>
                </a:solidFill>
                <a:latin typeface="Courier" charset="0"/>
                <a:ea typeface="ＭＳ Ｐゴシック" charset="0"/>
                <a:cs typeface="Courier" charset="0"/>
                <a:sym typeface="Courier" charset="0"/>
              </a:rPr>
              <a:t>type</a:t>
            </a:r>
            <a:r>
              <a:rPr lang="en-US" sz="2500">
                <a:latin typeface="Courier" charset="0"/>
                <a:ea typeface="ＭＳ Ｐゴシック" charset="0"/>
                <a:cs typeface="Courier" charset="0"/>
                <a:sym typeface="Courier" charset="0"/>
              </a:rPr>
              <a:t> +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 </a:t>
            </a:r>
            <a:r>
              <a:rPr lang="en-US" sz="2500" b="1">
                <a:solidFill>
                  <a:srgbClr val="A30700"/>
                </a:solidFill>
                <a:latin typeface="Courier" charset="0"/>
                <a:ea typeface="ＭＳ Ｐゴシック" charset="0"/>
                <a:cs typeface="Courier" charset="0"/>
                <a:sym typeface="Courier" charset="0"/>
              </a:rPr>
              <a:t>content</a:t>
            </a:r>
            <a:r>
              <a:rPr lang="en-US" sz="2500">
                <a:latin typeface="Courier" charset="0"/>
                <a:ea typeface="ＭＳ Ｐゴシック" charset="0"/>
                <a:cs typeface="Courier" charset="0"/>
                <a:sym typeface="Courier" charset="0"/>
              </a:rPr>
              <a:t>.</a:t>
            </a:r>
            <a:r>
              <a:rPr lang="en-US" sz="2500">
                <a:solidFill>
                  <a:srgbClr val="535353"/>
                </a:solidFill>
                <a:latin typeface="Courier" charset="0"/>
                <a:ea typeface="ＭＳ Ｐゴシック" charset="0"/>
                <a:cs typeface="Courier" charset="0"/>
                <a:sym typeface="Courier" charset="0"/>
              </a:rPr>
              <a:t>size</a:t>
            </a:r>
            <a:r>
              <a:rPr lang="en-US" sz="2500">
                <a:latin typeface="Courier" charset="0"/>
                <a:ea typeface="ＭＳ Ｐゴシック" charset="0"/>
                <a:cs typeface="Courier" charset="0"/>
                <a:sym typeface="Courier" charset="0"/>
              </a:rPr>
              <a:t> + </a:t>
            </a:r>
            <a:r>
              <a:rPr lang="en-US" sz="2500" b="1">
                <a:latin typeface="Courier" charset="0"/>
                <a:ea typeface="ＭＳ Ｐゴシック" charset="0"/>
                <a:cs typeface="Courier" charset="0"/>
                <a:sym typeface="Courier" charset="0"/>
              </a:rPr>
              <a:t>\0</a:t>
            </a:r>
            <a:r>
              <a:rPr lang="en-US" sz="2500">
                <a:solidFill>
                  <a:srgbClr val="FF53ED"/>
                </a:solidFill>
                <a:latin typeface="Courier" charset="0"/>
                <a:ea typeface="ＭＳ Ｐゴシック" charset="0"/>
                <a:cs typeface="Courier" charset="0"/>
                <a:sym typeface="Courier" charset="0"/>
              </a:rPr>
              <a:t> </a:t>
            </a:r>
            <a:endParaRPr lang="en-US" sz="2500">
              <a:latin typeface="Courier" charset="0"/>
              <a:ea typeface="ＭＳ Ｐゴシック" charset="0"/>
              <a:cs typeface="Courier" charset="0"/>
              <a:sym typeface="Courier" charset="0"/>
            </a:endParaRPr>
          </a:p>
          <a:p>
            <a:r>
              <a:rPr lang="en-US" sz="2500">
                <a:latin typeface="Courier" charset="0"/>
                <a:ea typeface="ＭＳ Ｐゴシック" charset="0"/>
                <a:cs typeface="Courier" charset="0"/>
                <a:sym typeface="Courier" charset="0"/>
              </a:rPr>
              <a:t>+ </a:t>
            </a:r>
            <a:r>
              <a:rPr lang="en-US" sz="2500" b="1">
                <a:solidFill>
                  <a:srgbClr val="A30700"/>
                </a:solidFill>
                <a:latin typeface="Courier" charset="0"/>
                <a:ea typeface="ＭＳ Ｐゴシック" charset="0"/>
                <a:cs typeface="Courier" charset="0"/>
                <a:sym typeface="Courier" charset="0"/>
              </a:rPr>
              <a:t>content</a:t>
            </a:r>
          </a:p>
        </p:txBody>
      </p:sp>
      <p:sp>
        <p:nvSpPr>
          <p:cNvPr id="191491" name="Rectangle 3"/>
          <p:cNvSpPr>
            <a:spLocks/>
          </p:cNvSpPr>
          <p:nvPr/>
        </p:nvSpPr>
        <p:spPr bwMode="auto">
          <a:xfrm>
            <a:off x="572617" y="3410768"/>
            <a:ext cx="788805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399B32"/>
                </a:solidFill>
                <a:latin typeface="Courier" charset="0"/>
                <a:ea typeface="ＭＳ Ｐゴシック" charset="0"/>
                <a:cs typeface="Courier" charset="0"/>
                <a:sym typeface="Courier" charset="0"/>
              </a:rPr>
              <a:t>sha</a:t>
            </a:r>
            <a:r>
              <a:rPr lang="en-US" sz="2500">
                <a:latin typeface="Courier" charset="0"/>
                <a:ea typeface="ＭＳ Ｐゴシック" charset="0"/>
                <a:cs typeface="Courier" charset="0"/>
                <a:sym typeface="Courier" charset="0"/>
              </a:rPr>
              <a:t> = </a:t>
            </a:r>
            <a:r>
              <a:rPr lang="en-US" sz="2500">
                <a:solidFill>
                  <a:srgbClr val="535353"/>
                </a:solidFill>
                <a:latin typeface="Courier" charset="0"/>
                <a:ea typeface="ＭＳ Ｐゴシック" charset="0"/>
                <a:cs typeface="Courier" charset="0"/>
                <a:sym typeface="Courier" charset="0"/>
              </a:rPr>
              <a:t>Digest::SHA1.hexdigest</a:t>
            </a:r>
            <a:r>
              <a:rPr lang="en-US" sz="2500">
                <a:latin typeface="Courier" charset="0"/>
                <a:ea typeface="ＭＳ Ｐゴシック" charset="0"/>
                <a:cs typeface="Courier" charset="0"/>
                <a:sym typeface="Courier" charset="0"/>
              </a:rPr>
              <a:t>(</a:t>
            </a:r>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a:t>
            </a:r>
          </a:p>
        </p:txBody>
      </p:sp>
      <p:sp>
        <p:nvSpPr>
          <p:cNvPr id="191492" name="Rectangle 4"/>
          <p:cNvSpPr>
            <a:spLocks/>
          </p:cNvSpPr>
          <p:nvPr/>
        </p:nvSpPr>
        <p:spPr bwMode="auto">
          <a:xfrm>
            <a:off x="3852045" y="1669479"/>
            <a:ext cx="134674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A30700"/>
                </a:solidFill>
                <a:latin typeface="Courier" charset="0"/>
                <a:ea typeface="ＭＳ Ｐゴシック" charset="0"/>
                <a:cs typeface="Courier" charset="0"/>
                <a:sym typeface="Courier" charset="0"/>
              </a:rPr>
              <a:t>content</a:t>
            </a:r>
          </a:p>
        </p:txBody>
      </p:sp>
      <p:sp>
        <p:nvSpPr>
          <p:cNvPr id="191493" name="Rectangle 5"/>
          <p:cNvSpPr>
            <a:spLocks/>
          </p:cNvSpPr>
          <p:nvPr/>
        </p:nvSpPr>
        <p:spPr bwMode="auto">
          <a:xfrm>
            <a:off x="86356" y="1553766"/>
            <a:ext cx="8893969" cy="1794867"/>
          </a:xfrm>
          <a:prstGeom prst="rect">
            <a:avLst/>
          </a:prstGeom>
          <a:solidFill>
            <a:srgbClr val="FFFFFF">
              <a:alpha val="59999"/>
            </a:srgbClr>
          </a:solidFill>
          <a:ln>
            <a:noFill/>
          </a:ln>
        </p:spPr>
        <p:txBody>
          <a:bodyPr lIns="0" tIns="0" rIns="0" bIns="0"/>
          <a:lstStyle/>
          <a:p>
            <a:endParaRPr lang="en-US"/>
          </a:p>
        </p:txBody>
      </p:sp>
    </p:spTree>
    <p:extLst>
      <p:ext uri="{BB962C8B-B14F-4D97-AF65-F5344CB8AC3E}">
        <p14:creationId xmlns:p14="http://schemas.microsoft.com/office/powerpoint/2010/main" val="40556892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1"/>
          <p:cNvSpPr>
            <a:spLocks noGrp="1" noChangeArrowheads="1"/>
          </p:cNvSpPr>
          <p:nvPr>
            <p:ph type="title"/>
          </p:nvPr>
        </p:nvSpPr>
        <p:spPr>
          <a:ln/>
        </p:spPr>
        <p:txBody>
          <a:bodyPr/>
          <a:lstStyle/>
          <a:p>
            <a:r>
              <a:rPr lang="en-US" dirty="0" smtClean="0"/>
              <a:t>The Git Object Database</a:t>
            </a:r>
            <a:endParaRPr lang="en-US" dirty="0"/>
          </a:p>
        </p:txBody>
      </p:sp>
      <p:sp>
        <p:nvSpPr>
          <p:cNvPr id="193538" name="Rectangle 2"/>
          <p:cNvSpPr>
            <a:spLocks/>
          </p:cNvSpPr>
          <p:nvPr/>
        </p:nvSpPr>
        <p:spPr bwMode="auto">
          <a:xfrm>
            <a:off x="572617" y="2308324"/>
            <a:ext cx="9135070"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 = </a:t>
            </a:r>
            <a:r>
              <a:rPr lang="en-US" sz="2500" b="1">
                <a:solidFill>
                  <a:srgbClr val="5F8553"/>
                </a:solidFill>
                <a:latin typeface="Courier" charset="0"/>
                <a:ea typeface="ＭＳ Ｐゴシック" charset="0"/>
                <a:cs typeface="Courier" charset="0"/>
                <a:sym typeface="Courier" charset="0"/>
              </a:rPr>
              <a:t>type</a:t>
            </a:r>
            <a:r>
              <a:rPr lang="en-US" sz="2500">
                <a:latin typeface="Courier" charset="0"/>
                <a:ea typeface="ＭＳ Ｐゴシック" charset="0"/>
                <a:cs typeface="Courier" charset="0"/>
                <a:sym typeface="Courier" charset="0"/>
              </a:rPr>
              <a:t> +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 </a:t>
            </a:r>
            <a:r>
              <a:rPr lang="en-US" sz="2500" b="1">
                <a:solidFill>
                  <a:srgbClr val="A30700"/>
                </a:solidFill>
                <a:latin typeface="Courier" charset="0"/>
                <a:ea typeface="ＭＳ Ｐゴシック" charset="0"/>
                <a:cs typeface="Courier" charset="0"/>
                <a:sym typeface="Courier" charset="0"/>
              </a:rPr>
              <a:t>content</a:t>
            </a:r>
            <a:r>
              <a:rPr lang="en-US" sz="2500">
                <a:latin typeface="Courier" charset="0"/>
                <a:ea typeface="ＭＳ Ｐゴシック" charset="0"/>
                <a:cs typeface="Courier" charset="0"/>
                <a:sym typeface="Courier" charset="0"/>
              </a:rPr>
              <a:t>.</a:t>
            </a:r>
            <a:r>
              <a:rPr lang="en-US" sz="2500">
                <a:solidFill>
                  <a:srgbClr val="535353"/>
                </a:solidFill>
                <a:latin typeface="Courier" charset="0"/>
                <a:ea typeface="ＭＳ Ｐゴシック" charset="0"/>
                <a:cs typeface="Courier" charset="0"/>
                <a:sym typeface="Courier" charset="0"/>
              </a:rPr>
              <a:t>size</a:t>
            </a:r>
            <a:r>
              <a:rPr lang="en-US" sz="2500">
                <a:latin typeface="Courier" charset="0"/>
                <a:ea typeface="ＭＳ Ｐゴシック" charset="0"/>
                <a:cs typeface="Courier" charset="0"/>
                <a:sym typeface="Courier" charset="0"/>
              </a:rPr>
              <a:t> + </a:t>
            </a:r>
            <a:r>
              <a:rPr lang="en-US" sz="2500" b="1">
                <a:latin typeface="Courier" charset="0"/>
                <a:ea typeface="ＭＳ Ｐゴシック" charset="0"/>
                <a:cs typeface="Courier" charset="0"/>
                <a:sym typeface="Courier" charset="0"/>
              </a:rPr>
              <a:t>\0</a:t>
            </a:r>
            <a:r>
              <a:rPr lang="en-US" sz="2500">
                <a:solidFill>
                  <a:srgbClr val="FF53ED"/>
                </a:solidFill>
                <a:latin typeface="Courier" charset="0"/>
                <a:ea typeface="ＭＳ Ｐゴシック" charset="0"/>
                <a:cs typeface="Courier" charset="0"/>
                <a:sym typeface="Courier" charset="0"/>
              </a:rPr>
              <a:t> </a:t>
            </a:r>
            <a:endParaRPr lang="en-US" sz="2500">
              <a:latin typeface="Courier" charset="0"/>
              <a:ea typeface="ＭＳ Ｐゴシック" charset="0"/>
              <a:cs typeface="Courier" charset="0"/>
              <a:sym typeface="Courier" charset="0"/>
            </a:endParaRPr>
          </a:p>
          <a:p>
            <a:r>
              <a:rPr lang="en-US" sz="2500">
                <a:latin typeface="Courier" charset="0"/>
                <a:ea typeface="ＭＳ Ｐゴシック" charset="0"/>
                <a:cs typeface="Courier" charset="0"/>
                <a:sym typeface="Courier" charset="0"/>
              </a:rPr>
              <a:t>+ </a:t>
            </a:r>
            <a:r>
              <a:rPr lang="en-US" sz="2500" b="1">
                <a:solidFill>
                  <a:srgbClr val="A30700"/>
                </a:solidFill>
                <a:latin typeface="Courier" charset="0"/>
                <a:ea typeface="ＭＳ Ｐゴシック" charset="0"/>
                <a:cs typeface="Courier" charset="0"/>
                <a:sym typeface="Courier" charset="0"/>
              </a:rPr>
              <a:t>content</a:t>
            </a:r>
          </a:p>
        </p:txBody>
      </p:sp>
      <p:sp>
        <p:nvSpPr>
          <p:cNvPr id="193539" name="Rectangle 3"/>
          <p:cNvSpPr>
            <a:spLocks/>
          </p:cNvSpPr>
          <p:nvPr/>
        </p:nvSpPr>
        <p:spPr bwMode="auto">
          <a:xfrm>
            <a:off x="572617" y="3410768"/>
            <a:ext cx="788805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399B32"/>
                </a:solidFill>
                <a:latin typeface="Courier" charset="0"/>
                <a:ea typeface="ＭＳ Ｐゴシック" charset="0"/>
                <a:cs typeface="Courier" charset="0"/>
                <a:sym typeface="Courier" charset="0"/>
              </a:rPr>
              <a:t>sha</a:t>
            </a:r>
            <a:r>
              <a:rPr lang="en-US" sz="2500">
                <a:latin typeface="Courier" charset="0"/>
                <a:ea typeface="ＭＳ Ｐゴシック" charset="0"/>
                <a:cs typeface="Courier" charset="0"/>
                <a:sym typeface="Courier" charset="0"/>
              </a:rPr>
              <a:t> = </a:t>
            </a:r>
            <a:r>
              <a:rPr lang="en-US" sz="2500">
                <a:solidFill>
                  <a:srgbClr val="535353"/>
                </a:solidFill>
                <a:latin typeface="Courier" charset="0"/>
                <a:ea typeface="ＭＳ Ｐゴシック" charset="0"/>
                <a:cs typeface="Courier" charset="0"/>
                <a:sym typeface="Courier" charset="0"/>
              </a:rPr>
              <a:t>Digest::SHA1.hexdigest</a:t>
            </a:r>
            <a:r>
              <a:rPr lang="en-US" sz="2500">
                <a:latin typeface="Courier" charset="0"/>
                <a:ea typeface="ＭＳ Ｐゴシック" charset="0"/>
                <a:cs typeface="Courier" charset="0"/>
                <a:sym typeface="Courier" charset="0"/>
              </a:rPr>
              <a:t>(</a:t>
            </a:r>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a:t>
            </a:r>
          </a:p>
        </p:txBody>
      </p:sp>
      <p:sp>
        <p:nvSpPr>
          <p:cNvPr id="193540" name="Rectangle 4"/>
          <p:cNvSpPr>
            <a:spLocks/>
          </p:cNvSpPr>
          <p:nvPr/>
        </p:nvSpPr>
        <p:spPr bwMode="auto">
          <a:xfrm>
            <a:off x="3852045" y="1669479"/>
            <a:ext cx="134674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A30700"/>
                </a:solidFill>
                <a:latin typeface="Courier" charset="0"/>
                <a:ea typeface="ＭＳ Ｐゴシック" charset="0"/>
                <a:cs typeface="Courier" charset="0"/>
                <a:sym typeface="Courier" charset="0"/>
              </a:rPr>
              <a:t>content</a:t>
            </a:r>
          </a:p>
        </p:txBody>
      </p:sp>
      <p:sp>
        <p:nvSpPr>
          <p:cNvPr id="193541" name="Rectangle 5"/>
          <p:cNvSpPr>
            <a:spLocks/>
          </p:cNvSpPr>
          <p:nvPr/>
        </p:nvSpPr>
        <p:spPr bwMode="auto">
          <a:xfrm>
            <a:off x="2212330" y="3946549"/>
            <a:ext cx="455321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sz="2500">
                <a:latin typeface="Arial"/>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824aed035c0aa75d64c</a:t>
            </a:r>
            <a:r>
              <a:rPr lang="en-US" sz="2500">
                <a:latin typeface="Courier" charset="0"/>
                <a:ea typeface="ＭＳ Ｐゴシック" charset="0"/>
                <a:cs typeface="Courier" charset="0"/>
                <a:sym typeface="Courier" charset="0"/>
              </a:rPr>
              <a:t>...</a:t>
            </a:r>
            <a:r>
              <a:rPr lang="ja-JP" altLang="en-US" sz="2500">
                <a:latin typeface="Arial"/>
                <a:ea typeface="ＭＳ Ｐゴシック" charset="0"/>
                <a:cs typeface="Courier" charset="0"/>
                <a:sym typeface="Courier" charset="0"/>
              </a:rPr>
              <a:t>”</a:t>
            </a:r>
            <a:endParaRPr lang="en-US" sz="2500">
              <a:latin typeface="Courier" charset="0"/>
              <a:ea typeface="ＭＳ Ｐゴシック" charset="0"/>
              <a:cs typeface="Courier" charset="0"/>
              <a:sym typeface="Courier" charset="0"/>
            </a:endParaRPr>
          </a:p>
        </p:txBody>
      </p:sp>
      <p:sp>
        <p:nvSpPr>
          <p:cNvPr id="193542" name="Rectangle 6"/>
          <p:cNvSpPr>
            <a:spLocks/>
          </p:cNvSpPr>
          <p:nvPr/>
        </p:nvSpPr>
        <p:spPr bwMode="auto">
          <a:xfrm>
            <a:off x="98226" y="1553766"/>
            <a:ext cx="8893969" cy="2312789"/>
          </a:xfrm>
          <a:prstGeom prst="rect">
            <a:avLst/>
          </a:prstGeom>
          <a:solidFill>
            <a:srgbClr val="FFFFFF">
              <a:alpha val="59999"/>
            </a:srgbClr>
          </a:solidFill>
          <a:ln>
            <a:noFill/>
          </a:ln>
        </p:spPr>
        <p:txBody>
          <a:bodyPr lIns="0" tIns="0" rIns="0" bIns="0"/>
          <a:lstStyle/>
          <a:p>
            <a:endParaRPr lang="en-US"/>
          </a:p>
        </p:txBody>
      </p:sp>
    </p:spTree>
    <p:extLst>
      <p:ext uri="{BB962C8B-B14F-4D97-AF65-F5344CB8AC3E}">
        <p14:creationId xmlns:p14="http://schemas.microsoft.com/office/powerpoint/2010/main" val="1313895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1"/>
          <p:cNvSpPr>
            <a:spLocks noGrp="1" noChangeArrowheads="1"/>
          </p:cNvSpPr>
          <p:nvPr>
            <p:ph type="title"/>
          </p:nvPr>
        </p:nvSpPr>
        <p:spPr>
          <a:ln/>
        </p:spPr>
        <p:txBody>
          <a:bodyPr/>
          <a:lstStyle/>
          <a:p>
            <a:r>
              <a:rPr lang="en-US" dirty="0" smtClean="0"/>
              <a:t>The Git Object Database</a:t>
            </a:r>
            <a:endParaRPr lang="en-US" dirty="0"/>
          </a:p>
        </p:txBody>
      </p:sp>
      <p:sp>
        <p:nvSpPr>
          <p:cNvPr id="195586" name="Rectangle 2"/>
          <p:cNvSpPr>
            <a:spLocks/>
          </p:cNvSpPr>
          <p:nvPr/>
        </p:nvSpPr>
        <p:spPr bwMode="auto">
          <a:xfrm>
            <a:off x="572617" y="2308324"/>
            <a:ext cx="9135070"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 = </a:t>
            </a:r>
            <a:r>
              <a:rPr lang="en-US" sz="2500" b="1">
                <a:solidFill>
                  <a:srgbClr val="5F8553"/>
                </a:solidFill>
                <a:latin typeface="Courier" charset="0"/>
                <a:ea typeface="ＭＳ Ｐゴシック" charset="0"/>
                <a:cs typeface="Courier" charset="0"/>
                <a:sym typeface="Courier" charset="0"/>
              </a:rPr>
              <a:t>type</a:t>
            </a:r>
            <a:r>
              <a:rPr lang="en-US" sz="2500">
                <a:latin typeface="Courier" charset="0"/>
                <a:ea typeface="ＭＳ Ｐゴシック" charset="0"/>
                <a:cs typeface="Courier" charset="0"/>
                <a:sym typeface="Courier" charset="0"/>
              </a:rPr>
              <a:t> +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 </a:t>
            </a:r>
            <a:r>
              <a:rPr lang="en-US" sz="2500" b="1">
                <a:solidFill>
                  <a:srgbClr val="A30700"/>
                </a:solidFill>
                <a:latin typeface="Courier" charset="0"/>
                <a:ea typeface="ＭＳ Ｐゴシック" charset="0"/>
                <a:cs typeface="Courier" charset="0"/>
                <a:sym typeface="Courier" charset="0"/>
              </a:rPr>
              <a:t>content</a:t>
            </a:r>
            <a:r>
              <a:rPr lang="en-US" sz="2500">
                <a:latin typeface="Courier" charset="0"/>
                <a:ea typeface="ＭＳ Ｐゴシック" charset="0"/>
                <a:cs typeface="Courier" charset="0"/>
                <a:sym typeface="Courier" charset="0"/>
              </a:rPr>
              <a:t>.</a:t>
            </a:r>
            <a:r>
              <a:rPr lang="en-US" sz="2500">
                <a:solidFill>
                  <a:srgbClr val="535353"/>
                </a:solidFill>
                <a:latin typeface="Courier" charset="0"/>
                <a:ea typeface="ＭＳ Ｐゴシック" charset="0"/>
                <a:cs typeface="Courier" charset="0"/>
                <a:sym typeface="Courier" charset="0"/>
              </a:rPr>
              <a:t>size</a:t>
            </a:r>
            <a:r>
              <a:rPr lang="en-US" sz="2500">
                <a:latin typeface="Courier" charset="0"/>
                <a:ea typeface="ＭＳ Ｐゴシック" charset="0"/>
                <a:cs typeface="Courier" charset="0"/>
                <a:sym typeface="Courier" charset="0"/>
              </a:rPr>
              <a:t> + </a:t>
            </a:r>
            <a:r>
              <a:rPr lang="en-US" sz="2500" b="1">
                <a:latin typeface="Courier" charset="0"/>
                <a:ea typeface="ＭＳ Ｐゴシック" charset="0"/>
                <a:cs typeface="Courier" charset="0"/>
                <a:sym typeface="Courier" charset="0"/>
              </a:rPr>
              <a:t>\0</a:t>
            </a:r>
            <a:r>
              <a:rPr lang="en-US" sz="2500">
                <a:solidFill>
                  <a:srgbClr val="FF53ED"/>
                </a:solidFill>
                <a:latin typeface="Courier" charset="0"/>
                <a:ea typeface="ＭＳ Ｐゴシック" charset="0"/>
                <a:cs typeface="Courier" charset="0"/>
                <a:sym typeface="Courier" charset="0"/>
              </a:rPr>
              <a:t> </a:t>
            </a:r>
            <a:endParaRPr lang="en-US" sz="2500">
              <a:latin typeface="Courier" charset="0"/>
              <a:ea typeface="ＭＳ Ｐゴシック" charset="0"/>
              <a:cs typeface="Courier" charset="0"/>
              <a:sym typeface="Courier" charset="0"/>
            </a:endParaRPr>
          </a:p>
          <a:p>
            <a:r>
              <a:rPr lang="en-US" sz="2500">
                <a:latin typeface="Courier" charset="0"/>
                <a:ea typeface="ＭＳ Ｐゴシック" charset="0"/>
                <a:cs typeface="Courier" charset="0"/>
                <a:sym typeface="Courier" charset="0"/>
              </a:rPr>
              <a:t>+ </a:t>
            </a:r>
            <a:r>
              <a:rPr lang="en-US" sz="2500" b="1">
                <a:solidFill>
                  <a:srgbClr val="A30700"/>
                </a:solidFill>
                <a:latin typeface="Courier" charset="0"/>
                <a:ea typeface="ＭＳ Ｐゴシック" charset="0"/>
                <a:cs typeface="Courier" charset="0"/>
                <a:sym typeface="Courier" charset="0"/>
              </a:rPr>
              <a:t>content</a:t>
            </a:r>
          </a:p>
        </p:txBody>
      </p:sp>
      <p:sp>
        <p:nvSpPr>
          <p:cNvPr id="195587" name="Rectangle 3"/>
          <p:cNvSpPr>
            <a:spLocks/>
          </p:cNvSpPr>
          <p:nvPr/>
        </p:nvSpPr>
        <p:spPr bwMode="auto">
          <a:xfrm>
            <a:off x="765721" y="4616276"/>
            <a:ext cx="750327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C805B3"/>
                </a:solidFill>
                <a:latin typeface="Courier" charset="0"/>
                <a:ea typeface="ＭＳ Ｐゴシック" charset="0"/>
                <a:cs typeface="Courier" charset="0"/>
                <a:sym typeface="Courier" charset="0"/>
              </a:rPr>
              <a:t>compressed</a:t>
            </a:r>
            <a:r>
              <a:rPr lang="en-US" sz="2500">
                <a:latin typeface="Courier" charset="0"/>
                <a:ea typeface="ＭＳ Ｐゴシック" charset="0"/>
                <a:cs typeface="Courier" charset="0"/>
                <a:sym typeface="Courier" charset="0"/>
              </a:rPr>
              <a:t> = </a:t>
            </a:r>
            <a:r>
              <a:rPr lang="en-US" sz="2500">
                <a:solidFill>
                  <a:srgbClr val="535353"/>
                </a:solidFill>
                <a:latin typeface="Courier" charset="0"/>
                <a:ea typeface="ＭＳ Ｐゴシック" charset="0"/>
                <a:cs typeface="Courier" charset="0"/>
                <a:sym typeface="Courier" charset="0"/>
              </a:rPr>
              <a:t>zlib::deflate</a:t>
            </a:r>
            <a:r>
              <a:rPr lang="en-US" sz="2500">
                <a:latin typeface="Courier" charset="0"/>
                <a:ea typeface="ＭＳ Ｐゴシック" charset="0"/>
                <a:cs typeface="Courier" charset="0"/>
                <a:sym typeface="Courier" charset="0"/>
              </a:rPr>
              <a:t>(</a:t>
            </a:r>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a:t>
            </a:r>
          </a:p>
        </p:txBody>
      </p:sp>
      <p:sp>
        <p:nvSpPr>
          <p:cNvPr id="195588" name="Rectangle 4"/>
          <p:cNvSpPr>
            <a:spLocks/>
          </p:cNvSpPr>
          <p:nvPr/>
        </p:nvSpPr>
        <p:spPr bwMode="auto">
          <a:xfrm>
            <a:off x="572617" y="3410768"/>
            <a:ext cx="788805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399B32"/>
                </a:solidFill>
                <a:latin typeface="Courier" charset="0"/>
                <a:ea typeface="ＭＳ Ｐゴシック" charset="0"/>
                <a:cs typeface="Courier" charset="0"/>
                <a:sym typeface="Courier" charset="0"/>
              </a:rPr>
              <a:t>sha</a:t>
            </a:r>
            <a:r>
              <a:rPr lang="en-US" sz="2500">
                <a:latin typeface="Courier" charset="0"/>
                <a:ea typeface="ＭＳ Ｐゴシック" charset="0"/>
                <a:cs typeface="Courier" charset="0"/>
                <a:sym typeface="Courier" charset="0"/>
              </a:rPr>
              <a:t> = </a:t>
            </a:r>
            <a:r>
              <a:rPr lang="en-US" sz="2500">
                <a:solidFill>
                  <a:srgbClr val="535353"/>
                </a:solidFill>
                <a:latin typeface="Courier" charset="0"/>
                <a:ea typeface="ＭＳ Ｐゴシック" charset="0"/>
                <a:cs typeface="Courier" charset="0"/>
                <a:sym typeface="Courier" charset="0"/>
              </a:rPr>
              <a:t>Digest::SHA1.hexdigest</a:t>
            </a:r>
            <a:r>
              <a:rPr lang="en-US" sz="2500">
                <a:latin typeface="Courier" charset="0"/>
                <a:ea typeface="ＭＳ Ｐゴシック" charset="0"/>
                <a:cs typeface="Courier" charset="0"/>
                <a:sym typeface="Courier" charset="0"/>
              </a:rPr>
              <a:t>(</a:t>
            </a:r>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a:t>
            </a:r>
          </a:p>
        </p:txBody>
      </p:sp>
      <p:sp>
        <p:nvSpPr>
          <p:cNvPr id="195589" name="Rectangle 5"/>
          <p:cNvSpPr>
            <a:spLocks/>
          </p:cNvSpPr>
          <p:nvPr/>
        </p:nvSpPr>
        <p:spPr bwMode="auto">
          <a:xfrm>
            <a:off x="3852045" y="1669479"/>
            <a:ext cx="134674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A30700"/>
                </a:solidFill>
                <a:latin typeface="Courier" charset="0"/>
                <a:ea typeface="ＭＳ Ｐゴシック" charset="0"/>
                <a:cs typeface="Courier" charset="0"/>
                <a:sym typeface="Courier" charset="0"/>
              </a:rPr>
              <a:t>content</a:t>
            </a:r>
          </a:p>
        </p:txBody>
      </p:sp>
      <p:sp>
        <p:nvSpPr>
          <p:cNvPr id="195590" name="Rectangle 6"/>
          <p:cNvSpPr>
            <a:spLocks/>
          </p:cNvSpPr>
          <p:nvPr/>
        </p:nvSpPr>
        <p:spPr bwMode="auto">
          <a:xfrm>
            <a:off x="2212330" y="3946549"/>
            <a:ext cx="455321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sz="2500">
                <a:latin typeface="Arial"/>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824aed035c0aa75d64c</a:t>
            </a:r>
            <a:r>
              <a:rPr lang="en-US" sz="2500">
                <a:latin typeface="Courier" charset="0"/>
                <a:ea typeface="ＭＳ Ｐゴシック" charset="0"/>
                <a:cs typeface="Courier" charset="0"/>
                <a:sym typeface="Courier" charset="0"/>
              </a:rPr>
              <a:t>...</a:t>
            </a:r>
            <a:r>
              <a:rPr lang="ja-JP" altLang="en-US" sz="2500">
                <a:latin typeface="Arial"/>
                <a:ea typeface="ＭＳ Ｐゴシック" charset="0"/>
                <a:cs typeface="Courier" charset="0"/>
                <a:sym typeface="Courier" charset="0"/>
              </a:rPr>
              <a:t>”</a:t>
            </a:r>
            <a:endParaRPr lang="en-US" sz="2500">
              <a:latin typeface="Courier" charset="0"/>
              <a:ea typeface="ＭＳ Ｐゴシック" charset="0"/>
              <a:cs typeface="Courier" charset="0"/>
              <a:sym typeface="Courier" charset="0"/>
            </a:endParaRPr>
          </a:p>
        </p:txBody>
      </p:sp>
      <p:sp>
        <p:nvSpPr>
          <p:cNvPr id="195591" name="Rectangle 7"/>
          <p:cNvSpPr>
            <a:spLocks/>
          </p:cNvSpPr>
          <p:nvPr/>
        </p:nvSpPr>
        <p:spPr bwMode="auto">
          <a:xfrm>
            <a:off x="98226" y="1553766"/>
            <a:ext cx="8893969" cy="2946797"/>
          </a:xfrm>
          <a:prstGeom prst="rect">
            <a:avLst/>
          </a:prstGeom>
          <a:solidFill>
            <a:srgbClr val="FFFFFF">
              <a:alpha val="59999"/>
            </a:srgbClr>
          </a:solidFill>
          <a:ln>
            <a:noFill/>
          </a:ln>
        </p:spPr>
        <p:txBody>
          <a:bodyPr lIns="0" tIns="0" rIns="0" bIns="0"/>
          <a:lstStyle/>
          <a:p>
            <a:endParaRPr lang="en-US"/>
          </a:p>
        </p:txBody>
      </p:sp>
    </p:spTree>
    <p:extLst>
      <p:ext uri="{BB962C8B-B14F-4D97-AF65-F5344CB8AC3E}">
        <p14:creationId xmlns:p14="http://schemas.microsoft.com/office/powerpoint/2010/main" val="13966834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1"/>
          <p:cNvSpPr>
            <a:spLocks noGrp="1" noChangeArrowheads="1"/>
          </p:cNvSpPr>
          <p:nvPr>
            <p:ph type="title"/>
          </p:nvPr>
        </p:nvSpPr>
        <p:spPr>
          <a:ln/>
        </p:spPr>
        <p:txBody>
          <a:bodyPr/>
          <a:lstStyle/>
          <a:p>
            <a:r>
              <a:rPr lang="en-US" dirty="0" smtClean="0"/>
              <a:t>The Git Object Database</a:t>
            </a:r>
            <a:endParaRPr lang="en-US" dirty="0"/>
          </a:p>
        </p:txBody>
      </p:sp>
      <p:sp>
        <p:nvSpPr>
          <p:cNvPr id="197634" name="Rectangle 2"/>
          <p:cNvSpPr>
            <a:spLocks/>
          </p:cNvSpPr>
          <p:nvPr/>
        </p:nvSpPr>
        <p:spPr bwMode="auto">
          <a:xfrm>
            <a:off x="572617" y="2308324"/>
            <a:ext cx="9135070"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 = </a:t>
            </a:r>
            <a:r>
              <a:rPr lang="en-US" sz="2500" b="1">
                <a:solidFill>
                  <a:srgbClr val="5F8553"/>
                </a:solidFill>
                <a:latin typeface="Courier" charset="0"/>
                <a:ea typeface="ＭＳ Ｐゴシック" charset="0"/>
                <a:cs typeface="Courier" charset="0"/>
                <a:sym typeface="Courier" charset="0"/>
              </a:rPr>
              <a:t>type</a:t>
            </a:r>
            <a:r>
              <a:rPr lang="en-US" sz="2500">
                <a:latin typeface="Courier" charset="0"/>
                <a:ea typeface="ＭＳ Ｐゴシック" charset="0"/>
                <a:cs typeface="Courier" charset="0"/>
                <a:sym typeface="Courier" charset="0"/>
              </a:rPr>
              <a:t> +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 </a:t>
            </a:r>
            <a:r>
              <a:rPr lang="en-US" sz="2500" b="1">
                <a:solidFill>
                  <a:srgbClr val="A30700"/>
                </a:solidFill>
                <a:latin typeface="Courier" charset="0"/>
                <a:ea typeface="ＭＳ Ｐゴシック" charset="0"/>
                <a:cs typeface="Courier" charset="0"/>
                <a:sym typeface="Courier" charset="0"/>
              </a:rPr>
              <a:t>content</a:t>
            </a:r>
            <a:r>
              <a:rPr lang="en-US" sz="2500">
                <a:latin typeface="Courier" charset="0"/>
                <a:ea typeface="ＭＳ Ｐゴシック" charset="0"/>
                <a:cs typeface="Courier" charset="0"/>
                <a:sym typeface="Courier" charset="0"/>
              </a:rPr>
              <a:t>.</a:t>
            </a:r>
            <a:r>
              <a:rPr lang="en-US" sz="2500">
                <a:solidFill>
                  <a:srgbClr val="535353"/>
                </a:solidFill>
                <a:latin typeface="Courier" charset="0"/>
                <a:ea typeface="ＭＳ Ｐゴシック" charset="0"/>
                <a:cs typeface="Courier" charset="0"/>
                <a:sym typeface="Courier" charset="0"/>
              </a:rPr>
              <a:t>size</a:t>
            </a:r>
            <a:r>
              <a:rPr lang="en-US" sz="2500">
                <a:latin typeface="Courier" charset="0"/>
                <a:ea typeface="ＭＳ Ｐゴシック" charset="0"/>
                <a:cs typeface="Courier" charset="0"/>
                <a:sym typeface="Courier" charset="0"/>
              </a:rPr>
              <a:t> + </a:t>
            </a:r>
            <a:r>
              <a:rPr lang="en-US" sz="2500" b="1">
                <a:latin typeface="Courier" charset="0"/>
                <a:ea typeface="ＭＳ Ｐゴシック" charset="0"/>
                <a:cs typeface="Courier" charset="0"/>
                <a:sym typeface="Courier" charset="0"/>
              </a:rPr>
              <a:t>\0</a:t>
            </a:r>
            <a:r>
              <a:rPr lang="en-US" sz="2500">
                <a:solidFill>
                  <a:srgbClr val="FF53ED"/>
                </a:solidFill>
                <a:latin typeface="Courier" charset="0"/>
                <a:ea typeface="ＭＳ Ｐゴシック" charset="0"/>
                <a:cs typeface="Courier" charset="0"/>
                <a:sym typeface="Courier" charset="0"/>
              </a:rPr>
              <a:t> </a:t>
            </a:r>
            <a:endParaRPr lang="en-US" sz="2500">
              <a:latin typeface="Courier" charset="0"/>
              <a:ea typeface="ＭＳ Ｐゴシック" charset="0"/>
              <a:cs typeface="Courier" charset="0"/>
              <a:sym typeface="Courier" charset="0"/>
            </a:endParaRPr>
          </a:p>
          <a:p>
            <a:r>
              <a:rPr lang="en-US" sz="2500">
                <a:latin typeface="Courier" charset="0"/>
                <a:ea typeface="ＭＳ Ｐゴシック" charset="0"/>
                <a:cs typeface="Courier" charset="0"/>
                <a:sym typeface="Courier" charset="0"/>
              </a:rPr>
              <a:t>+ </a:t>
            </a:r>
            <a:r>
              <a:rPr lang="en-US" sz="2500" b="1">
                <a:solidFill>
                  <a:srgbClr val="A30700"/>
                </a:solidFill>
                <a:latin typeface="Courier" charset="0"/>
                <a:ea typeface="ＭＳ Ｐゴシック" charset="0"/>
                <a:cs typeface="Courier" charset="0"/>
                <a:sym typeface="Courier" charset="0"/>
              </a:rPr>
              <a:t>content</a:t>
            </a:r>
          </a:p>
        </p:txBody>
      </p:sp>
      <p:sp>
        <p:nvSpPr>
          <p:cNvPr id="197635" name="Rectangle 3"/>
          <p:cNvSpPr>
            <a:spLocks/>
          </p:cNvSpPr>
          <p:nvPr/>
        </p:nvSpPr>
        <p:spPr bwMode="auto">
          <a:xfrm>
            <a:off x="765721" y="4616276"/>
            <a:ext cx="750327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C805B3"/>
                </a:solidFill>
                <a:latin typeface="Courier" charset="0"/>
                <a:ea typeface="ＭＳ Ｐゴシック" charset="0"/>
                <a:cs typeface="Courier" charset="0"/>
                <a:sym typeface="Courier" charset="0"/>
              </a:rPr>
              <a:t>compressed</a:t>
            </a:r>
            <a:r>
              <a:rPr lang="en-US" sz="2500">
                <a:latin typeface="Courier" charset="0"/>
                <a:ea typeface="ＭＳ Ｐゴシック" charset="0"/>
                <a:cs typeface="Courier" charset="0"/>
                <a:sym typeface="Courier" charset="0"/>
              </a:rPr>
              <a:t> = </a:t>
            </a:r>
            <a:r>
              <a:rPr lang="en-US" sz="2500">
                <a:solidFill>
                  <a:srgbClr val="535353"/>
                </a:solidFill>
                <a:latin typeface="Courier" charset="0"/>
                <a:ea typeface="ＭＳ Ｐゴシック" charset="0"/>
                <a:cs typeface="Courier" charset="0"/>
                <a:sym typeface="Courier" charset="0"/>
              </a:rPr>
              <a:t>zlib::deflate</a:t>
            </a:r>
            <a:r>
              <a:rPr lang="en-US" sz="2500">
                <a:latin typeface="Courier" charset="0"/>
                <a:ea typeface="ＭＳ Ｐゴシック" charset="0"/>
                <a:cs typeface="Courier" charset="0"/>
                <a:sym typeface="Courier" charset="0"/>
              </a:rPr>
              <a:t>(</a:t>
            </a:r>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a:t>
            </a:r>
          </a:p>
        </p:txBody>
      </p:sp>
      <p:sp>
        <p:nvSpPr>
          <p:cNvPr id="197636" name="Rectangle 4"/>
          <p:cNvSpPr>
            <a:spLocks/>
          </p:cNvSpPr>
          <p:nvPr/>
        </p:nvSpPr>
        <p:spPr bwMode="auto">
          <a:xfrm>
            <a:off x="572617" y="3410768"/>
            <a:ext cx="788805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399B32"/>
                </a:solidFill>
                <a:latin typeface="Courier" charset="0"/>
                <a:ea typeface="ＭＳ Ｐゴシック" charset="0"/>
                <a:cs typeface="Courier" charset="0"/>
                <a:sym typeface="Courier" charset="0"/>
              </a:rPr>
              <a:t>sha</a:t>
            </a:r>
            <a:r>
              <a:rPr lang="en-US" sz="2500">
                <a:latin typeface="Courier" charset="0"/>
                <a:ea typeface="ＭＳ Ｐゴシック" charset="0"/>
                <a:cs typeface="Courier" charset="0"/>
                <a:sym typeface="Courier" charset="0"/>
              </a:rPr>
              <a:t> = </a:t>
            </a:r>
            <a:r>
              <a:rPr lang="en-US" sz="2500">
                <a:solidFill>
                  <a:srgbClr val="535353"/>
                </a:solidFill>
                <a:latin typeface="Courier" charset="0"/>
                <a:ea typeface="ＭＳ Ｐゴシック" charset="0"/>
                <a:cs typeface="Courier" charset="0"/>
                <a:sym typeface="Courier" charset="0"/>
              </a:rPr>
              <a:t>Digest::SHA1.hexdigest</a:t>
            </a:r>
            <a:r>
              <a:rPr lang="en-US" sz="2500">
                <a:latin typeface="Courier" charset="0"/>
                <a:ea typeface="ＭＳ Ｐゴシック" charset="0"/>
                <a:cs typeface="Courier" charset="0"/>
                <a:sym typeface="Courier" charset="0"/>
              </a:rPr>
              <a:t>(</a:t>
            </a:r>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a:t>
            </a:r>
          </a:p>
        </p:txBody>
      </p:sp>
      <p:sp>
        <p:nvSpPr>
          <p:cNvPr id="197637" name="Rectangle 5"/>
          <p:cNvSpPr>
            <a:spLocks/>
          </p:cNvSpPr>
          <p:nvPr/>
        </p:nvSpPr>
        <p:spPr bwMode="auto">
          <a:xfrm>
            <a:off x="3852045" y="1669479"/>
            <a:ext cx="134674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A30700"/>
                </a:solidFill>
                <a:latin typeface="Courier" charset="0"/>
                <a:ea typeface="ＭＳ Ｐゴシック" charset="0"/>
                <a:cs typeface="Courier" charset="0"/>
                <a:sym typeface="Courier" charset="0"/>
              </a:rPr>
              <a:t>content</a:t>
            </a:r>
          </a:p>
        </p:txBody>
      </p:sp>
      <p:sp>
        <p:nvSpPr>
          <p:cNvPr id="197638" name="Rectangle 6"/>
          <p:cNvSpPr>
            <a:spLocks/>
          </p:cNvSpPr>
          <p:nvPr/>
        </p:nvSpPr>
        <p:spPr bwMode="auto">
          <a:xfrm>
            <a:off x="2212330" y="3946549"/>
            <a:ext cx="455321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sz="2500">
                <a:latin typeface="Arial"/>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824aed035c0aa75d64c</a:t>
            </a:r>
            <a:r>
              <a:rPr lang="en-US" sz="2500">
                <a:latin typeface="Courier" charset="0"/>
                <a:ea typeface="ＭＳ Ｐゴシック" charset="0"/>
                <a:cs typeface="Courier" charset="0"/>
                <a:sym typeface="Courier" charset="0"/>
              </a:rPr>
              <a:t>...</a:t>
            </a:r>
            <a:r>
              <a:rPr lang="ja-JP" altLang="en-US" sz="2500">
                <a:latin typeface="Arial"/>
                <a:ea typeface="ＭＳ Ｐゴシック" charset="0"/>
                <a:cs typeface="Courier" charset="0"/>
                <a:sym typeface="Courier" charset="0"/>
              </a:rPr>
              <a:t>”</a:t>
            </a:r>
            <a:endParaRPr lang="en-US" sz="2500">
              <a:latin typeface="Courier" charset="0"/>
              <a:ea typeface="ＭＳ Ｐゴシック" charset="0"/>
              <a:cs typeface="Courier" charset="0"/>
              <a:sym typeface="Courier" charset="0"/>
            </a:endParaRPr>
          </a:p>
        </p:txBody>
      </p:sp>
      <p:sp>
        <p:nvSpPr>
          <p:cNvPr id="197639" name="Rectangle 7"/>
          <p:cNvSpPr>
            <a:spLocks/>
          </p:cNvSpPr>
          <p:nvPr/>
        </p:nvSpPr>
        <p:spPr bwMode="auto">
          <a:xfrm>
            <a:off x="566905" y="5313164"/>
            <a:ext cx="9135070"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dirty="0">
                <a:latin typeface="Courier" charset="0"/>
                <a:ea typeface="ＭＳ Ｐゴシック" charset="0"/>
                <a:cs typeface="Courier" charset="0"/>
                <a:sym typeface="Courier" charset="0"/>
              </a:rPr>
              <a:t>path</a:t>
            </a:r>
            <a:r>
              <a:rPr lang="en-US" sz="2500" dirty="0">
                <a:latin typeface="Courier" charset="0"/>
                <a:ea typeface="ＭＳ Ｐゴシック" charset="0"/>
                <a:cs typeface="Courier" charset="0"/>
                <a:sym typeface="Courier" charset="0"/>
              </a:rPr>
              <a:t> = </a:t>
            </a:r>
            <a:r>
              <a:rPr lang="ja-JP" altLang="en-US" sz="2500" dirty="0">
                <a:latin typeface="Arial"/>
                <a:ea typeface="ＭＳ Ｐゴシック" charset="0"/>
                <a:cs typeface="Courier" charset="0"/>
                <a:sym typeface="Courier" charset="0"/>
              </a:rPr>
              <a:t>“</a:t>
            </a:r>
            <a:r>
              <a:rPr lang="en-US" sz="2500" b="1" dirty="0">
                <a:latin typeface="Courier" charset="0"/>
                <a:ea typeface="ＭＳ Ｐゴシック" charset="0"/>
                <a:cs typeface="Courier" charset="0"/>
                <a:sym typeface="Courier" charset="0"/>
              </a:rPr>
              <a:t>.git/objects/</a:t>
            </a:r>
            <a:r>
              <a:rPr lang="en-US" sz="2500" dirty="0">
                <a:solidFill>
                  <a:srgbClr val="399B32"/>
                </a:solidFill>
                <a:latin typeface="Courier" charset="0"/>
                <a:ea typeface="ＭＳ Ｐゴシック" charset="0"/>
                <a:cs typeface="Courier" charset="0"/>
                <a:sym typeface="Courier" charset="0"/>
              </a:rPr>
              <a:t>82</a:t>
            </a:r>
            <a:r>
              <a:rPr lang="en-US" sz="2500" b="1" dirty="0">
                <a:latin typeface="Courier" charset="0"/>
                <a:ea typeface="ＭＳ Ｐゴシック" charset="0"/>
                <a:cs typeface="Courier" charset="0"/>
                <a:sym typeface="Courier" charset="0"/>
              </a:rPr>
              <a:t>/</a:t>
            </a:r>
            <a:r>
              <a:rPr lang="en-US" sz="2500" dirty="0">
                <a:solidFill>
                  <a:srgbClr val="399B32"/>
                </a:solidFill>
                <a:latin typeface="Courier" charset="0"/>
                <a:ea typeface="ＭＳ Ｐゴシック" charset="0"/>
                <a:cs typeface="Courier" charset="0"/>
                <a:sym typeface="Courier" charset="0"/>
              </a:rPr>
              <a:t>4aed035c0aa75d64c</a:t>
            </a:r>
            <a:r>
              <a:rPr lang="en-US" sz="2500" dirty="0">
                <a:latin typeface="Courier" charset="0"/>
                <a:ea typeface="ＭＳ Ｐゴシック" charset="0"/>
                <a:cs typeface="Courier" charset="0"/>
                <a:sym typeface="Courier" charset="0"/>
              </a:rPr>
              <a:t>...</a:t>
            </a:r>
            <a:r>
              <a:rPr lang="ja-JP" altLang="en-US" sz="2500" dirty="0">
                <a:latin typeface="Arial"/>
                <a:ea typeface="ＭＳ Ｐゴシック" charset="0"/>
                <a:cs typeface="Courier" charset="0"/>
                <a:sym typeface="Courier" charset="0"/>
              </a:rPr>
              <a:t>”</a:t>
            </a:r>
            <a:endParaRPr lang="en-US" sz="2500" dirty="0">
              <a:latin typeface="Courier" charset="0"/>
              <a:ea typeface="ＭＳ Ｐゴシック" charset="0"/>
              <a:cs typeface="Courier" charset="0"/>
              <a:sym typeface="Courier" charset="0"/>
            </a:endParaRPr>
          </a:p>
        </p:txBody>
      </p:sp>
      <p:sp>
        <p:nvSpPr>
          <p:cNvPr id="197640" name="Rectangle 8"/>
          <p:cNvSpPr>
            <a:spLocks/>
          </p:cNvSpPr>
          <p:nvPr/>
        </p:nvSpPr>
        <p:spPr bwMode="auto">
          <a:xfrm>
            <a:off x="98227" y="1553766"/>
            <a:ext cx="9001125" cy="2375297"/>
          </a:xfrm>
          <a:prstGeom prst="rect">
            <a:avLst/>
          </a:prstGeom>
          <a:solidFill>
            <a:srgbClr val="FFFFFF">
              <a:alpha val="59999"/>
            </a:srgbClr>
          </a:solidFill>
          <a:ln>
            <a:noFill/>
          </a:ln>
        </p:spPr>
        <p:txBody>
          <a:bodyPr lIns="0" tIns="0" rIns="0" bIns="0"/>
          <a:lstStyle/>
          <a:p>
            <a:endParaRPr lang="en-US"/>
          </a:p>
        </p:txBody>
      </p:sp>
      <p:sp>
        <p:nvSpPr>
          <p:cNvPr id="197641" name="Rectangle 9"/>
          <p:cNvSpPr>
            <a:spLocks/>
          </p:cNvSpPr>
          <p:nvPr/>
        </p:nvSpPr>
        <p:spPr bwMode="auto">
          <a:xfrm>
            <a:off x="508992" y="4491633"/>
            <a:ext cx="8420695" cy="634008"/>
          </a:xfrm>
          <a:prstGeom prst="rect">
            <a:avLst/>
          </a:prstGeom>
          <a:solidFill>
            <a:srgbClr val="FFFFFF">
              <a:alpha val="59999"/>
            </a:srgbClr>
          </a:solidFill>
          <a:ln>
            <a:noFill/>
          </a:ln>
        </p:spPr>
        <p:txBody>
          <a:bodyPr lIns="0" tIns="0" rIns="0" bIns="0"/>
          <a:lstStyle/>
          <a:p>
            <a:endParaRPr lang="en-US"/>
          </a:p>
        </p:txBody>
      </p:sp>
      <p:sp>
        <p:nvSpPr>
          <p:cNvPr id="197642" name="Line 10"/>
          <p:cNvSpPr>
            <a:spLocks noChangeShapeType="1"/>
          </p:cNvSpPr>
          <p:nvPr/>
        </p:nvSpPr>
        <p:spPr bwMode="auto">
          <a:xfrm rot="10800000">
            <a:off x="4131097" y="4452566"/>
            <a:ext cx="619497" cy="773534"/>
          </a:xfrm>
          <a:prstGeom prst="line">
            <a:avLst/>
          </a:prstGeom>
          <a:noFill/>
          <a:ln w="165100" cap="flat">
            <a:solidFill>
              <a:srgbClr val="FF00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5705967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p:txBody>
          <a:bodyPr/>
          <a:lstStyle/>
          <a:p>
            <a:r>
              <a:rPr lang="en-US" dirty="0" smtClean="0"/>
              <a:t>Git is a Version Control System</a:t>
            </a:r>
          </a:p>
          <a:p>
            <a:pPr lvl="1"/>
            <a:r>
              <a:rPr lang="en-US" dirty="0" smtClean="0"/>
              <a:t>Versioning</a:t>
            </a:r>
          </a:p>
          <a:p>
            <a:pPr lvl="1"/>
            <a:r>
              <a:rPr lang="en-US" dirty="0" smtClean="0"/>
              <a:t>Collaboration</a:t>
            </a:r>
          </a:p>
          <a:p>
            <a:r>
              <a:rPr lang="en-US" dirty="0" smtClean="0"/>
              <a:t>Other things Git is:</a:t>
            </a:r>
          </a:p>
          <a:p>
            <a:pPr lvl="1"/>
            <a:r>
              <a:rPr lang="en-US" dirty="0" smtClean="0"/>
              <a:t>A very simple content tracker</a:t>
            </a:r>
          </a:p>
          <a:p>
            <a:pPr lvl="1"/>
            <a:r>
              <a:rPr lang="en-US" dirty="0" smtClean="0"/>
              <a:t>A key/value object database with a VCS front-end</a:t>
            </a:r>
          </a:p>
          <a:p>
            <a:pPr lvl="1"/>
            <a:r>
              <a:rPr lang="en-US" dirty="0" smtClean="0"/>
              <a:t>A toolkit</a:t>
            </a:r>
          </a:p>
        </p:txBody>
      </p:sp>
    </p:spTree>
    <p:extLst>
      <p:ext uri="{BB962C8B-B14F-4D97-AF65-F5344CB8AC3E}">
        <p14:creationId xmlns:p14="http://schemas.microsoft.com/office/powerpoint/2010/main" val="1408450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1"/>
          <p:cNvSpPr>
            <a:spLocks noGrp="1" noChangeArrowheads="1"/>
          </p:cNvSpPr>
          <p:nvPr>
            <p:ph type="title"/>
          </p:nvPr>
        </p:nvSpPr>
        <p:spPr>
          <a:ln/>
        </p:spPr>
        <p:txBody>
          <a:bodyPr/>
          <a:lstStyle/>
          <a:p>
            <a:r>
              <a:rPr lang="en-US" dirty="0" smtClean="0"/>
              <a:t>The Git Object Database</a:t>
            </a:r>
            <a:endParaRPr lang="en-US" dirty="0"/>
          </a:p>
        </p:txBody>
      </p:sp>
      <p:sp>
        <p:nvSpPr>
          <p:cNvPr id="199682" name="Rectangle 2"/>
          <p:cNvSpPr>
            <a:spLocks/>
          </p:cNvSpPr>
          <p:nvPr/>
        </p:nvSpPr>
        <p:spPr bwMode="auto">
          <a:xfrm>
            <a:off x="572617" y="2308324"/>
            <a:ext cx="9135070"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 = </a:t>
            </a:r>
            <a:r>
              <a:rPr lang="en-US" sz="2500" b="1">
                <a:solidFill>
                  <a:srgbClr val="5F8553"/>
                </a:solidFill>
                <a:latin typeface="Courier" charset="0"/>
                <a:ea typeface="ＭＳ Ｐゴシック" charset="0"/>
                <a:cs typeface="Courier" charset="0"/>
                <a:sym typeface="Courier" charset="0"/>
              </a:rPr>
              <a:t>type</a:t>
            </a:r>
            <a:r>
              <a:rPr lang="en-US" sz="2500">
                <a:latin typeface="Courier" charset="0"/>
                <a:ea typeface="ＭＳ Ｐゴシック" charset="0"/>
                <a:cs typeface="Courier" charset="0"/>
                <a:sym typeface="Courier" charset="0"/>
              </a:rPr>
              <a:t> +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 </a:t>
            </a:r>
            <a:r>
              <a:rPr lang="en-US" sz="2500" b="1">
                <a:solidFill>
                  <a:srgbClr val="A30700"/>
                </a:solidFill>
                <a:latin typeface="Courier" charset="0"/>
                <a:ea typeface="ＭＳ Ｐゴシック" charset="0"/>
                <a:cs typeface="Courier" charset="0"/>
                <a:sym typeface="Courier" charset="0"/>
              </a:rPr>
              <a:t>content</a:t>
            </a:r>
            <a:r>
              <a:rPr lang="en-US" sz="2500">
                <a:latin typeface="Courier" charset="0"/>
                <a:ea typeface="ＭＳ Ｐゴシック" charset="0"/>
                <a:cs typeface="Courier" charset="0"/>
                <a:sym typeface="Courier" charset="0"/>
              </a:rPr>
              <a:t>.</a:t>
            </a:r>
            <a:r>
              <a:rPr lang="en-US" sz="2500">
                <a:solidFill>
                  <a:srgbClr val="535353"/>
                </a:solidFill>
                <a:latin typeface="Courier" charset="0"/>
                <a:ea typeface="ＭＳ Ｐゴシック" charset="0"/>
                <a:cs typeface="Courier" charset="0"/>
                <a:sym typeface="Courier" charset="0"/>
              </a:rPr>
              <a:t>size</a:t>
            </a:r>
            <a:r>
              <a:rPr lang="en-US" sz="2500">
                <a:latin typeface="Courier" charset="0"/>
                <a:ea typeface="ＭＳ Ｐゴシック" charset="0"/>
                <a:cs typeface="Courier" charset="0"/>
                <a:sym typeface="Courier" charset="0"/>
              </a:rPr>
              <a:t> + </a:t>
            </a:r>
            <a:r>
              <a:rPr lang="en-US" sz="2500" b="1">
                <a:latin typeface="Courier" charset="0"/>
                <a:ea typeface="ＭＳ Ｐゴシック" charset="0"/>
                <a:cs typeface="Courier" charset="0"/>
                <a:sym typeface="Courier" charset="0"/>
              </a:rPr>
              <a:t>\0</a:t>
            </a:r>
            <a:r>
              <a:rPr lang="en-US" sz="2500">
                <a:solidFill>
                  <a:srgbClr val="FF53ED"/>
                </a:solidFill>
                <a:latin typeface="Courier" charset="0"/>
                <a:ea typeface="ＭＳ Ｐゴシック" charset="0"/>
                <a:cs typeface="Courier" charset="0"/>
                <a:sym typeface="Courier" charset="0"/>
              </a:rPr>
              <a:t> </a:t>
            </a:r>
            <a:endParaRPr lang="en-US" sz="2500">
              <a:latin typeface="Courier" charset="0"/>
              <a:ea typeface="ＭＳ Ｐゴシック" charset="0"/>
              <a:cs typeface="Courier" charset="0"/>
              <a:sym typeface="Courier" charset="0"/>
            </a:endParaRPr>
          </a:p>
          <a:p>
            <a:r>
              <a:rPr lang="en-US" sz="2500">
                <a:latin typeface="Courier" charset="0"/>
                <a:ea typeface="ＭＳ Ｐゴシック" charset="0"/>
                <a:cs typeface="Courier" charset="0"/>
                <a:sym typeface="Courier" charset="0"/>
              </a:rPr>
              <a:t>+ </a:t>
            </a:r>
            <a:r>
              <a:rPr lang="en-US" sz="2500" b="1">
                <a:solidFill>
                  <a:srgbClr val="A30700"/>
                </a:solidFill>
                <a:latin typeface="Courier" charset="0"/>
                <a:ea typeface="ＭＳ Ｐゴシック" charset="0"/>
                <a:cs typeface="Courier" charset="0"/>
                <a:sym typeface="Courier" charset="0"/>
              </a:rPr>
              <a:t>content</a:t>
            </a:r>
          </a:p>
        </p:txBody>
      </p:sp>
      <p:sp>
        <p:nvSpPr>
          <p:cNvPr id="199683" name="Rectangle 3"/>
          <p:cNvSpPr>
            <a:spLocks/>
          </p:cNvSpPr>
          <p:nvPr/>
        </p:nvSpPr>
        <p:spPr bwMode="auto">
          <a:xfrm>
            <a:off x="765721" y="4616276"/>
            <a:ext cx="750327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C805B3"/>
                </a:solidFill>
                <a:latin typeface="Courier" charset="0"/>
                <a:ea typeface="ＭＳ Ｐゴシック" charset="0"/>
                <a:cs typeface="Courier" charset="0"/>
                <a:sym typeface="Courier" charset="0"/>
              </a:rPr>
              <a:t>compressed</a:t>
            </a:r>
            <a:r>
              <a:rPr lang="en-US" sz="2500">
                <a:latin typeface="Courier" charset="0"/>
                <a:ea typeface="ＭＳ Ｐゴシック" charset="0"/>
                <a:cs typeface="Courier" charset="0"/>
                <a:sym typeface="Courier" charset="0"/>
              </a:rPr>
              <a:t> = </a:t>
            </a:r>
            <a:r>
              <a:rPr lang="en-US" sz="2500">
                <a:solidFill>
                  <a:srgbClr val="535353"/>
                </a:solidFill>
                <a:latin typeface="Courier" charset="0"/>
                <a:ea typeface="ＭＳ Ｐゴシック" charset="0"/>
                <a:cs typeface="Courier" charset="0"/>
                <a:sym typeface="Courier" charset="0"/>
              </a:rPr>
              <a:t>zlib::deflate</a:t>
            </a:r>
            <a:r>
              <a:rPr lang="en-US" sz="2500">
                <a:latin typeface="Courier" charset="0"/>
                <a:ea typeface="ＭＳ Ｐゴシック" charset="0"/>
                <a:cs typeface="Courier" charset="0"/>
                <a:sym typeface="Courier" charset="0"/>
              </a:rPr>
              <a:t>(</a:t>
            </a:r>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a:t>
            </a:r>
          </a:p>
        </p:txBody>
      </p:sp>
      <p:sp>
        <p:nvSpPr>
          <p:cNvPr id="199684" name="Rectangle 4"/>
          <p:cNvSpPr>
            <a:spLocks/>
          </p:cNvSpPr>
          <p:nvPr/>
        </p:nvSpPr>
        <p:spPr bwMode="auto">
          <a:xfrm>
            <a:off x="572617" y="3410768"/>
            <a:ext cx="788805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399B32"/>
                </a:solidFill>
                <a:latin typeface="Courier" charset="0"/>
                <a:ea typeface="ＭＳ Ｐゴシック" charset="0"/>
                <a:cs typeface="Courier" charset="0"/>
                <a:sym typeface="Courier" charset="0"/>
              </a:rPr>
              <a:t>sha</a:t>
            </a:r>
            <a:r>
              <a:rPr lang="en-US" sz="2500">
                <a:latin typeface="Courier" charset="0"/>
                <a:ea typeface="ＭＳ Ｐゴシック" charset="0"/>
                <a:cs typeface="Courier" charset="0"/>
                <a:sym typeface="Courier" charset="0"/>
              </a:rPr>
              <a:t> = </a:t>
            </a:r>
            <a:r>
              <a:rPr lang="en-US" sz="2500">
                <a:solidFill>
                  <a:srgbClr val="535353"/>
                </a:solidFill>
                <a:latin typeface="Courier" charset="0"/>
                <a:ea typeface="ＭＳ Ｐゴシック" charset="0"/>
                <a:cs typeface="Courier" charset="0"/>
                <a:sym typeface="Courier" charset="0"/>
              </a:rPr>
              <a:t>Digest::SHA1.hexdigest</a:t>
            </a:r>
            <a:r>
              <a:rPr lang="en-US" sz="2500">
                <a:latin typeface="Courier" charset="0"/>
                <a:ea typeface="ＭＳ Ｐゴシック" charset="0"/>
                <a:cs typeface="Courier" charset="0"/>
                <a:sym typeface="Courier" charset="0"/>
              </a:rPr>
              <a:t>(</a:t>
            </a:r>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a:t>
            </a:r>
          </a:p>
        </p:txBody>
      </p:sp>
      <p:sp>
        <p:nvSpPr>
          <p:cNvPr id="199685" name="Rectangle 5"/>
          <p:cNvSpPr>
            <a:spLocks/>
          </p:cNvSpPr>
          <p:nvPr/>
        </p:nvSpPr>
        <p:spPr bwMode="auto">
          <a:xfrm>
            <a:off x="3852045" y="1669479"/>
            <a:ext cx="134674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A30700"/>
                </a:solidFill>
                <a:latin typeface="Courier" charset="0"/>
                <a:ea typeface="ＭＳ Ｐゴシック" charset="0"/>
                <a:cs typeface="Courier" charset="0"/>
                <a:sym typeface="Courier" charset="0"/>
              </a:rPr>
              <a:t>content</a:t>
            </a:r>
          </a:p>
        </p:txBody>
      </p:sp>
      <p:sp>
        <p:nvSpPr>
          <p:cNvPr id="199686" name="Rectangle 6"/>
          <p:cNvSpPr>
            <a:spLocks/>
          </p:cNvSpPr>
          <p:nvPr/>
        </p:nvSpPr>
        <p:spPr bwMode="auto">
          <a:xfrm>
            <a:off x="2212330" y="3946549"/>
            <a:ext cx="455321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sz="2500">
                <a:latin typeface="Arial"/>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824aed035c0aa75d64c</a:t>
            </a:r>
            <a:r>
              <a:rPr lang="en-US" sz="2500">
                <a:latin typeface="Courier" charset="0"/>
                <a:ea typeface="ＭＳ Ｐゴシック" charset="0"/>
                <a:cs typeface="Courier" charset="0"/>
                <a:sym typeface="Courier" charset="0"/>
              </a:rPr>
              <a:t>...</a:t>
            </a:r>
            <a:r>
              <a:rPr lang="ja-JP" altLang="en-US" sz="2500">
                <a:latin typeface="Arial"/>
                <a:ea typeface="ＭＳ Ｐゴシック" charset="0"/>
                <a:cs typeface="Courier" charset="0"/>
                <a:sym typeface="Courier" charset="0"/>
              </a:rPr>
              <a:t>”</a:t>
            </a:r>
            <a:endParaRPr lang="en-US" sz="2500">
              <a:latin typeface="Courier" charset="0"/>
              <a:ea typeface="ＭＳ Ｐゴシック" charset="0"/>
              <a:cs typeface="Courier" charset="0"/>
              <a:sym typeface="Courier" charset="0"/>
            </a:endParaRPr>
          </a:p>
        </p:txBody>
      </p:sp>
      <p:sp>
        <p:nvSpPr>
          <p:cNvPr id="199687" name="Rectangle 7"/>
          <p:cNvSpPr>
            <a:spLocks/>
          </p:cNvSpPr>
          <p:nvPr/>
        </p:nvSpPr>
        <p:spPr bwMode="auto">
          <a:xfrm>
            <a:off x="572617" y="5313164"/>
            <a:ext cx="9135070"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path</a:t>
            </a:r>
            <a:r>
              <a:rPr lang="en-US" sz="2500">
                <a:latin typeface="Courier" charset="0"/>
                <a:ea typeface="ＭＳ Ｐゴシック" charset="0"/>
                <a:cs typeface="Courier" charset="0"/>
                <a:sym typeface="Courier" charset="0"/>
              </a:rPr>
              <a:t> = </a:t>
            </a:r>
            <a:r>
              <a:rPr lang="ja-JP" altLang="en-US" sz="2500">
                <a:latin typeface="Arial"/>
                <a:ea typeface="ＭＳ Ｐゴシック" charset="0"/>
                <a:cs typeface="Courier" charset="0"/>
                <a:sym typeface="Courier" charset="0"/>
              </a:rPr>
              <a:t>“</a:t>
            </a:r>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82</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4aed035c0aa75d64c</a:t>
            </a:r>
            <a:r>
              <a:rPr lang="en-US" sz="2500">
                <a:latin typeface="Courier" charset="0"/>
                <a:ea typeface="ＭＳ Ｐゴシック" charset="0"/>
                <a:cs typeface="Courier" charset="0"/>
                <a:sym typeface="Courier" charset="0"/>
              </a:rPr>
              <a:t>...</a:t>
            </a:r>
            <a:r>
              <a:rPr lang="ja-JP" altLang="en-US" sz="2500">
                <a:latin typeface="Arial"/>
                <a:ea typeface="ＭＳ Ｐゴシック" charset="0"/>
                <a:cs typeface="Courier" charset="0"/>
                <a:sym typeface="Courier" charset="0"/>
              </a:rPr>
              <a:t>”</a:t>
            </a:r>
            <a:endParaRPr lang="en-US" sz="2500">
              <a:latin typeface="Courier" charset="0"/>
              <a:ea typeface="ＭＳ Ｐゴシック" charset="0"/>
              <a:cs typeface="Courier" charset="0"/>
              <a:sym typeface="Courier" charset="0"/>
            </a:endParaRPr>
          </a:p>
        </p:txBody>
      </p:sp>
      <p:sp>
        <p:nvSpPr>
          <p:cNvPr id="199688" name="Rectangle 8"/>
          <p:cNvSpPr>
            <a:spLocks/>
          </p:cNvSpPr>
          <p:nvPr/>
        </p:nvSpPr>
        <p:spPr bwMode="auto">
          <a:xfrm>
            <a:off x="415879" y="5991820"/>
            <a:ext cx="914288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a:latin typeface="Courier" charset="0"/>
                <a:ea typeface="ＭＳ Ｐゴシック" charset="0"/>
                <a:cs typeface="Courier" charset="0"/>
                <a:sym typeface="Courier" charset="0"/>
              </a:rPr>
              <a:t>File.open(</a:t>
            </a:r>
            <a:r>
              <a:rPr lang="en-US" sz="2500" b="1">
                <a:latin typeface="Courier" charset="0"/>
                <a:ea typeface="ＭＳ Ｐゴシック" charset="0"/>
                <a:cs typeface="Courier" charset="0"/>
                <a:sym typeface="Courier" charset="0"/>
              </a:rPr>
              <a:t>path</a:t>
            </a:r>
            <a:r>
              <a:rPr lang="en-US" sz="2500">
                <a:latin typeface="Courier" charset="0"/>
                <a:ea typeface="ＭＳ Ｐゴシック" charset="0"/>
                <a:cs typeface="Courier" charset="0"/>
                <a:sym typeface="Courier" charset="0"/>
              </a:rPr>
              <a:t>,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w</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{|f| f.</a:t>
            </a:r>
            <a:r>
              <a:rPr lang="en-US" sz="2500">
                <a:solidFill>
                  <a:srgbClr val="535353"/>
                </a:solidFill>
                <a:latin typeface="Courier" charset="0"/>
                <a:ea typeface="ＭＳ Ｐゴシック" charset="0"/>
                <a:cs typeface="Courier" charset="0"/>
                <a:sym typeface="Courier" charset="0"/>
              </a:rPr>
              <a:t>write</a:t>
            </a:r>
            <a:r>
              <a:rPr lang="en-US" sz="2500">
                <a:latin typeface="Courier" charset="0"/>
                <a:ea typeface="ＭＳ Ｐゴシック" charset="0"/>
                <a:cs typeface="Courier" charset="0"/>
                <a:sym typeface="Courier" charset="0"/>
              </a:rPr>
              <a:t>(</a:t>
            </a:r>
            <a:r>
              <a:rPr lang="en-US" sz="2500" b="1">
                <a:solidFill>
                  <a:srgbClr val="C805B3"/>
                </a:solidFill>
                <a:latin typeface="Courier" charset="0"/>
                <a:ea typeface="ＭＳ Ｐゴシック" charset="0"/>
                <a:cs typeface="Courier" charset="0"/>
                <a:sym typeface="Courier" charset="0"/>
              </a:rPr>
              <a:t>compressed</a:t>
            </a:r>
            <a:r>
              <a:rPr lang="en-US" sz="2500">
                <a:latin typeface="Courier" charset="0"/>
                <a:ea typeface="ＭＳ Ｐゴシック" charset="0"/>
                <a:cs typeface="Courier" charset="0"/>
                <a:sym typeface="Courier" charset="0"/>
              </a:rPr>
              <a:t>)}</a:t>
            </a:r>
          </a:p>
        </p:txBody>
      </p:sp>
      <p:sp>
        <p:nvSpPr>
          <p:cNvPr id="199689" name="Rectangle 9"/>
          <p:cNvSpPr>
            <a:spLocks/>
          </p:cNvSpPr>
          <p:nvPr/>
        </p:nvSpPr>
        <p:spPr bwMode="auto">
          <a:xfrm>
            <a:off x="98226" y="1553766"/>
            <a:ext cx="9045774" cy="4277320"/>
          </a:xfrm>
          <a:prstGeom prst="rect">
            <a:avLst/>
          </a:prstGeom>
          <a:solidFill>
            <a:srgbClr val="FFFFFF">
              <a:alpha val="59999"/>
            </a:srgbClr>
          </a:solidFill>
          <a:ln>
            <a:noFill/>
          </a:ln>
        </p:spPr>
        <p:txBody>
          <a:bodyPr lIns="0" tIns="0" rIns="0" bIns="0"/>
          <a:lstStyle/>
          <a:p>
            <a:endParaRPr lang="en-US"/>
          </a:p>
        </p:txBody>
      </p:sp>
    </p:spTree>
    <p:extLst>
      <p:ext uri="{BB962C8B-B14F-4D97-AF65-F5344CB8AC3E}">
        <p14:creationId xmlns:p14="http://schemas.microsoft.com/office/powerpoint/2010/main" val="11165604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1"/>
          <p:cNvSpPr>
            <a:spLocks noGrp="1" noChangeArrowheads="1"/>
          </p:cNvSpPr>
          <p:nvPr>
            <p:ph type="title"/>
          </p:nvPr>
        </p:nvSpPr>
        <p:spPr>
          <a:ln/>
        </p:spPr>
        <p:txBody>
          <a:bodyPr/>
          <a:lstStyle/>
          <a:p>
            <a:r>
              <a:rPr lang="en-US" dirty="0" smtClean="0"/>
              <a:t>The Git Object Database</a:t>
            </a:r>
            <a:endParaRPr lang="en-US" dirty="0"/>
          </a:p>
        </p:txBody>
      </p:sp>
      <p:sp>
        <p:nvSpPr>
          <p:cNvPr id="199682" name="Rectangle 2"/>
          <p:cNvSpPr>
            <a:spLocks/>
          </p:cNvSpPr>
          <p:nvPr/>
        </p:nvSpPr>
        <p:spPr bwMode="auto">
          <a:xfrm>
            <a:off x="572617" y="2308324"/>
            <a:ext cx="9135070"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 = </a:t>
            </a:r>
            <a:r>
              <a:rPr lang="en-US" sz="2500" b="1">
                <a:solidFill>
                  <a:srgbClr val="5F8553"/>
                </a:solidFill>
                <a:latin typeface="Courier" charset="0"/>
                <a:ea typeface="ＭＳ Ｐゴシック" charset="0"/>
                <a:cs typeface="Courier" charset="0"/>
                <a:sym typeface="Courier" charset="0"/>
              </a:rPr>
              <a:t>type</a:t>
            </a:r>
            <a:r>
              <a:rPr lang="en-US" sz="2500">
                <a:latin typeface="Courier" charset="0"/>
                <a:ea typeface="ＭＳ Ｐゴシック" charset="0"/>
                <a:cs typeface="Courier" charset="0"/>
                <a:sym typeface="Courier" charset="0"/>
              </a:rPr>
              <a:t> +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 </a:t>
            </a:r>
            <a:r>
              <a:rPr lang="en-US" sz="2500" b="1">
                <a:solidFill>
                  <a:srgbClr val="A30700"/>
                </a:solidFill>
                <a:latin typeface="Courier" charset="0"/>
                <a:ea typeface="ＭＳ Ｐゴシック" charset="0"/>
                <a:cs typeface="Courier" charset="0"/>
                <a:sym typeface="Courier" charset="0"/>
              </a:rPr>
              <a:t>content</a:t>
            </a:r>
            <a:r>
              <a:rPr lang="en-US" sz="2500">
                <a:latin typeface="Courier" charset="0"/>
                <a:ea typeface="ＭＳ Ｐゴシック" charset="0"/>
                <a:cs typeface="Courier" charset="0"/>
                <a:sym typeface="Courier" charset="0"/>
              </a:rPr>
              <a:t>.</a:t>
            </a:r>
            <a:r>
              <a:rPr lang="en-US" sz="2500">
                <a:solidFill>
                  <a:srgbClr val="535353"/>
                </a:solidFill>
                <a:latin typeface="Courier" charset="0"/>
                <a:ea typeface="ＭＳ Ｐゴシック" charset="0"/>
                <a:cs typeface="Courier" charset="0"/>
                <a:sym typeface="Courier" charset="0"/>
              </a:rPr>
              <a:t>size</a:t>
            </a:r>
            <a:r>
              <a:rPr lang="en-US" sz="2500">
                <a:latin typeface="Courier" charset="0"/>
                <a:ea typeface="ＭＳ Ｐゴシック" charset="0"/>
                <a:cs typeface="Courier" charset="0"/>
                <a:sym typeface="Courier" charset="0"/>
              </a:rPr>
              <a:t> + </a:t>
            </a:r>
            <a:r>
              <a:rPr lang="en-US" sz="2500" b="1">
                <a:latin typeface="Courier" charset="0"/>
                <a:ea typeface="ＭＳ Ｐゴシック" charset="0"/>
                <a:cs typeface="Courier" charset="0"/>
                <a:sym typeface="Courier" charset="0"/>
              </a:rPr>
              <a:t>\0</a:t>
            </a:r>
            <a:r>
              <a:rPr lang="en-US" sz="2500">
                <a:solidFill>
                  <a:srgbClr val="FF53ED"/>
                </a:solidFill>
                <a:latin typeface="Courier" charset="0"/>
                <a:ea typeface="ＭＳ Ｐゴシック" charset="0"/>
                <a:cs typeface="Courier" charset="0"/>
                <a:sym typeface="Courier" charset="0"/>
              </a:rPr>
              <a:t> </a:t>
            </a:r>
            <a:endParaRPr lang="en-US" sz="2500">
              <a:latin typeface="Courier" charset="0"/>
              <a:ea typeface="ＭＳ Ｐゴシック" charset="0"/>
              <a:cs typeface="Courier" charset="0"/>
              <a:sym typeface="Courier" charset="0"/>
            </a:endParaRPr>
          </a:p>
          <a:p>
            <a:r>
              <a:rPr lang="en-US" sz="2500">
                <a:latin typeface="Courier" charset="0"/>
                <a:ea typeface="ＭＳ Ｐゴシック" charset="0"/>
                <a:cs typeface="Courier" charset="0"/>
                <a:sym typeface="Courier" charset="0"/>
              </a:rPr>
              <a:t>+ </a:t>
            </a:r>
            <a:r>
              <a:rPr lang="en-US" sz="2500" b="1">
                <a:solidFill>
                  <a:srgbClr val="A30700"/>
                </a:solidFill>
                <a:latin typeface="Courier" charset="0"/>
                <a:ea typeface="ＭＳ Ｐゴシック" charset="0"/>
                <a:cs typeface="Courier" charset="0"/>
                <a:sym typeface="Courier" charset="0"/>
              </a:rPr>
              <a:t>content</a:t>
            </a:r>
          </a:p>
        </p:txBody>
      </p:sp>
      <p:sp>
        <p:nvSpPr>
          <p:cNvPr id="199683" name="Rectangle 3"/>
          <p:cNvSpPr>
            <a:spLocks/>
          </p:cNvSpPr>
          <p:nvPr/>
        </p:nvSpPr>
        <p:spPr bwMode="auto">
          <a:xfrm>
            <a:off x="765721" y="4616276"/>
            <a:ext cx="750327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C805B3"/>
                </a:solidFill>
                <a:latin typeface="Courier" charset="0"/>
                <a:ea typeface="ＭＳ Ｐゴシック" charset="0"/>
                <a:cs typeface="Courier" charset="0"/>
                <a:sym typeface="Courier" charset="0"/>
              </a:rPr>
              <a:t>compressed</a:t>
            </a:r>
            <a:r>
              <a:rPr lang="en-US" sz="2500">
                <a:latin typeface="Courier" charset="0"/>
                <a:ea typeface="ＭＳ Ｐゴシック" charset="0"/>
                <a:cs typeface="Courier" charset="0"/>
                <a:sym typeface="Courier" charset="0"/>
              </a:rPr>
              <a:t> = </a:t>
            </a:r>
            <a:r>
              <a:rPr lang="en-US" sz="2500">
                <a:solidFill>
                  <a:srgbClr val="535353"/>
                </a:solidFill>
                <a:latin typeface="Courier" charset="0"/>
                <a:ea typeface="ＭＳ Ｐゴシック" charset="0"/>
                <a:cs typeface="Courier" charset="0"/>
                <a:sym typeface="Courier" charset="0"/>
              </a:rPr>
              <a:t>zlib::deflate</a:t>
            </a:r>
            <a:r>
              <a:rPr lang="en-US" sz="2500">
                <a:latin typeface="Courier" charset="0"/>
                <a:ea typeface="ＭＳ Ｐゴシック" charset="0"/>
                <a:cs typeface="Courier" charset="0"/>
                <a:sym typeface="Courier" charset="0"/>
              </a:rPr>
              <a:t>(</a:t>
            </a:r>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a:t>
            </a:r>
          </a:p>
        </p:txBody>
      </p:sp>
      <p:sp>
        <p:nvSpPr>
          <p:cNvPr id="199684" name="Rectangle 4"/>
          <p:cNvSpPr>
            <a:spLocks/>
          </p:cNvSpPr>
          <p:nvPr/>
        </p:nvSpPr>
        <p:spPr bwMode="auto">
          <a:xfrm>
            <a:off x="572617" y="3410768"/>
            <a:ext cx="788805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399B32"/>
                </a:solidFill>
                <a:latin typeface="Courier" charset="0"/>
                <a:ea typeface="ＭＳ Ｐゴシック" charset="0"/>
                <a:cs typeface="Courier" charset="0"/>
                <a:sym typeface="Courier" charset="0"/>
              </a:rPr>
              <a:t>sha</a:t>
            </a:r>
            <a:r>
              <a:rPr lang="en-US" sz="2500">
                <a:latin typeface="Courier" charset="0"/>
                <a:ea typeface="ＭＳ Ｐゴシック" charset="0"/>
                <a:cs typeface="Courier" charset="0"/>
                <a:sym typeface="Courier" charset="0"/>
              </a:rPr>
              <a:t> = </a:t>
            </a:r>
            <a:r>
              <a:rPr lang="en-US" sz="2500">
                <a:solidFill>
                  <a:srgbClr val="535353"/>
                </a:solidFill>
                <a:latin typeface="Courier" charset="0"/>
                <a:ea typeface="ＭＳ Ｐゴシック" charset="0"/>
                <a:cs typeface="Courier" charset="0"/>
                <a:sym typeface="Courier" charset="0"/>
              </a:rPr>
              <a:t>Digest::SHA1.hexdigest</a:t>
            </a:r>
            <a:r>
              <a:rPr lang="en-US" sz="2500">
                <a:latin typeface="Courier" charset="0"/>
                <a:ea typeface="ＭＳ Ｐゴシック" charset="0"/>
                <a:cs typeface="Courier" charset="0"/>
                <a:sym typeface="Courier" charset="0"/>
              </a:rPr>
              <a:t>(</a:t>
            </a:r>
            <a:r>
              <a:rPr lang="en-US" sz="2500" b="1">
                <a:solidFill>
                  <a:srgbClr val="443FEA"/>
                </a:solidFill>
                <a:latin typeface="Courier" charset="0"/>
                <a:ea typeface="ＭＳ Ｐゴシック" charset="0"/>
                <a:cs typeface="Courier" charset="0"/>
                <a:sym typeface="Courier" charset="0"/>
              </a:rPr>
              <a:t>new_content</a:t>
            </a:r>
            <a:r>
              <a:rPr lang="en-US" sz="2500">
                <a:latin typeface="Courier" charset="0"/>
                <a:ea typeface="ＭＳ Ｐゴシック" charset="0"/>
                <a:cs typeface="Courier" charset="0"/>
                <a:sym typeface="Courier" charset="0"/>
              </a:rPr>
              <a:t>)</a:t>
            </a:r>
          </a:p>
        </p:txBody>
      </p:sp>
      <p:sp>
        <p:nvSpPr>
          <p:cNvPr id="199685" name="Rectangle 5"/>
          <p:cNvSpPr>
            <a:spLocks/>
          </p:cNvSpPr>
          <p:nvPr/>
        </p:nvSpPr>
        <p:spPr bwMode="auto">
          <a:xfrm>
            <a:off x="3852045" y="1669479"/>
            <a:ext cx="134674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500" b="1">
                <a:solidFill>
                  <a:srgbClr val="A30700"/>
                </a:solidFill>
                <a:latin typeface="Courier" charset="0"/>
                <a:ea typeface="ＭＳ Ｐゴシック" charset="0"/>
                <a:cs typeface="Courier" charset="0"/>
                <a:sym typeface="Courier" charset="0"/>
              </a:rPr>
              <a:t>content</a:t>
            </a:r>
          </a:p>
        </p:txBody>
      </p:sp>
      <p:sp>
        <p:nvSpPr>
          <p:cNvPr id="199686" name="Rectangle 6"/>
          <p:cNvSpPr>
            <a:spLocks/>
          </p:cNvSpPr>
          <p:nvPr/>
        </p:nvSpPr>
        <p:spPr bwMode="auto">
          <a:xfrm>
            <a:off x="2212330" y="3946549"/>
            <a:ext cx="455321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sz="2500">
                <a:latin typeface="Arial"/>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824aed035c0aa75d64c</a:t>
            </a:r>
            <a:r>
              <a:rPr lang="en-US" sz="2500">
                <a:latin typeface="Courier" charset="0"/>
                <a:ea typeface="ＭＳ Ｐゴシック" charset="0"/>
                <a:cs typeface="Courier" charset="0"/>
                <a:sym typeface="Courier" charset="0"/>
              </a:rPr>
              <a:t>...</a:t>
            </a:r>
            <a:r>
              <a:rPr lang="ja-JP" altLang="en-US" sz="2500">
                <a:latin typeface="Arial"/>
                <a:ea typeface="ＭＳ Ｐゴシック" charset="0"/>
                <a:cs typeface="Courier" charset="0"/>
                <a:sym typeface="Courier" charset="0"/>
              </a:rPr>
              <a:t>”</a:t>
            </a:r>
            <a:endParaRPr lang="en-US" sz="2500">
              <a:latin typeface="Courier" charset="0"/>
              <a:ea typeface="ＭＳ Ｐゴシック" charset="0"/>
              <a:cs typeface="Courier" charset="0"/>
              <a:sym typeface="Courier" charset="0"/>
            </a:endParaRPr>
          </a:p>
        </p:txBody>
      </p:sp>
      <p:sp>
        <p:nvSpPr>
          <p:cNvPr id="199687" name="Rectangle 7"/>
          <p:cNvSpPr>
            <a:spLocks/>
          </p:cNvSpPr>
          <p:nvPr/>
        </p:nvSpPr>
        <p:spPr bwMode="auto">
          <a:xfrm>
            <a:off x="572617" y="5313164"/>
            <a:ext cx="9135070"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path</a:t>
            </a:r>
            <a:r>
              <a:rPr lang="en-US" sz="2500">
                <a:latin typeface="Courier" charset="0"/>
                <a:ea typeface="ＭＳ Ｐゴシック" charset="0"/>
                <a:cs typeface="Courier" charset="0"/>
                <a:sym typeface="Courier" charset="0"/>
              </a:rPr>
              <a:t> = </a:t>
            </a:r>
            <a:r>
              <a:rPr lang="ja-JP" altLang="en-US" sz="2500">
                <a:latin typeface="Arial"/>
                <a:ea typeface="ＭＳ Ｐゴシック" charset="0"/>
                <a:cs typeface="Courier" charset="0"/>
                <a:sym typeface="Courier" charset="0"/>
              </a:rPr>
              <a:t>“</a:t>
            </a:r>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82</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4aed035c0aa75d64c</a:t>
            </a:r>
            <a:r>
              <a:rPr lang="en-US" sz="2500">
                <a:latin typeface="Courier" charset="0"/>
                <a:ea typeface="ＭＳ Ｐゴシック" charset="0"/>
                <a:cs typeface="Courier" charset="0"/>
                <a:sym typeface="Courier" charset="0"/>
              </a:rPr>
              <a:t>...</a:t>
            </a:r>
            <a:r>
              <a:rPr lang="ja-JP" altLang="en-US" sz="2500">
                <a:latin typeface="Arial"/>
                <a:ea typeface="ＭＳ Ｐゴシック" charset="0"/>
                <a:cs typeface="Courier" charset="0"/>
                <a:sym typeface="Courier" charset="0"/>
              </a:rPr>
              <a:t>”</a:t>
            </a:r>
            <a:endParaRPr lang="en-US" sz="2500">
              <a:latin typeface="Courier" charset="0"/>
              <a:ea typeface="ＭＳ Ｐゴシック" charset="0"/>
              <a:cs typeface="Courier" charset="0"/>
              <a:sym typeface="Courier" charset="0"/>
            </a:endParaRPr>
          </a:p>
        </p:txBody>
      </p:sp>
      <p:sp>
        <p:nvSpPr>
          <p:cNvPr id="199688" name="Rectangle 8"/>
          <p:cNvSpPr>
            <a:spLocks/>
          </p:cNvSpPr>
          <p:nvPr/>
        </p:nvSpPr>
        <p:spPr bwMode="auto">
          <a:xfrm>
            <a:off x="415879" y="5991820"/>
            <a:ext cx="914288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a:latin typeface="Courier" charset="0"/>
                <a:ea typeface="ＭＳ Ｐゴシック" charset="0"/>
                <a:cs typeface="Courier" charset="0"/>
                <a:sym typeface="Courier" charset="0"/>
              </a:rPr>
              <a:t>File.open(</a:t>
            </a:r>
            <a:r>
              <a:rPr lang="en-US" sz="2500" b="1">
                <a:latin typeface="Courier" charset="0"/>
                <a:ea typeface="ＭＳ Ｐゴシック" charset="0"/>
                <a:cs typeface="Courier" charset="0"/>
                <a:sym typeface="Courier" charset="0"/>
              </a:rPr>
              <a:t>path</a:t>
            </a:r>
            <a:r>
              <a:rPr lang="en-US" sz="2500">
                <a:latin typeface="Courier" charset="0"/>
                <a:ea typeface="ＭＳ Ｐゴシック" charset="0"/>
                <a:cs typeface="Courier" charset="0"/>
                <a:sym typeface="Courier" charset="0"/>
              </a:rPr>
              <a:t>, </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w</a:t>
            </a:r>
            <a:r>
              <a:rPr lang="ja-JP" altLang="en-US" sz="2500">
                <a:latin typeface="Arial"/>
                <a:ea typeface="ＭＳ Ｐゴシック" charset="0"/>
                <a:cs typeface="Courier" charset="0"/>
                <a:sym typeface="Courier" charset="0"/>
              </a:rPr>
              <a:t>’</a:t>
            </a:r>
            <a:r>
              <a:rPr lang="en-US" sz="2500">
                <a:latin typeface="Courier" charset="0"/>
                <a:ea typeface="ＭＳ Ｐゴシック" charset="0"/>
                <a:cs typeface="Courier" charset="0"/>
                <a:sym typeface="Courier" charset="0"/>
              </a:rPr>
              <a:t>) {|f| f.</a:t>
            </a:r>
            <a:r>
              <a:rPr lang="en-US" sz="2500">
                <a:solidFill>
                  <a:srgbClr val="535353"/>
                </a:solidFill>
                <a:latin typeface="Courier" charset="0"/>
                <a:ea typeface="ＭＳ Ｐゴシック" charset="0"/>
                <a:cs typeface="Courier" charset="0"/>
                <a:sym typeface="Courier" charset="0"/>
              </a:rPr>
              <a:t>write</a:t>
            </a:r>
            <a:r>
              <a:rPr lang="en-US" sz="2500">
                <a:latin typeface="Courier" charset="0"/>
                <a:ea typeface="ＭＳ Ｐゴシック" charset="0"/>
                <a:cs typeface="Courier" charset="0"/>
                <a:sym typeface="Courier" charset="0"/>
              </a:rPr>
              <a:t>(</a:t>
            </a:r>
            <a:r>
              <a:rPr lang="en-US" sz="2500" b="1">
                <a:solidFill>
                  <a:srgbClr val="C805B3"/>
                </a:solidFill>
                <a:latin typeface="Courier" charset="0"/>
                <a:ea typeface="ＭＳ Ｐゴシック" charset="0"/>
                <a:cs typeface="Courier" charset="0"/>
                <a:sym typeface="Courier" charset="0"/>
              </a:rPr>
              <a:t>compressed</a:t>
            </a:r>
            <a:r>
              <a:rPr lang="en-US" sz="2500">
                <a:latin typeface="Courier" charset="0"/>
                <a:ea typeface="ＭＳ Ｐゴシック" charset="0"/>
                <a:cs typeface="Courier" charset="0"/>
                <a:sym typeface="Courier" charset="0"/>
              </a:rPr>
              <a:t>)}</a:t>
            </a:r>
          </a:p>
        </p:txBody>
      </p:sp>
      <p:sp>
        <p:nvSpPr>
          <p:cNvPr id="199689" name="Rectangle 9"/>
          <p:cNvSpPr>
            <a:spLocks/>
          </p:cNvSpPr>
          <p:nvPr/>
        </p:nvSpPr>
        <p:spPr bwMode="auto">
          <a:xfrm>
            <a:off x="98226" y="1553766"/>
            <a:ext cx="8893969" cy="4277320"/>
          </a:xfrm>
          <a:prstGeom prst="rect">
            <a:avLst/>
          </a:prstGeom>
          <a:solidFill>
            <a:srgbClr val="FFFFFF">
              <a:alpha val="59999"/>
            </a:srgbClr>
          </a:solidFill>
          <a:ln>
            <a:noFill/>
          </a:ln>
        </p:spPr>
        <p:txBody>
          <a:bodyPr lIns="0" tIns="0" rIns="0" bIns="0"/>
          <a:lstStyle/>
          <a:p>
            <a:endParaRPr lang="en-US"/>
          </a:p>
        </p:txBody>
      </p:sp>
      <p:sp>
        <p:nvSpPr>
          <p:cNvPr id="11" name="Rectangle 9"/>
          <p:cNvSpPr>
            <a:spLocks/>
          </p:cNvSpPr>
          <p:nvPr/>
        </p:nvSpPr>
        <p:spPr bwMode="auto">
          <a:xfrm>
            <a:off x="98226" y="1553766"/>
            <a:ext cx="9045774" cy="5027414"/>
          </a:xfrm>
          <a:prstGeom prst="rect">
            <a:avLst/>
          </a:prstGeom>
          <a:solidFill>
            <a:srgbClr val="FFFFFF">
              <a:alpha val="89803"/>
            </a:srgbClr>
          </a:solidFill>
          <a:ln>
            <a:noFill/>
          </a:ln>
        </p:spPr>
        <p:txBody>
          <a:bodyPr lIns="0" tIns="0" rIns="0" bIns="0"/>
          <a:lstStyle/>
          <a:p>
            <a:endParaRPr lang="en-US"/>
          </a:p>
        </p:txBody>
      </p:sp>
      <p:sp>
        <p:nvSpPr>
          <p:cNvPr id="12" name="Rectangle 10"/>
          <p:cNvSpPr>
            <a:spLocks/>
          </p:cNvSpPr>
          <p:nvPr/>
        </p:nvSpPr>
        <p:spPr bwMode="auto">
          <a:xfrm>
            <a:off x="1913186" y="2721486"/>
            <a:ext cx="5320974"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sz="6700" dirty="0">
                <a:solidFill>
                  <a:srgbClr val="000080"/>
                </a:solidFill>
                <a:latin typeface="Arial"/>
                <a:ea typeface="ＭＳ Ｐゴシック" charset="0"/>
                <a:cs typeface="Gill Sans" charset="0"/>
              </a:rPr>
              <a:t>“</a:t>
            </a:r>
            <a:r>
              <a:rPr lang="en-US" sz="6700" dirty="0">
                <a:solidFill>
                  <a:srgbClr val="000080"/>
                </a:solidFill>
                <a:ea typeface="ＭＳ Ｐゴシック" charset="0"/>
                <a:cs typeface="Gill Sans" charset="0"/>
              </a:rPr>
              <a:t>loose</a:t>
            </a:r>
            <a:r>
              <a:rPr lang="ja-JP" altLang="en-US" sz="6700" dirty="0">
                <a:solidFill>
                  <a:srgbClr val="000080"/>
                </a:solidFill>
                <a:latin typeface="Arial"/>
                <a:ea typeface="ＭＳ Ｐゴシック" charset="0"/>
                <a:cs typeface="Gill Sans" charset="0"/>
              </a:rPr>
              <a:t>”</a:t>
            </a:r>
            <a:r>
              <a:rPr lang="en-US" sz="6700" dirty="0">
                <a:solidFill>
                  <a:srgbClr val="000080"/>
                </a:solidFill>
                <a:ea typeface="ＭＳ Ｐゴシック" charset="0"/>
                <a:cs typeface="Gill Sans" charset="0"/>
              </a:rPr>
              <a:t> format</a:t>
            </a:r>
          </a:p>
        </p:txBody>
      </p:sp>
    </p:spTree>
    <p:extLst>
      <p:ext uri="{BB962C8B-B14F-4D97-AF65-F5344CB8AC3E}">
        <p14:creationId xmlns:p14="http://schemas.microsoft.com/office/powerpoint/2010/main" val="16981590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03778" name="Rectangle 2"/>
          <p:cNvSpPr>
            <a:spLocks/>
          </p:cNvSpPr>
          <p:nvPr/>
        </p:nvSpPr>
        <p:spPr bwMode="auto">
          <a:xfrm>
            <a:off x="3852045" y="1714410"/>
            <a:ext cx="8311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0000"/>
                </a:solidFill>
                <a:latin typeface="Courier" charset="0"/>
                <a:ea typeface="ＭＳ Ｐゴシック" charset="0"/>
                <a:cs typeface="Courier" charset="0"/>
                <a:sym typeface="Courier" charset="0"/>
              </a:rPr>
              <a:t>git gc</a:t>
            </a:r>
          </a:p>
        </p:txBody>
      </p:sp>
    </p:spTree>
    <p:extLst>
      <p:ext uri="{BB962C8B-B14F-4D97-AF65-F5344CB8AC3E}">
        <p14:creationId xmlns:p14="http://schemas.microsoft.com/office/powerpoint/2010/main" val="7004514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05826" name="Rectangle 2"/>
          <p:cNvSpPr>
            <a:spLocks/>
          </p:cNvSpPr>
          <p:nvPr/>
        </p:nvSpPr>
        <p:spPr bwMode="auto">
          <a:xfrm>
            <a:off x="3852045" y="1714410"/>
            <a:ext cx="8311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0000"/>
                </a:solidFill>
                <a:latin typeface="Courier" charset="0"/>
                <a:ea typeface="ＭＳ Ｐゴシック" charset="0"/>
                <a:cs typeface="Courier" charset="0"/>
                <a:sym typeface="Courier" charset="0"/>
              </a:rPr>
              <a:t>git gc</a:t>
            </a:r>
          </a:p>
        </p:txBody>
      </p:sp>
      <p:sp>
        <p:nvSpPr>
          <p:cNvPr id="205827" name="Rectangle 3"/>
          <p:cNvSpPr>
            <a:spLocks/>
          </p:cNvSpPr>
          <p:nvPr/>
        </p:nvSpPr>
        <p:spPr bwMode="auto">
          <a:xfrm>
            <a:off x="2101826" y="2294840"/>
            <a:ext cx="30194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same file with minor differences</a:t>
            </a:r>
          </a:p>
        </p:txBody>
      </p:sp>
    </p:spTree>
    <p:extLst>
      <p:ext uri="{BB962C8B-B14F-4D97-AF65-F5344CB8AC3E}">
        <p14:creationId xmlns:p14="http://schemas.microsoft.com/office/powerpoint/2010/main" val="16037631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07874" name="Rectangle 2"/>
          <p:cNvSpPr>
            <a:spLocks/>
          </p:cNvSpPr>
          <p:nvPr/>
        </p:nvSpPr>
        <p:spPr bwMode="auto">
          <a:xfrm>
            <a:off x="457200" y="4666795"/>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f1</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032eed02413a1145c</a:t>
            </a:r>
            <a:r>
              <a:rPr lang="en-US" sz="2500">
                <a:latin typeface="Courier" charset="0"/>
                <a:ea typeface="ＭＳ Ｐゴシック" charset="0"/>
                <a:cs typeface="Courier" charset="0"/>
                <a:sym typeface="Courier" charset="0"/>
              </a:rPr>
              <a:t>...</a:t>
            </a:r>
          </a:p>
        </p:txBody>
      </p:sp>
      <p:sp>
        <p:nvSpPr>
          <p:cNvPr id="207875" name="Rectangle 3"/>
          <p:cNvSpPr>
            <a:spLocks/>
          </p:cNvSpPr>
          <p:nvPr/>
        </p:nvSpPr>
        <p:spPr bwMode="auto">
          <a:xfrm>
            <a:off x="3852045" y="1714410"/>
            <a:ext cx="8311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0000"/>
                </a:solidFill>
                <a:latin typeface="Courier" charset="0"/>
                <a:ea typeface="ＭＳ Ｐゴシック" charset="0"/>
                <a:cs typeface="Courier" charset="0"/>
                <a:sym typeface="Courier" charset="0"/>
              </a:rPr>
              <a:t>git gc</a:t>
            </a:r>
          </a:p>
        </p:txBody>
      </p:sp>
      <p:sp>
        <p:nvSpPr>
          <p:cNvPr id="207876" name="Rectangle 4"/>
          <p:cNvSpPr>
            <a:spLocks/>
          </p:cNvSpPr>
          <p:nvPr/>
        </p:nvSpPr>
        <p:spPr bwMode="auto">
          <a:xfrm>
            <a:off x="457200" y="4300678"/>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45</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b983be36b73c0788d</a:t>
            </a:r>
            <a:r>
              <a:rPr lang="en-US" sz="2500">
                <a:latin typeface="Courier" charset="0"/>
                <a:ea typeface="ＭＳ Ｐゴシック" charset="0"/>
                <a:cs typeface="Courier" charset="0"/>
                <a:sym typeface="Courier" charset="0"/>
              </a:rPr>
              <a:t>...</a:t>
            </a:r>
          </a:p>
        </p:txBody>
      </p:sp>
      <p:sp>
        <p:nvSpPr>
          <p:cNvPr id="207877" name="Rectangle 5"/>
          <p:cNvSpPr>
            <a:spLocks/>
          </p:cNvSpPr>
          <p:nvPr/>
        </p:nvSpPr>
        <p:spPr bwMode="auto">
          <a:xfrm>
            <a:off x="457200" y="3916701"/>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04</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fb8aee105e6e445e8</a:t>
            </a:r>
            <a:r>
              <a:rPr lang="en-US" sz="2500">
                <a:latin typeface="Courier" charset="0"/>
                <a:ea typeface="ＭＳ Ｐゴシック" charset="0"/>
                <a:cs typeface="Courier" charset="0"/>
                <a:sym typeface="Courier" charset="0"/>
              </a:rPr>
              <a:t>...</a:t>
            </a:r>
          </a:p>
        </p:txBody>
      </p:sp>
      <p:sp>
        <p:nvSpPr>
          <p:cNvPr id="207878" name="Rectangle 6"/>
          <p:cNvSpPr>
            <a:spLocks/>
          </p:cNvSpPr>
          <p:nvPr/>
        </p:nvSpPr>
        <p:spPr bwMode="auto">
          <a:xfrm>
            <a:off x="457200" y="3550584"/>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63</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874f37013c1740acd</a:t>
            </a:r>
            <a:r>
              <a:rPr lang="en-US" sz="2500">
                <a:latin typeface="Courier" charset="0"/>
                <a:ea typeface="ＭＳ Ｐゴシック" charset="0"/>
                <a:cs typeface="Courier" charset="0"/>
                <a:sym typeface="Courier" charset="0"/>
              </a:rPr>
              <a:t>...</a:t>
            </a:r>
          </a:p>
        </p:txBody>
      </p:sp>
      <p:sp>
        <p:nvSpPr>
          <p:cNvPr id="207879" name="Rectangle 7"/>
          <p:cNvSpPr>
            <a:spLocks/>
          </p:cNvSpPr>
          <p:nvPr/>
        </p:nvSpPr>
        <p:spPr bwMode="auto">
          <a:xfrm>
            <a:off x="457200" y="3166607"/>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1d</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c9cbcb76cbb80fce1</a:t>
            </a:r>
            <a:r>
              <a:rPr lang="en-US" sz="2500">
                <a:latin typeface="Courier" charset="0"/>
                <a:ea typeface="ＭＳ Ｐゴシック" charset="0"/>
                <a:cs typeface="Courier" charset="0"/>
                <a:sym typeface="Courier" charset="0"/>
              </a:rPr>
              <a:t>...</a:t>
            </a:r>
          </a:p>
        </p:txBody>
      </p:sp>
      <p:sp>
        <p:nvSpPr>
          <p:cNvPr id="207880" name="Rectangle 8"/>
          <p:cNvSpPr>
            <a:spLocks/>
          </p:cNvSpPr>
          <p:nvPr/>
        </p:nvSpPr>
        <p:spPr bwMode="auto">
          <a:xfrm>
            <a:off x="457200" y="2800490"/>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82</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4aed035c0aa75d64c</a:t>
            </a:r>
            <a:r>
              <a:rPr lang="en-US" sz="2500">
                <a:latin typeface="Courier" charset="0"/>
                <a:ea typeface="ＭＳ Ｐゴシック" charset="0"/>
                <a:cs typeface="Courier" charset="0"/>
                <a:sym typeface="Courier" charset="0"/>
              </a:rPr>
              <a:t>...</a:t>
            </a:r>
          </a:p>
        </p:txBody>
      </p:sp>
      <p:sp>
        <p:nvSpPr>
          <p:cNvPr id="207881" name="Rectangle 9"/>
          <p:cNvSpPr>
            <a:spLocks/>
          </p:cNvSpPr>
          <p:nvPr/>
        </p:nvSpPr>
        <p:spPr bwMode="auto">
          <a:xfrm>
            <a:off x="2101826" y="2294840"/>
            <a:ext cx="30194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same file with minor differences</a:t>
            </a:r>
          </a:p>
        </p:txBody>
      </p:sp>
    </p:spTree>
    <p:extLst>
      <p:ext uri="{BB962C8B-B14F-4D97-AF65-F5344CB8AC3E}">
        <p14:creationId xmlns:p14="http://schemas.microsoft.com/office/powerpoint/2010/main" val="13385646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09922" name="Rectangle 2"/>
          <p:cNvSpPr>
            <a:spLocks/>
          </p:cNvSpPr>
          <p:nvPr/>
        </p:nvSpPr>
        <p:spPr bwMode="auto">
          <a:xfrm>
            <a:off x="457200" y="4661297"/>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f1</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032eed02413a1145c</a:t>
            </a:r>
            <a:r>
              <a:rPr lang="en-US" sz="2500">
                <a:latin typeface="Courier" charset="0"/>
                <a:ea typeface="ＭＳ Ｐゴシック" charset="0"/>
                <a:cs typeface="Courier" charset="0"/>
                <a:sym typeface="Courier" charset="0"/>
              </a:rPr>
              <a:t>...</a:t>
            </a:r>
          </a:p>
        </p:txBody>
      </p:sp>
      <p:sp>
        <p:nvSpPr>
          <p:cNvPr id="209923" name="Rectangle 3"/>
          <p:cNvSpPr>
            <a:spLocks/>
          </p:cNvSpPr>
          <p:nvPr/>
        </p:nvSpPr>
        <p:spPr bwMode="auto">
          <a:xfrm>
            <a:off x="3852045" y="1714410"/>
            <a:ext cx="8311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0000"/>
                </a:solidFill>
                <a:latin typeface="Courier" charset="0"/>
                <a:ea typeface="ＭＳ Ｐゴシック" charset="0"/>
                <a:cs typeface="Courier" charset="0"/>
                <a:sym typeface="Courier" charset="0"/>
              </a:rPr>
              <a:t>git gc</a:t>
            </a:r>
          </a:p>
        </p:txBody>
      </p:sp>
      <p:sp>
        <p:nvSpPr>
          <p:cNvPr id="209924" name="Rectangle 4"/>
          <p:cNvSpPr>
            <a:spLocks/>
          </p:cNvSpPr>
          <p:nvPr/>
        </p:nvSpPr>
        <p:spPr bwMode="auto">
          <a:xfrm>
            <a:off x="457200" y="4295180"/>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45</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b983be36b73c0788d</a:t>
            </a:r>
            <a:r>
              <a:rPr lang="en-US" sz="2500">
                <a:latin typeface="Courier" charset="0"/>
                <a:ea typeface="ＭＳ Ｐゴシック" charset="0"/>
                <a:cs typeface="Courier" charset="0"/>
                <a:sym typeface="Courier" charset="0"/>
              </a:rPr>
              <a:t>...</a:t>
            </a:r>
          </a:p>
        </p:txBody>
      </p:sp>
      <p:sp>
        <p:nvSpPr>
          <p:cNvPr id="209925" name="Rectangle 5"/>
          <p:cNvSpPr>
            <a:spLocks/>
          </p:cNvSpPr>
          <p:nvPr/>
        </p:nvSpPr>
        <p:spPr bwMode="auto">
          <a:xfrm>
            <a:off x="457200" y="3911203"/>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04</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fb8aee105e6e445e8</a:t>
            </a:r>
            <a:r>
              <a:rPr lang="en-US" sz="2500">
                <a:latin typeface="Courier" charset="0"/>
                <a:ea typeface="ＭＳ Ｐゴシック" charset="0"/>
                <a:cs typeface="Courier" charset="0"/>
                <a:sym typeface="Courier" charset="0"/>
              </a:rPr>
              <a:t>...</a:t>
            </a:r>
          </a:p>
        </p:txBody>
      </p:sp>
      <p:sp>
        <p:nvSpPr>
          <p:cNvPr id="209926" name="Rectangle 6"/>
          <p:cNvSpPr>
            <a:spLocks/>
          </p:cNvSpPr>
          <p:nvPr/>
        </p:nvSpPr>
        <p:spPr bwMode="auto">
          <a:xfrm>
            <a:off x="457200" y="3545086"/>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63</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874f37013c1740acd</a:t>
            </a:r>
            <a:r>
              <a:rPr lang="en-US" sz="2500">
                <a:latin typeface="Courier" charset="0"/>
                <a:ea typeface="ＭＳ Ｐゴシック" charset="0"/>
                <a:cs typeface="Courier" charset="0"/>
                <a:sym typeface="Courier" charset="0"/>
              </a:rPr>
              <a:t>...</a:t>
            </a:r>
          </a:p>
        </p:txBody>
      </p:sp>
      <p:sp>
        <p:nvSpPr>
          <p:cNvPr id="209927" name="Rectangle 7"/>
          <p:cNvSpPr>
            <a:spLocks/>
          </p:cNvSpPr>
          <p:nvPr/>
        </p:nvSpPr>
        <p:spPr bwMode="auto">
          <a:xfrm>
            <a:off x="457200" y="3161109"/>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1d</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c9cbcb76cbb80fce1</a:t>
            </a:r>
            <a:r>
              <a:rPr lang="en-US" sz="2500">
                <a:latin typeface="Courier" charset="0"/>
                <a:ea typeface="ＭＳ Ｐゴシック" charset="0"/>
                <a:cs typeface="Courier" charset="0"/>
                <a:sym typeface="Courier" charset="0"/>
              </a:rPr>
              <a:t>...</a:t>
            </a:r>
          </a:p>
        </p:txBody>
      </p:sp>
      <p:sp>
        <p:nvSpPr>
          <p:cNvPr id="209928" name="Rectangle 8"/>
          <p:cNvSpPr>
            <a:spLocks/>
          </p:cNvSpPr>
          <p:nvPr/>
        </p:nvSpPr>
        <p:spPr bwMode="auto">
          <a:xfrm>
            <a:off x="457200" y="2794992"/>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82</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4aed035c0aa75d64c</a:t>
            </a:r>
            <a:r>
              <a:rPr lang="en-US" sz="2500">
                <a:latin typeface="Courier" charset="0"/>
                <a:ea typeface="ＭＳ Ｐゴシック" charset="0"/>
                <a:cs typeface="Courier" charset="0"/>
                <a:sym typeface="Courier" charset="0"/>
              </a:rPr>
              <a:t>...</a:t>
            </a:r>
          </a:p>
        </p:txBody>
      </p:sp>
      <p:sp>
        <p:nvSpPr>
          <p:cNvPr id="209929" name="Rectangle 9"/>
          <p:cNvSpPr>
            <a:spLocks/>
          </p:cNvSpPr>
          <p:nvPr/>
        </p:nvSpPr>
        <p:spPr bwMode="auto">
          <a:xfrm>
            <a:off x="769739" y="5670352"/>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dirty="0">
                <a:latin typeface="Courier" charset="0"/>
                <a:ea typeface="ＭＳ Ｐゴシック" charset="0"/>
                <a:cs typeface="Courier" charset="0"/>
                <a:sym typeface="Courier" charset="0"/>
              </a:rPr>
              <a:t>.git/objects/pack/</a:t>
            </a:r>
            <a:r>
              <a:rPr lang="en-US" sz="2500" dirty="0">
                <a:solidFill>
                  <a:srgbClr val="399B32"/>
                </a:solidFill>
                <a:latin typeface="Courier" charset="0"/>
                <a:ea typeface="ＭＳ Ｐゴシック" charset="0"/>
                <a:cs typeface="Courier" charset="0"/>
                <a:sym typeface="Courier" charset="0"/>
              </a:rPr>
              <a:t>pack-999727..9f600.pack</a:t>
            </a:r>
          </a:p>
        </p:txBody>
      </p:sp>
      <p:sp>
        <p:nvSpPr>
          <p:cNvPr id="209930" name="Rectangle 10"/>
          <p:cNvSpPr>
            <a:spLocks/>
          </p:cNvSpPr>
          <p:nvPr/>
        </p:nvSpPr>
        <p:spPr bwMode="auto">
          <a:xfrm>
            <a:off x="769739" y="6018609"/>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.git/objects/pack/</a:t>
            </a:r>
            <a:r>
              <a:rPr lang="en-US" sz="2500">
                <a:solidFill>
                  <a:srgbClr val="399B32"/>
                </a:solidFill>
                <a:latin typeface="Courier" charset="0"/>
                <a:ea typeface="ＭＳ Ｐゴシック" charset="0"/>
                <a:cs typeface="Courier" charset="0"/>
                <a:sym typeface="Courier" charset="0"/>
              </a:rPr>
              <a:t>pack-999727..9f600.idx</a:t>
            </a:r>
          </a:p>
        </p:txBody>
      </p:sp>
      <p:sp>
        <p:nvSpPr>
          <p:cNvPr id="209931" name="Line 11"/>
          <p:cNvSpPr>
            <a:spLocks noChangeShapeType="1"/>
          </p:cNvSpPr>
          <p:nvPr/>
        </p:nvSpPr>
        <p:spPr bwMode="auto">
          <a:xfrm rot="10800000" flipH="1">
            <a:off x="7880210" y="2746995"/>
            <a:ext cx="0" cy="2584028"/>
          </a:xfrm>
          <a:prstGeom prst="line">
            <a:avLst/>
          </a:prstGeom>
          <a:noFill/>
          <a:ln w="203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9932" name="Rectangle 12"/>
          <p:cNvSpPr>
            <a:spLocks/>
          </p:cNvSpPr>
          <p:nvPr/>
        </p:nvSpPr>
        <p:spPr bwMode="auto">
          <a:xfrm>
            <a:off x="2101826" y="2294840"/>
            <a:ext cx="30194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same file with minor differences</a:t>
            </a:r>
          </a:p>
        </p:txBody>
      </p:sp>
      <p:sp>
        <p:nvSpPr>
          <p:cNvPr id="209933" name="AutoShape 13"/>
          <p:cNvSpPr>
            <a:spLocks/>
          </p:cNvSpPr>
          <p:nvPr/>
        </p:nvSpPr>
        <p:spPr bwMode="auto">
          <a:xfrm>
            <a:off x="8276464" y="3536156"/>
            <a:ext cx="598289" cy="464344"/>
          </a:xfrm>
          <a:prstGeom prst="triangle">
            <a:avLst>
              <a:gd name="adj" fmla="val 50000"/>
            </a:avLst>
          </a:prstGeom>
          <a:solidFill>
            <a:srgbClr val="80000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5932892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09922" name="Rectangle 2"/>
          <p:cNvSpPr>
            <a:spLocks/>
          </p:cNvSpPr>
          <p:nvPr/>
        </p:nvSpPr>
        <p:spPr bwMode="auto">
          <a:xfrm>
            <a:off x="457200" y="4661297"/>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f1</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032eed02413a1145c</a:t>
            </a:r>
            <a:r>
              <a:rPr lang="en-US" sz="2500">
                <a:latin typeface="Courier" charset="0"/>
                <a:ea typeface="ＭＳ Ｐゴシック" charset="0"/>
                <a:cs typeface="Courier" charset="0"/>
                <a:sym typeface="Courier" charset="0"/>
              </a:rPr>
              <a:t>...</a:t>
            </a:r>
          </a:p>
        </p:txBody>
      </p:sp>
      <p:sp>
        <p:nvSpPr>
          <p:cNvPr id="209923" name="Rectangle 3"/>
          <p:cNvSpPr>
            <a:spLocks/>
          </p:cNvSpPr>
          <p:nvPr/>
        </p:nvSpPr>
        <p:spPr bwMode="auto">
          <a:xfrm>
            <a:off x="3852045" y="1714410"/>
            <a:ext cx="8311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0000"/>
                </a:solidFill>
                <a:latin typeface="Courier" charset="0"/>
                <a:ea typeface="ＭＳ Ｐゴシック" charset="0"/>
                <a:cs typeface="Courier" charset="0"/>
                <a:sym typeface="Courier" charset="0"/>
              </a:rPr>
              <a:t>git gc</a:t>
            </a:r>
          </a:p>
        </p:txBody>
      </p:sp>
      <p:sp>
        <p:nvSpPr>
          <p:cNvPr id="209924" name="Rectangle 4"/>
          <p:cNvSpPr>
            <a:spLocks/>
          </p:cNvSpPr>
          <p:nvPr/>
        </p:nvSpPr>
        <p:spPr bwMode="auto">
          <a:xfrm>
            <a:off x="457200" y="4295180"/>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45</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b983be36b73c0788d</a:t>
            </a:r>
            <a:r>
              <a:rPr lang="en-US" sz="2500">
                <a:latin typeface="Courier" charset="0"/>
                <a:ea typeface="ＭＳ Ｐゴシック" charset="0"/>
                <a:cs typeface="Courier" charset="0"/>
                <a:sym typeface="Courier" charset="0"/>
              </a:rPr>
              <a:t>...</a:t>
            </a:r>
          </a:p>
        </p:txBody>
      </p:sp>
      <p:sp>
        <p:nvSpPr>
          <p:cNvPr id="209925" name="Rectangle 5"/>
          <p:cNvSpPr>
            <a:spLocks/>
          </p:cNvSpPr>
          <p:nvPr/>
        </p:nvSpPr>
        <p:spPr bwMode="auto">
          <a:xfrm>
            <a:off x="457200" y="3911203"/>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04</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fb8aee105e6e445e8</a:t>
            </a:r>
            <a:r>
              <a:rPr lang="en-US" sz="2500">
                <a:latin typeface="Courier" charset="0"/>
                <a:ea typeface="ＭＳ Ｐゴシック" charset="0"/>
                <a:cs typeface="Courier" charset="0"/>
                <a:sym typeface="Courier" charset="0"/>
              </a:rPr>
              <a:t>...</a:t>
            </a:r>
          </a:p>
        </p:txBody>
      </p:sp>
      <p:sp>
        <p:nvSpPr>
          <p:cNvPr id="209926" name="Rectangle 6"/>
          <p:cNvSpPr>
            <a:spLocks/>
          </p:cNvSpPr>
          <p:nvPr/>
        </p:nvSpPr>
        <p:spPr bwMode="auto">
          <a:xfrm>
            <a:off x="457200" y="3545086"/>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63</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874f37013c1740acd</a:t>
            </a:r>
            <a:r>
              <a:rPr lang="en-US" sz="2500">
                <a:latin typeface="Courier" charset="0"/>
                <a:ea typeface="ＭＳ Ｐゴシック" charset="0"/>
                <a:cs typeface="Courier" charset="0"/>
                <a:sym typeface="Courier" charset="0"/>
              </a:rPr>
              <a:t>...</a:t>
            </a:r>
          </a:p>
        </p:txBody>
      </p:sp>
      <p:sp>
        <p:nvSpPr>
          <p:cNvPr id="209927" name="Rectangle 7"/>
          <p:cNvSpPr>
            <a:spLocks/>
          </p:cNvSpPr>
          <p:nvPr/>
        </p:nvSpPr>
        <p:spPr bwMode="auto">
          <a:xfrm>
            <a:off x="457200" y="3161109"/>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1d</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c9cbcb76cbb80fce1</a:t>
            </a:r>
            <a:r>
              <a:rPr lang="en-US" sz="2500">
                <a:latin typeface="Courier" charset="0"/>
                <a:ea typeface="ＭＳ Ｐゴシック" charset="0"/>
                <a:cs typeface="Courier" charset="0"/>
                <a:sym typeface="Courier" charset="0"/>
              </a:rPr>
              <a:t>...</a:t>
            </a:r>
          </a:p>
        </p:txBody>
      </p:sp>
      <p:sp>
        <p:nvSpPr>
          <p:cNvPr id="209928" name="Rectangle 8"/>
          <p:cNvSpPr>
            <a:spLocks/>
          </p:cNvSpPr>
          <p:nvPr/>
        </p:nvSpPr>
        <p:spPr bwMode="auto">
          <a:xfrm>
            <a:off x="457200" y="2794992"/>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82</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4aed035c0aa75d64c</a:t>
            </a:r>
            <a:r>
              <a:rPr lang="en-US" sz="2500">
                <a:latin typeface="Courier" charset="0"/>
                <a:ea typeface="ＭＳ Ｐゴシック" charset="0"/>
                <a:cs typeface="Courier" charset="0"/>
                <a:sym typeface="Courier" charset="0"/>
              </a:rPr>
              <a:t>...</a:t>
            </a:r>
          </a:p>
        </p:txBody>
      </p:sp>
      <p:sp>
        <p:nvSpPr>
          <p:cNvPr id="209929" name="Rectangle 9"/>
          <p:cNvSpPr>
            <a:spLocks/>
          </p:cNvSpPr>
          <p:nvPr/>
        </p:nvSpPr>
        <p:spPr bwMode="auto">
          <a:xfrm>
            <a:off x="769739" y="5670352"/>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dirty="0">
                <a:latin typeface="Courier" charset="0"/>
                <a:ea typeface="ＭＳ Ｐゴシック" charset="0"/>
                <a:cs typeface="Courier" charset="0"/>
                <a:sym typeface="Courier" charset="0"/>
              </a:rPr>
              <a:t>.git/objects/pack/</a:t>
            </a:r>
            <a:r>
              <a:rPr lang="en-US" sz="2500" dirty="0">
                <a:solidFill>
                  <a:srgbClr val="399B32"/>
                </a:solidFill>
                <a:latin typeface="Courier" charset="0"/>
                <a:ea typeface="ＭＳ Ｐゴシック" charset="0"/>
                <a:cs typeface="Courier" charset="0"/>
                <a:sym typeface="Courier" charset="0"/>
              </a:rPr>
              <a:t>pack-999727..9f600.pack</a:t>
            </a:r>
          </a:p>
        </p:txBody>
      </p:sp>
      <p:sp>
        <p:nvSpPr>
          <p:cNvPr id="209930" name="Rectangle 10"/>
          <p:cNvSpPr>
            <a:spLocks/>
          </p:cNvSpPr>
          <p:nvPr/>
        </p:nvSpPr>
        <p:spPr bwMode="auto">
          <a:xfrm>
            <a:off x="769739" y="6018609"/>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.git/objects/pack/</a:t>
            </a:r>
            <a:r>
              <a:rPr lang="en-US" sz="2500">
                <a:solidFill>
                  <a:srgbClr val="399B32"/>
                </a:solidFill>
                <a:latin typeface="Courier" charset="0"/>
                <a:ea typeface="ＭＳ Ｐゴシック" charset="0"/>
                <a:cs typeface="Courier" charset="0"/>
                <a:sym typeface="Courier" charset="0"/>
              </a:rPr>
              <a:t>pack-999727..9f600.idx</a:t>
            </a:r>
          </a:p>
        </p:txBody>
      </p:sp>
      <p:sp>
        <p:nvSpPr>
          <p:cNvPr id="209931" name="Line 11"/>
          <p:cNvSpPr>
            <a:spLocks noChangeShapeType="1"/>
          </p:cNvSpPr>
          <p:nvPr/>
        </p:nvSpPr>
        <p:spPr bwMode="auto">
          <a:xfrm rot="10800000" flipH="1">
            <a:off x="7880210" y="2746995"/>
            <a:ext cx="0" cy="2584028"/>
          </a:xfrm>
          <a:prstGeom prst="line">
            <a:avLst/>
          </a:prstGeom>
          <a:noFill/>
          <a:ln w="203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9932" name="Rectangle 12"/>
          <p:cNvSpPr>
            <a:spLocks/>
          </p:cNvSpPr>
          <p:nvPr/>
        </p:nvSpPr>
        <p:spPr bwMode="auto">
          <a:xfrm>
            <a:off x="2101826" y="2294840"/>
            <a:ext cx="30194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same file with minor differences</a:t>
            </a:r>
          </a:p>
        </p:txBody>
      </p:sp>
      <p:sp>
        <p:nvSpPr>
          <p:cNvPr id="209933" name="AutoShape 13"/>
          <p:cNvSpPr>
            <a:spLocks/>
          </p:cNvSpPr>
          <p:nvPr/>
        </p:nvSpPr>
        <p:spPr bwMode="auto">
          <a:xfrm>
            <a:off x="8276464" y="3536156"/>
            <a:ext cx="598289" cy="464344"/>
          </a:xfrm>
          <a:prstGeom prst="triangle">
            <a:avLst>
              <a:gd name="adj" fmla="val 50000"/>
            </a:avLst>
          </a:prstGeom>
          <a:solidFill>
            <a:srgbClr val="80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 name="Rectangle 12"/>
          <p:cNvSpPr>
            <a:spLocks/>
          </p:cNvSpPr>
          <p:nvPr/>
        </p:nvSpPr>
        <p:spPr bwMode="auto">
          <a:xfrm>
            <a:off x="98226" y="2571839"/>
            <a:ext cx="8958235" cy="3098513"/>
          </a:xfrm>
          <a:prstGeom prst="rect">
            <a:avLst/>
          </a:prstGeom>
          <a:solidFill>
            <a:srgbClr val="FFFFFF">
              <a:alpha val="74901"/>
            </a:srgbClr>
          </a:solidFill>
          <a:ln>
            <a:noFill/>
          </a:ln>
        </p:spPr>
        <p:txBody>
          <a:bodyPr lIns="0" tIns="0" rIns="0" bIns="0"/>
          <a:lstStyle/>
          <a:p>
            <a:endParaRPr lang="en-US"/>
          </a:p>
        </p:txBody>
      </p:sp>
    </p:spTree>
    <p:extLst>
      <p:ext uri="{BB962C8B-B14F-4D97-AF65-F5344CB8AC3E}">
        <p14:creationId xmlns:p14="http://schemas.microsoft.com/office/powerpoint/2010/main" val="14465006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09922" name="Rectangle 2"/>
          <p:cNvSpPr>
            <a:spLocks/>
          </p:cNvSpPr>
          <p:nvPr/>
        </p:nvSpPr>
        <p:spPr bwMode="auto">
          <a:xfrm>
            <a:off x="457200" y="4661297"/>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f1</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032eed02413a1145c</a:t>
            </a:r>
            <a:r>
              <a:rPr lang="en-US" sz="2500">
                <a:latin typeface="Courier" charset="0"/>
                <a:ea typeface="ＭＳ Ｐゴシック" charset="0"/>
                <a:cs typeface="Courier" charset="0"/>
                <a:sym typeface="Courier" charset="0"/>
              </a:rPr>
              <a:t>...</a:t>
            </a:r>
          </a:p>
        </p:txBody>
      </p:sp>
      <p:sp>
        <p:nvSpPr>
          <p:cNvPr id="209923" name="Rectangle 3"/>
          <p:cNvSpPr>
            <a:spLocks/>
          </p:cNvSpPr>
          <p:nvPr/>
        </p:nvSpPr>
        <p:spPr bwMode="auto">
          <a:xfrm>
            <a:off x="3852045" y="1714410"/>
            <a:ext cx="8311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0000"/>
                </a:solidFill>
                <a:latin typeface="Courier" charset="0"/>
                <a:ea typeface="ＭＳ Ｐゴシック" charset="0"/>
                <a:cs typeface="Courier" charset="0"/>
                <a:sym typeface="Courier" charset="0"/>
              </a:rPr>
              <a:t>git gc</a:t>
            </a:r>
          </a:p>
        </p:txBody>
      </p:sp>
      <p:sp>
        <p:nvSpPr>
          <p:cNvPr id="209924" name="Rectangle 4"/>
          <p:cNvSpPr>
            <a:spLocks/>
          </p:cNvSpPr>
          <p:nvPr/>
        </p:nvSpPr>
        <p:spPr bwMode="auto">
          <a:xfrm>
            <a:off x="457200" y="4295180"/>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45</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b983be36b73c0788d</a:t>
            </a:r>
            <a:r>
              <a:rPr lang="en-US" sz="2500">
                <a:latin typeface="Courier" charset="0"/>
                <a:ea typeface="ＭＳ Ｐゴシック" charset="0"/>
                <a:cs typeface="Courier" charset="0"/>
                <a:sym typeface="Courier" charset="0"/>
              </a:rPr>
              <a:t>...</a:t>
            </a:r>
          </a:p>
        </p:txBody>
      </p:sp>
      <p:sp>
        <p:nvSpPr>
          <p:cNvPr id="209925" name="Rectangle 5"/>
          <p:cNvSpPr>
            <a:spLocks/>
          </p:cNvSpPr>
          <p:nvPr/>
        </p:nvSpPr>
        <p:spPr bwMode="auto">
          <a:xfrm>
            <a:off x="457200" y="3911203"/>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04</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fb8aee105e6e445e8</a:t>
            </a:r>
            <a:r>
              <a:rPr lang="en-US" sz="2500">
                <a:latin typeface="Courier" charset="0"/>
                <a:ea typeface="ＭＳ Ｐゴシック" charset="0"/>
                <a:cs typeface="Courier" charset="0"/>
                <a:sym typeface="Courier" charset="0"/>
              </a:rPr>
              <a:t>...</a:t>
            </a:r>
          </a:p>
        </p:txBody>
      </p:sp>
      <p:sp>
        <p:nvSpPr>
          <p:cNvPr id="209926" name="Rectangle 6"/>
          <p:cNvSpPr>
            <a:spLocks/>
          </p:cNvSpPr>
          <p:nvPr/>
        </p:nvSpPr>
        <p:spPr bwMode="auto">
          <a:xfrm>
            <a:off x="457200" y="3545086"/>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63</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874f37013c1740acd</a:t>
            </a:r>
            <a:r>
              <a:rPr lang="en-US" sz="2500">
                <a:latin typeface="Courier" charset="0"/>
                <a:ea typeface="ＭＳ Ｐゴシック" charset="0"/>
                <a:cs typeface="Courier" charset="0"/>
                <a:sym typeface="Courier" charset="0"/>
              </a:rPr>
              <a:t>...</a:t>
            </a:r>
          </a:p>
        </p:txBody>
      </p:sp>
      <p:sp>
        <p:nvSpPr>
          <p:cNvPr id="209927" name="Rectangle 7"/>
          <p:cNvSpPr>
            <a:spLocks/>
          </p:cNvSpPr>
          <p:nvPr/>
        </p:nvSpPr>
        <p:spPr bwMode="auto">
          <a:xfrm>
            <a:off x="457200" y="3161109"/>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1d</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c9cbcb76cbb80fce1</a:t>
            </a:r>
            <a:r>
              <a:rPr lang="en-US" sz="2500">
                <a:latin typeface="Courier" charset="0"/>
                <a:ea typeface="ＭＳ Ｐゴシック" charset="0"/>
                <a:cs typeface="Courier" charset="0"/>
                <a:sym typeface="Courier" charset="0"/>
              </a:rPr>
              <a:t>...</a:t>
            </a:r>
          </a:p>
        </p:txBody>
      </p:sp>
      <p:sp>
        <p:nvSpPr>
          <p:cNvPr id="209928" name="Rectangle 8"/>
          <p:cNvSpPr>
            <a:spLocks/>
          </p:cNvSpPr>
          <p:nvPr/>
        </p:nvSpPr>
        <p:spPr bwMode="auto">
          <a:xfrm>
            <a:off x="457200" y="2794992"/>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a:t>
            </a:r>
            <a:r>
              <a:rPr lang="en-US" sz="2500">
                <a:solidFill>
                  <a:srgbClr val="399B32"/>
                </a:solidFill>
                <a:latin typeface="Courier" charset="0"/>
                <a:ea typeface="ＭＳ Ｐゴシック" charset="0"/>
                <a:cs typeface="Courier" charset="0"/>
                <a:sym typeface="Courier" charset="0"/>
              </a:rPr>
              <a:t>82</a:t>
            </a:r>
            <a:r>
              <a:rPr lang="en-US" sz="2500" b="1">
                <a:latin typeface="Courier" charset="0"/>
                <a:ea typeface="ＭＳ Ｐゴシック" charset="0"/>
                <a:cs typeface="Courier" charset="0"/>
                <a:sym typeface="Courier" charset="0"/>
              </a:rPr>
              <a:t>/</a:t>
            </a:r>
            <a:r>
              <a:rPr lang="en-US" sz="2500">
                <a:solidFill>
                  <a:srgbClr val="399B32"/>
                </a:solidFill>
                <a:latin typeface="Courier" charset="0"/>
                <a:ea typeface="ＭＳ Ｐゴシック" charset="0"/>
                <a:cs typeface="Courier" charset="0"/>
                <a:sym typeface="Courier" charset="0"/>
              </a:rPr>
              <a:t>4aed035c0aa75d64c</a:t>
            </a:r>
            <a:r>
              <a:rPr lang="en-US" sz="2500">
                <a:latin typeface="Courier" charset="0"/>
                <a:ea typeface="ＭＳ Ｐゴシック" charset="0"/>
                <a:cs typeface="Courier" charset="0"/>
                <a:sym typeface="Courier" charset="0"/>
              </a:rPr>
              <a:t>...</a:t>
            </a:r>
          </a:p>
        </p:txBody>
      </p:sp>
      <p:sp>
        <p:nvSpPr>
          <p:cNvPr id="209929" name="Rectangle 9"/>
          <p:cNvSpPr>
            <a:spLocks/>
          </p:cNvSpPr>
          <p:nvPr/>
        </p:nvSpPr>
        <p:spPr bwMode="auto">
          <a:xfrm>
            <a:off x="769739" y="5670352"/>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dirty="0">
                <a:latin typeface="Courier" charset="0"/>
                <a:ea typeface="ＭＳ Ｐゴシック" charset="0"/>
                <a:cs typeface="Courier" charset="0"/>
                <a:sym typeface="Courier" charset="0"/>
              </a:rPr>
              <a:t>.git/objects/pack/</a:t>
            </a:r>
            <a:r>
              <a:rPr lang="en-US" sz="2500" dirty="0">
                <a:solidFill>
                  <a:srgbClr val="399B32"/>
                </a:solidFill>
                <a:latin typeface="Courier" charset="0"/>
                <a:ea typeface="ＭＳ Ｐゴシック" charset="0"/>
                <a:cs typeface="Courier" charset="0"/>
                <a:sym typeface="Courier" charset="0"/>
              </a:rPr>
              <a:t>pack-999727..9f600.pack</a:t>
            </a:r>
          </a:p>
        </p:txBody>
      </p:sp>
      <p:sp>
        <p:nvSpPr>
          <p:cNvPr id="209930" name="Rectangle 10"/>
          <p:cNvSpPr>
            <a:spLocks/>
          </p:cNvSpPr>
          <p:nvPr/>
        </p:nvSpPr>
        <p:spPr bwMode="auto">
          <a:xfrm>
            <a:off x="769739" y="6018609"/>
            <a:ext cx="9133954" cy="45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500" b="1">
                <a:latin typeface="Courier" charset="0"/>
                <a:ea typeface="ＭＳ Ｐゴシック" charset="0"/>
                <a:cs typeface="Courier" charset="0"/>
                <a:sym typeface="Courier" charset="0"/>
              </a:rPr>
              <a:t>.git/objects/pack/</a:t>
            </a:r>
            <a:r>
              <a:rPr lang="en-US" sz="2500">
                <a:solidFill>
                  <a:srgbClr val="399B32"/>
                </a:solidFill>
                <a:latin typeface="Courier" charset="0"/>
                <a:ea typeface="ＭＳ Ｐゴシック" charset="0"/>
                <a:cs typeface="Courier" charset="0"/>
                <a:sym typeface="Courier" charset="0"/>
              </a:rPr>
              <a:t>pack-999727..9f600.idx</a:t>
            </a:r>
          </a:p>
        </p:txBody>
      </p:sp>
      <p:sp>
        <p:nvSpPr>
          <p:cNvPr id="209931" name="Line 11"/>
          <p:cNvSpPr>
            <a:spLocks noChangeShapeType="1"/>
          </p:cNvSpPr>
          <p:nvPr/>
        </p:nvSpPr>
        <p:spPr bwMode="auto">
          <a:xfrm rot="10800000" flipH="1">
            <a:off x="7880210" y="2746995"/>
            <a:ext cx="0" cy="2584028"/>
          </a:xfrm>
          <a:prstGeom prst="line">
            <a:avLst/>
          </a:prstGeom>
          <a:noFill/>
          <a:ln w="203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9932" name="Rectangle 12"/>
          <p:cNvSpPr>
            <a:spLocks/>
          </p:cNvSpPr>
          <p:nvPr/>
        </p:nvSpPr>
        <p:spPr bwMode="auto">
          <a:xfrm>
            <a:off x="2101826" y="2294840"/>
            <a:ext cx="30194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same file with minor differences</a:t>
            </a:r>
          </a:p>
        </p:txBody>
      </p:sp>
      <p:sp>
        <p:nvSpPr>
          <p:cNvPr id="209933" name="AutoShape 13"/>
          <p:cNvSpPr>
            <a:spLocks/>
          </p:cNvSpPr>
          <p:nvPr/>
        </p:nvSpPr>
        <p:spPr bwMode="auto">
          <a:xfrm>
            <a:off x="8276464" y="3536156"/>
            <a:ext cx="598289" cy="464344"/>
          </a:xfrm>
          <a:prstGeom prst="triangle">
            <a:avLst>
              <a:gd name="adj" fmla="val 50000"/>
            </a:avLst>
          </a:prstGeom>
          <a:solidFill>
            <a:srgbClr val="80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 name="Rectangle 12"/>
          <p:cNvSpPr>
            <a:spLocks/>
          </p:cNvSpPr>
          <p:nvPr/>
        </p:nvSpPr>
        <p:spPr bwMode="auto">
          <a:xfrm>
            <a:off x="98227" y="1741289"/>
            <a:ext cx="9045773" cy="4768453"/>
          </a:xfrm>
          <a:prstGeom prst="rect">
            <a:avLst/>
          </a:prstGeom>
          <a:solidFill>
            <a:srgbClr val="FFFFFF">
              <a:alpha val="89803"/>
            </a:srgbClr>
          </a:solidFill>
          <a:ln>
            <a:noFill/>
          </a:ln>
        </p:spPr>
        <p:txBody>
          <a:bodyPr lIns="0" tIns="0" rIns="0" bIns="0"/>
          <a:lstStyle/>
          <a:p>
            <a:endParaRPr lang="en-US"/>
          </a:p>
        </p:txBody>
      </p:sp>
      <p:sp>
        <p:nvSpPr>
          <p:cNvPr id="16" name="Rectangle 13"/>
          <p:cNvSpPr>
            <a:spLocks/>
          </p:cNvSpPr>
          <p:nvPr/>
        </p:nvSpPr>
        <p:spPr bwMode="auto">
          <a:xfrm>
            <a:off x="1649760" y="2721486"/>
            <a:ext cx="6143942" cy="103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ja-JP" altLang="en-US" sz="6700" dirty="0">
                <a:solidFill>
                  <a:srgbClr val="000080"/>
                </a:solidFill>
                <a:latin typeface="Arial"/>
                <a:ea typeface="ＭＳ Ｐゴシック" charset="0"/>
                <a:cs typeface="Gill Sans" charset="0"/>
              </a:rPr>
              <a:t>“</a:t>
            </a:r>
            <a:r>
              <a:rPr lang="en-US" sz="6700" dirty="0">
                <a:solidFill>
                  <a:srgbClr val="000080"/>
                </a:solidFill>
                <a:ea typeface="ＭＳ Ｐゴシック" charset="0"/>
                <a:cs typeface="Gill Sans" charset="0"/>
              </a:rPr>
              <a:t>packed</a:t>
            </a:r>
            <a:r>
              <a:rPr lang="ja-JP" altLang="en-US" sz="6700" dirty="0">
                <a:solidFill>
                  <a:srgbClr val="000080"/>
                </a:solidFill>
                <a:latin typeface="Arial"/>
                <a:ea typeface="ＭＳ Ｐゴシック" charset="0"/>
                <a:cs typeface="Gill Sans" charset="0"/>
              </a:rPr>
              <a:t>”</a:t>
            </a:r>
            <a:r>
              <a:rPr lang="en-US" sz="6700" dirty="0">
                <a:solidFill>
                  <a:srgbClr val="000080"/>
                </a:solidFill>
                <a:ea typeface="ＭＳ Ｐゴシック" charset="0"/>
                <a:cs typeface="Gill Sans" charset="0"/>
              </a:rPr>
              <a:t> format</a:t>
            </a:r>
          </a:p>
        </p:txBody>
      </p:sp>
    </p:spTree>
    <p:extLst>
      <p:ext uri="{BB962C8B-B14F-4D97-AF65-F5344CB8AC3E}">
        <p14:creationId xmlns:p14="http://schemas.microsoft.com/office/powerpoint/2010/main" val="12151436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16066" name="Rectangle 2"/>
          <p:cNvSpPr>
            <a:spLocks/>
          </p:cNvSpPr>
          <p:nvPr/>
        </p:nvSpPr>
        <p:spPr bwMode="auto">
          <a:xfrm>
            <a:off x="205617" y="2906151"/>
            <a:ext cx="8753192"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4300" dirty="0" smtClean="0">
                <a:ea typeface="ＭＳ Ｐゴシック" charset="0"/>
                <a:cs typeface="Gill Sans" charset="0"/>
              </a:rPr>
              <a:t>There are only four types of Git objects</a:t>
            </a:r>
            <a:endParaRPr lang="en-US" sz="4300" dirty="0">
              <a:ea typeface="ＭＳ Ｐゴシック" charset="0"/>
              <a:cs typeface="Gill Sans" charset="0"/>
            </a:endParaRPr>
          </a:p>
        </p:txBody>
      </p:sp>
    </p:spTree>
    <p:extLst>
      <p:ext uri="{BB962C8B-B14F-4D97-AF65-F5344CB8AC3E}">
        <p14:creationId xmlns:p14="http://schemas.microsoft.com/office/powerpoint/2010/main" val="13340302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20162" name="AutoShape 2"/>
          <p:cNvSpPr>
            <a:spLocks/>
          </p:cNvSpPr>
          <p:nvPr/>
        </p:nvSpPr>
        <p:spPr bwMode="auto">
          <a:xfrm>
            <a:off x="1482328" y="1991320"/>
            <a:ext cx="2830711" cy="1491258"/>
          </a:xfrm>
          <a:prstGeom prst="roundRect">
            <a:avLst>
              <a:gd name="adj" fmla="val 8981"/>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Tree>
    <p:extLst>
      <p:ext uri="{BB962C8B-B14F-4D97-AF65-F5344CB8AC3E}">
        <p14:creationId xmlns:p14="http://schemas.microsoft.com/office/powerpoint/2010/main" val="21738713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i="1" dirty="0" smtClean="0"/>
              <a:t>is</a:t>
            </a:r>
            <a:r>
              <a:rPr lang="en-US" dirty="0" smtClean="0"/>
              <a:t> Git?</a:t>
            </a:r>
            <a:endParaRPr lang="en-US" dirty="0"/>
          </a:p>
        </p:txBody>
      </p:sp>
      <p:sp>
        <p:nvSpPr>
          <p:cNvPr id="3" name="Content Placeholder 2"/>
          <p:cNvSpPr>
            <a:spLocks noGrp="1"/>
          </p:cNvSpPr>
          <p:nvPr>
            <p:ph idx="1"/>
          </p:nvPr>
        </p:nvSpPr>
        <p:spPr>
          <a:xfrm>
            <a:off x="457200" y="1600200"/>
            <a:ext cx="8229600" cy="1750181"/>
          </a:xfrm>
        </p:spPr>
        <p:txBody>
          <a:bodyPr/>
          <a:lstStyle/>
          <a:p>
            <a:pPr marL="0" indent="0">
              <a:buNone/>
            </a:pPr>
            <a:r>
              <a:rPr lang="en-US" dirty="0" smtClean="0"/>
              <a:t>"I'm an egotistical b[------], and I name all my projects after myself. First 'Linux', now 'git'.”</a:t>
            </a:r>
          </a:p>
          <a:p>
            <a:pPr marL="0" indent="0" algn="r">
              <a:buNone/>
            </a:pPr>
            <a:r>
              <a:rPr lang="en-US" dirty="0" smtClean="0"/>
              <a:t>-- Linus Torvalds</a:t>
            </a:r>
          </a:p>
        </p:txBody>
      </p:sp>
      <p:pic>
        <p:nvPicPr>
          <p:cNvPr id="4" name="Picture 3"/>
          <p:cNvPicPr>
            <a:picLocks noChangeAspect="1"/>
          </p:cNvPicPr>
          <p:nvPr/>
        </p:nvPicPr>
        <p:blipFill>
          <a:blip r:embed="rId3"/>
          <a:stretch>
            <a:fillRect/>
          </a:stretch>
        </p:blipFill>
        <p:spPr>
          <a:xfrm>
            <a:off x="647094" y="3108477"/>
            <a:ext cx="4203095" cy="3152321"/>
          </a:xfrm>
          <a:prstGeom prst="rect">
            <a:avLst/>
          </a:prstGeom>
        </p:spPr>
      </p:pic>
    </p:spTree>
    <p:extLst>
      <p:ext uri="{BB962C8B-B14F-4D97-AF65-F5344CB8AC3E}">
        <p14:creationId xmlns:p14="http://schemas.microsoft.com/office/powerpoint/2010/main" val="941899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22210" name="AutoShape 2"/>
          <p:cNvSpPr>
            <a:spLocks/>
          </p:cNvSpPr>
          <p:nvPr/>
        </p:nvSpPr>
        <p:spPr bwMode="auto">
          <a:xfrm>
            <a:off x="1482328" y="1991320"/>
            <a:ext cx="2830711" cy="1491258"/>
          </a:xfrm>
          <a:prstGeom prst="roundRect">
            <a:avLst>
              <a:gd name="adj" fmla="val 8981"/>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
        <p:nvSpPr>
          <p:cNvPr id="222211" name="AutoShape 3"/>
          <p:cNvSpPr>
            <a:spLocks/>
          </p:cNvSpPr>
          <p:nvPr/>
        </p:nvSpPr>
        <p:spPr bwMode="auto">
          <a:xfrm>
            <a:off x="4830961" y="1991320"/>
            <a:ext cx="2830711" cy="1491258"/>
          </a:xfrm>
          <a:prstGeom prst="roundRect">
            <a:avLst>
              <a:gd name="adj" fmla="val 8981"/>
            </a:avLst>
          </a:prstGeom>
          <a:solidFill>
            <a:srgbClr val="96C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tree</a:t>
            </a:r>
          </a:p>
        </p:txBody>
      </p:sp>
    </p:spTree>
    <p:extLst>
      <p:ext uri="{BB962C8B-B14F-4D97-AF65-F5344CB8AC3E}">
        <p14:creationId xmlns:p14="http://schemas.microsoft.com/office/powerpoint/2010/main" val="8173357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24258" name="AutoShape 2"/>
          <p:cNvSpPr>
            <a:spLocks/>
          </p:cNvSpPr>
          <p:nvPr/>
        </p:nvSpPr>
        <p:spPr bwMode="auto">
          <a:xfrm>
            <a:off x="1482328" y="4054078"/>
            <a:ext cx="2830711" cy="1491258"/>
          </a:xfrm>
          <a:prstGeom prst="roundRect">
            <a:avLst>
              <a:gd name="adj" fmla="val 8981"/>
            </a:avLst>
          </a:prstGeom>
          <a:solidFill>
            <a:srgbClr val="B3D5B3"/>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commit</a:t>
            </a:r>
          </a:p>
        </p:txBody>
      </p:sp>
      <p:sp>
        <p:nvSpPr>
          <p:cNvPr id="224259" name="AutoShape 3"/>
          <p:cNvSpPr>
            <a:spLocks/>
          </p:cNvSpPr>
          <p:nvPr/>
        </p:nvSpPr>
        <p:spPr bwMode="auto">
          <a:xfrm>
            <a:off x="1482328" y="1991320"/>
            <a:ext cx="2830711" cy="1491258"/>
          </a:xfrm>
          <a:prstGeom prst="roundRect">
            <a:avLst>
              <a:gd name="adj" fmla="val 8981"/>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
        <p:nvSpPr>
          <p:cNvPr id="224260" name="AutoShape 4"/>
          <p:cNvSpPr>
            <a:spLocks/>
          </p:cNvSpPr>
          <p:nvPr/>
        </p:nvSpPr>
        <p:spPr bwMode="auto">
          <a:xfrm>
            <a:off x="4830961" y="1991320"/>
            <a:ext cx="2830711" cy="1491258"/>
          </a:xfrm>
          <a:prstGeom prst="roundRect">
            <a:avLst>
              <a:gd name="adj" fmla="val 8981"/>
            </a:avLst>
          </a:prstGeom>
          <a:solidFill>
            <a:srgbClr val="96C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tree</a:t>
            </a:r>
          </a:p>
        </p:txBody>
      </p:sp>
    </p:spTree>
    <p:extLst>
      <p:ext uri="{BB962C8B-B14F-4D97-AF65-F5344CB8AC3E}">
        <p14:creationId xmlns:p14="http://schemas.microsoft.com/office/powerpoint/2010/main" val="9826994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26306" name="AutoShape 2"/>
          <p:cNvSpPr>
            <a:spLocks/>
          </p:cNvSpPr>
          <p:nvPr/>
        </p:nvSpPr>
        <p:spPr bwMode="auto">
          <a:xfrm>
            <a:off x="1482328" y="4054078"/>
            <a:ext cx="2830711" cy="1491258"/>
          </a:xfrm>
          <a:prstGeom prst="roundRect">
            <a:avLst>
              <a:gd name="adj" fmla="val 8981"/>
            </a:avLst>
          </a:prstGeom>
          <a:solidFill>
            <a:srgbClr val="B3D5B3"/>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dirty="0">
                <a:ea typeface="ＭＳ Ｐゴシック" charset="0"/>
                <a:cs typeface="Gill Sans" charset="0"/>
              </a:rPr>
              <a:t>commit</a:t>
            </a:r>
          </a:p>
        </p:txBody>
      </p:sp>
      <p:sp>
        <p:nvSpPr>
          <p:cNvPr id="226307" name="AutoShape 3"/>
          <p:cNvSpPr>
            <a:spLocks/>
          </p:cNvSpPr>
          <p:nvPr/>
        </p:nvSpPr>
        <p:spPr bwMode="auto">
          <a:xfrm>
            <a:off x="4830961" y="4054078"/>
            <a:ext cx="2830711" cy="1491258"/>
          </a:xfrm>
          <a:prstGeom prst="roundRect">
            <a:avLst>
              <a:gd name="adj" fmla="val 8981"/>
            </a:avLst>
          </a:prstGeom>
          <a:solidFill>
            <a:srgbClr val="FFB78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dirty="0">
                <a:ea typeface="ＭＳ Ｐゴシック" charset="0"/>
                <a:cs typeface="Gill Sans" charset="0"/>
              </a:rPr>
              <a:t>tag</a:t>
            </a:r>
          </a:p>
        </p:txBody>
      </p:sp>
      <p:sp>
        <p:nvSpPr>
          <p:cNvPr id="226308" name="AutoShape 4"/>
          <p:cNvSpPr>
            <a:spLocks/>
          </p:cNvSpPr>
          <p:nvPr/>
        </p:nvSpPr>
        <p:spPr bwMode="auto">
          <a:xfrm>
            <a:off x="1482328" y="1991320"/>
            <a:ext cx="2830711" cy="1491258"/>
          </a:xfrm>
          <a:prstGeom prst="roundRect">
            <a:avLst>
              <a:gd name="adj" fmla="val 8981"/>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
        <p:nvSpPr>
          <p:cNvPr id="226309" name="AutoShape 5"/>
          <p:cNvSpPr>
            <a:spLocks/>
          </p:cNvSpPr>
          <p:nvPr/>
        </p:nvSpPr>
        <p:spPr bwMode="auto">
          <a:xfrm>
            <a:off x="4830961" y="1991320"/>
            <a:ext cx="2830711" cy="1491258"/>
          </a:xfrm>
          <a:prstGeom prst="roundRect">
            <a:avLst>
              <a:gd name="adj" fmla="val 8981"/>
            </a:avLst>
          </a:prstGeom>
          <a:solidFill>
            <a:srgbClr val="96C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dirty="0">
                <a:ea typeface="ＭＳ Ｐゴシック" charset="0"/>
                <a:cs typeface="Gill Sans" charset="0"/>
              </a:rPr>
              <a:t>tree</a:t>
            </a:r>
          </a:p>
        </p:txBody>
      </p:sp>
    </p:spTree>
    <p:extLst>
      <p:ext uri="{BB962C8B-B14F-4D97-AF65-F5344CB8AC3E}">
        <p14:creationId xmlns:p14="http://schemas.microsoft.com/office/powerpoint/2010/main" val="41086851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28354" name="AutoShape 2"/>
          <p:cNvSpPr>
            <a:spLocks/>
          </p:cNvSpPr>
          <p:nvPr/>
        </p:nvSpPr>
        <p:spPr bwMode="auto">
          <a:xfrm>
            <a:off x="1482328" y="1991320"/>
            <a:ext cx="2830711" cy="1491258"/>
          </a:xfrm>
          <a:prstGeom prst="roundRect">
            <a:avLst>
              <a:gd name="adj" fmla="val 8981"/>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dirty="0">
                <a:ea typeface="ＭＳ Ｐゴシック" charset="0"/>
                <a:cs typeface="Gill Sans" charset="0"/>
              </a:rPr>
              <a:t>blob</a:t>
            </a:r>
          </a:p>
        </p:txBody>
      </p:sp>
    </p:spTree>
    <p:extLst>
      <p:ext uri="{BB962C8B-B14F-4D97-AF65-F5344CB8AC3E}">
        <p14:creationId xmlns:p14="http://schemas.microsoft.com/office/powerpoint/2010/main" val="36312655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69" y="2653234"/>
            <a:ext cx="5902523" cy="418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0402" name="Rectangle 2"/>
          <p:cNvSpPr>
            <a:spLocks noGrp="1" noChangeArrowheads="1"/>
          </p:cNvSpPr>
          <p:nvPr>
            <p:ph type="title"/>
          </p:nvPr>
        </p:nvSpPr>
        <p:spPr>
          <a:ln/>
        </p:spPr>
        <p:txBody>
          <a:bodyPr/>
          <a:lstStyle/>
          <a:p>
            <a:r>
              <a:rPr lang="en-US" dirty="0" smtClean="0"/>
              <a:t>The Git Object Database</a:t>
            </a:r>
            <a:endParaRPr lang="en-US" dirty="0"/>
          </a:p>
        </p:txBody>
      </p:sp>
      <p:sp>
        <p:nvSpPr>
          <p:cNvPr id="230403" name="AutoShape 3"/>
          <p:cNvSpPr>
            <a:spLocks/>
          </p:cNvSpPr>
          <p:nvPr/>
        </p:nvSpPr>
        <p:spPr bwMode="auto">
          <a:xfrm>
            <a:off x="3152180" y="1491258"/>
            <a:ext cx="2830711" cy="991195"/>
          </a:xfrm>
          <a:prstGeom prst="roundRect">
            <a:avLst>
              <a:gd name="adj" fmla="val 13509"/>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
        <p:nvSpPr>
          <p:cNvPr id="230404" name="Freeform 4"/>
          <p:cNvSpPr>
            <a:spLocks/>
          </p:cNvSpPr>
          <p:nvPr/>
        </p:nvSpPr>
        <p:spPr bwMode="auto">
          <a:xfrm>
            <a:off x="3809628" y="2653234"/>
            <a:ext cx="4584278" cy="4061891"/>
          </a:xfrm>
          <a:custGeom>
            <a:avLst/>
            <a:gdLst>
              <a:gd name="T0" fmla="*/ 224 w 21600"/>
              <a:gd name="T1" fmla="*/ 5464 h 21600"/>
              <a:gd name="T2" fmla="*/ 0 w 21600"/>
              <a:gd name="T3" fmla="*/ 8322 h 21600"/>
              <a:gd name="T4" fmla="*/ 56 w 21600"/>
              <a:gd name="T5" fmla="*/ 11880 h 21600"/>
              <a:gd name="T6" fmla="*/ 2020 w 21600"/>
              <a:gd name="T7" fmla="*/ 16581 h 21600"/>
              <a:gd name="T8" fmla="*/ 2875 w 21600"/>
              <a:gd name="T9" fmla="*/ 18360 h 21600"/>
              <a:gd name="T10" fmla="*/ 2875 w 21600"/>
              <a:gd name="T11" fmla="*/ 21600 h 21600"/>
              <a:gd name="T12" fmla="*/ 21600 w 21600"/>
              <a:gd name="T13" fmla="*/ 20838 h 21600"/>
              <a:gd name="T14" fmla="*/ 20534 w 21600"/>
              <a:gd name="T15" fmla="*/ 2414 h 21600"/>
              <a:gd name="T16" fmla="*/ 12455 w 21600"/>
              <a:gd name="T17" fmla="*/ 0 h 21600"/>
              <a:gd name="T18" fmla="*/ 5498 w 21600"/>
              <a:gd name="T19" fmla="*/ 1271 h 21600"/>
              <a:gd name="T20" fmla="*/ 2469 w 21600"/>
              <a:gd name="T21" fmla="*/ 699 h 21600"/>
              <a:gd name="T22" fmla="*/ 224 w 21600"/>
              <a:gd name="T23" fmla="*/ 5464 h 21600"/>
              <a:gd name="T24" fmla="*/ 224 w 21600"/>
              <a:gd name="T25" fmla="*/ 546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00" h="21600">
                <a:moveTo>
                  <a:pt x="224" y="5464"/>
                </a:moveTo>
                <a:lnTo>
                  <a:pt x="0" y="8322"/>
                </a:lnTo>
                <a:lnTo>
                  <a:pt x="56" y="11880"/>
                </a:lnTo>
                <a:lnTo>
                  <a:pt x="2020" y="16581"/>
                </a:lnTo>
                <a:lnTo>
                  <a:pt x="2875" y="18360"/>
                </a:lnTo>
                <a:lnTo>
                  <a:pt x="2875" y="21600"/>
                </a:lnTo>
                <a:lnTo>
                  <a:pt x="21600" y="20838"/>
                </a:lnTo>
                <a:lnTo>
                  <a:pt x="20534" y="2414"/>
                </a:lnTo>
                <a:lnTo>
                  <a:pt x="12455" y="0"/>
                </a:lnTo>
                <a:lnTo>
                  <a:pt x="5498" y="1271"/>
                </a:lnTo>
                <a:lnTo>
                  <a:pt x="2469" y="699"/>
                </a:lnTo>
                <a:lnTo>
                  <a:pt x="224" y="5464"/>
                </a:lnTo>
                <a:close/>
                <a:moveTo>
                  <a:pt x="224" y="5464"/>
                </a:moveTo>
              </a:path>
            </a:pathLst>
          </a:cu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10482993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69" y="2653234"/>
            <a:ext cx="5902523" cy="418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0402" name="Rectangle 2"/>
          <p:cNvSpPr>
            <a:spLocks noGrp="1" noChangeArrowheads="1"/>
          </p:cNvSpPr>
          <p:nvPr>
            <p:ph type="title"/>
          </p:nvPr>
        </p:nvSpPr>
        <p:spPr>
          <a:ln/>
        </p:spPr>
        <p:txBody>
          <a:bodyPr/>
          <a:lstStyle/>
          <a:p>
            <a:r>
              <a:rPr lang="en-US" dirty="0" smtClean="0"/>
              <a:t>The Git Object Database</a:t>
            </a:r>
            <a:endParaRPr lang="en-US" dirty="0"/>
          </a:p>
        </p:txBody>
      </p:sp>
      <p:sp>
        <p:nvSpPr>
          <p:cNvPr id="230403" name="AutoShape 3"/>
          <p:cNvSpPr>
            <a:spLocks/>
          </p:cNvSpPr>
          <p:nvPr/>
        </p:nvSpPr>
        <p:spPr bwMode="auto">
          <a:xfrm>
            <a:off x="3152180" y="1491258"/>
            <a:ext cx="2830711" cy="991195"/>
          </a:xfrm>
          <a:prstGeom prst="roundRect">
            <a:avLst>
              <a:gd name="adj" fmla="val 13509"/>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Tree>
    <p:extLst>
      <p:ext uri="{BB962C8B-B14F-4D97-AF65-F5344CB8AC3E}">
        <p14:creationId xmlns:p14="http://schemas.microsoft.com/office/powerpoint/2010/main" val="20487812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324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367" y="1696641"/>
            <a:ext cx="6683871" cy="527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2451" name="Rectangle 3"/>
          <p:cNvSpPr>
            <a:spLocks/>
          </p:cNvSpPr>
          <p:nvPr/>
        </p:nvSpPr>
        <p:spPr bwMode="auto">
          <a:xfrm>
            <a:off x="3714750" y="3045023"/>
            <a:ext cx="1759148" cy="544711"/>
          </a:xfrm>
          <a:prstGeom prst="rect">
            <a:avLst/>
          </a:prstGeom>
          <a:solidFill>
            <a:srgbClr val="FFFFFF"/>
          </a:solidFill>
          <a:ln>
            <a:noFill/>
          </a:ln>
        </p:spPr>
        <p:txBody>
          <a:bodyPr lIns="0" tIns="0" rIns="0" bIns="0"/>
          <a:lstStyle/>
          <a:p>
            <a:endParaRPr lang="en-US"/>
          </a:p>
        </p:txBody>
      </p:sp>
      <p:sp>
        <p:nvSpPr>
          <p:cNvPr id="232452" name="Rectangle 4"/>
          <p:cNvSpPr>
            <a:spLocks/>
          </p:cNvSpPr>
          <p:nvPr/>
        </p:nvSpPr>
        <p:spPr bwMode="auto">
          <a:xfrm>
            <a:off x="3599781" y="317887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14884930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334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367" y="1696641"/>
            <a:ext cx="6683871" cy="527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3475" name="Rectangle 3"/>
          <p:cNvSpPr>
            <a:spLocks/>
          </p:cNvSpPr>
          <p:nvPr/>
        </p:nvSpPr>
        <p:spPr bwMode="auto">
          <a:xfrm>
            <a:off x="127248" y="5438090"/>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content</a:t>
            </a:r>
          </a:p>
        </p:txBody>
      </p:sp>
      <p:sp>
        <p:nvSpPr>
          <p:cNvPr id="233476" name="AutoShape 4"/>
          <p:cNvSpPr>
            <a:spLocks/>
          </p:cNvSpPr>
          <p:nvPr/>
        </p:nvSpPr>
        <p:spPr bwMode="auto">
          <a:xfrm>
            <a:off x="1678781" y="5134570"/>
            <a:ext cx="660797" cy="892969"/>
          </a:xfrm>
          <a:prstGeom prst="rightArrow">
            <a:avLst>
              <a:gd name="adj1" fmla="val 32000"/>
              <a:gd name="adj2" fmla="val 59463"/>
            </a:avLst>
          </a:prstGeom>
          <a:solidFill>
            <a:srgbClr val="9CA09B"/>
          </a:solidFill>
          <a:ln w="114300" cap="flat">
            <a:solidFill>
              <a:srgbClr val="535353"/>
            </a:solidFill>
            <a:prstDash val="solid"/>
            <a:miter lim="800000"/>
            <a:headEnd type="none" w="med" len="med"/>
            <a:tailEnd type="none" w="med" len="med"/>
          </a:ln>
        </p:spPr>
        <p:txBody>
          <a:bodyPr lIns="0" tIns="0" rIns="0" bIns="0"/>
          <a:lstStyle/>
          <a:p>
            <a:endParaRPr lang="en-US"/>
          </a:p>
        </p:txBody>
      </p:sp>
      <p:sp>
        <p:nvSpPr>
          <p:cNvPr id="233477" name="Rectangle 5"/>
          <p:cNvSpPr>
            <a:spLocks/>
          </p:cNvSpPr>
          <p:nvPr/>
        </p:nvSpPr>
        <p:spPr bwMode="auto">
          <a:xfrm>
            <a:off x="3714750" y="3045023"/>
            <a:ext cx="1759148" cy="544711"/>
          </a:xfrm>
          <a:prstGeom prst="rect">
            <a:avLst/>
          </a:prstGeom>
          <a:solidFill>
            <a:srgbClr val="FFFFFF"/>
          </a:solidFill>
          <a:ln>
            <a:noFill/>
          </a:ln>
        </p:spPr>
        <p:txBody>
          <a:bodyPr lIns="0" tIns="0" rIns="0" bIns="0"/>
          <a:lstStyle/>
          <a:p>
            <a:endParaRPr lang="en-US"/>
          </a:p>
        </p:txBody>
      </p:sp>
      <p:sp>
        <p:nvSpPr>
          <p:cNvPr id="233478" name="Rectangle 6"/>
          <p:cNvSpPr>
            <a:spLocks/>
          </p:cNvSpPr>
          <p:nvPr/>
        </p:nvSpPr>
        <p:spPr bwMode="auto">
          <a:xfrm>
            <a:off x="3599781" y="317887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2951586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344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367" y="1696641"/>
            <a:ext cx="6683871" cy="527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4499" name="Rectangle 3"/>
          <p:cNvSpPr>
            <a:spLocks/>
          </p:cNvSpPr>
          <p:nvPr/>
        </p:nvSpPr>
        <p:spPr bwMode="auto">
          <a:xfrm>
            <a:off x="127248" y="5438090"/>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content</a:t>
            </a:r>
          </a:p>
        </p:txBody>
      </p:sp>
      <p:sp>
        <p:nvSpPr>
          <p:cNvPr id="234500" name="Rectangle 4"/>
          <p:cNvSpPr>
            <a:spLocks/>
          </p:cNvSpPr>
          <p:nvPr/>
        </p:nvSpPr>
        <p:spPr bwMode="auto">
          <a:xfrm>
            <a:off x="190873" y="4080777"/>
            <a:ext cx="6633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header</a:t>
            </a:r>
          </a:p>
        </p:txBody>
      </p:sp>
      <p:sp>
        <p:nvSpPr>
          <p:cNvPr id="234501" name="AutoShape 5"/>
          <p:cNvSpPr>
            <a:spLocks/>
          </p:cNvSpPr>
          <p:nvPr/>
        </p:nvSpPr>
        <p:spPr bwMode="auto">
          <a:xfrm>
            <a:off x="1678781" y="5134570"/>
            <a:ext cx="660797" cy="892969"/>
          </a:xfrm>
          <a:prstGeom prst="rightArrow">
            <a:avLst>
              <a:gd name="adj1" fmla="val 32000"/>
              <a:gd name="adj2" fmla="val 59463"/>
            </a:avLst>
          </a:prstGeom>
          <a:solidFill>
            <a:srgbClr val="9CA09B"/>
          </a:solidFill>
          <a:ln w="114300" cap="flat">
            <a:solidFill>
              <a:srgbClr val="535353"/>
            </a:solidFill>
            <a:prstDash val="solid"/>
            <a:miter lim="800000"/>
            <a:headEnd type="none" w="med" len="med"/>
            <a:tailEnd type="none" w="med" len="med"/>
          </a:ln>
        </p:spPr>
        <p:txBody>
          <a:bodyPr lIns="0" tIns="0" rIns="0" bIns="0"/>
          <a:lstStyle/>
          <a:p>
            <a:endParaRPr lang="en-US"/>
          </a:p>
        </p:txBody>
      </p:sp>
      <p:sp>
        <p:nvSpPr>
          <p:cNvPr id="234502" name="AutoShape 6"/>
          <p:cNvSpPr>
            <a:spLocks/>
          </p:cNvSpPr>
          <p:nvPr/>
        </p:nvSpPr>
        <p:spPr bwMode="auto">
          <a:xfrm>
            <a:off x="1678781" y="3777258"/>
            <a:ext cx="651867" cy="892969"/>
          </a:xfrm>
          <a:prstGeom prst="rightArrow">
            <a:avLst>
              <a:gd name="adj1" fmla="val 32000"/>
              <a:gd name="adj2" fmla="val 60278"/>
            </a:avLst>
          </a:prstGeom>
          <a:solidFill>
            <a:srgbClr val="9CA09B"/>
          </a:solidFill>
          <a:ln w="114300" cap="flat">
            <a:solidFill>
              <a:srgbClr val="535353"/>
            </a:solidFill>
            <a:prstDash val="solid"/>
            <a:miter lim="800000"/>
            <a:headEnd type="none" w="med" len="med"/>
            <a:tailEnd type="none" w="med" len="med"/>
          </a:ln>
        </p:spPr>
        <p:txBody>
          <a:bodyPr lIns="0" tIns="0" rIns="0" bIns="0"/>
          <a:lstStyle/>
          <a:p>
            <a:endParaRPr lang="en-US"/>
          </a:p>
        </p:txBody>
      </p:sp>
      <p:sp>
        <p:nvSpPr>
          <p:cNvPr id="234503" name="Rectangle 7"/>
          <p:cNvSpPr>
            <a:spLocks/>
          </p:cNvSpPr>
          <p:nvPr/>
        </p:nvSpPr>
        <p:spPr bwMode="auto">
          <a:xfrm>
            <a:off x="3714750" y="3045023"/>
            <a:ext cx="1759148" cy="544711"/>
          </a:xfrm>
          <a:prstGeom prst="rect">
            <a:avLst/>
          </a:prstGeom>
          <a:solidFill>
            <a:srgbClr val="FFFFFF"/>
          </a:solidFill>
          <a:ln>
            <a:noFill/>
          </a:ln>
        </p:spPr>
        <p:txBody>
          <a:bodyPr lIns="0" tIns="0" rIns="0" bIns="0"/>
          <a:lstStyle/>
          <a:p>
            <a:endParaRPr lang="en-US"/>
          </a:p>
        </p:txBody>
      </p:sp>
      <p:sp>
        <p:nvSpPr>
          <p:cNvPr id="234504" name="Rectangle 8"/>
          <p:cNvSpPr>
            <a:spLocks/>
          </p:cNvSpPr>
          <p:nvPr/>
        </p:nvSpPr>
        <p:spPr bwMode="auto">
          <a:xfrm>
            <a:off x="3599781" y="317887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17269005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35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367" y="1696641"/>
            <a:ext cx="6683871" cy="527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5523" name="Rectangle 3"/>
          <p:cNvSpPr>
            <a:spLocks/>
          </p:cNvSpPr>
          <p:nvPr/>
        </p:nvSpPr>
        <p:spPr bwMode="auto">
          <a:xfrm>
            <a:off x="127248" y="5438090"/>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content</a:t>
            </a:r>
          </a:p>
        </p:txBody>
      </p:sp>
      <p:sp>
        <p:nvSpPr>
          <p:cNvPr id="235524" name="Rectangle 4"/>
          <p:cNvSpPr>
            <a:spLocks/>
          </p:cNvSpPr>
          <p:nvPr/>
        </p:nvSpPr>
        <p:spPr bwMode="auto">
          <a:xfrm>
            <a:off x="190873" y="4080777"/>
            <a:ext cx="6633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header</a:t>
            </a:r>
          </a:p>
        </p:txBody>
      </p:sp>
      <p:sp>
        <p:nvSpPr>
          <p:cNvPr id="235525" name="Rectangle 5"/>
          <p:cNvSpPr>
            <a:spLocks/>
          </p:cNvSpPr>
          <p:nvPr/>
        </p:nvSpPr>
        <p:spPr bwMode="auto">
          <a:xfrm>
            <a:off x="-13395" y="3134230"/>
            <a:ext cx="900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compress</a:t>
            </a:r>
          </a:p>
        </p:txBody>
      </p:sp>
      <p:sp>
        <p:nvSpPr>
          <p:cNvPr id="235526" name="AutoShape 6"/>
          <p:cNvSpPr>
            <a:spLocks/>
          </p:cNvSpPr>
          <p:nvPr/>
        </p:nvSpPr>
        <p:spPr bwMode="auto">
          <a:xfrm>
            <a:off x="1678781" y="5134570"/>
            <a:ext cx="660797" cy="892969"/>
          </a:xfrm>
          <a:prstGeom prst="rightArrow">
            <a:avLst>
              <a:gd name="adj1" fmla="val 32000"/>
              <a:gd name="adj2" fmla="val 59463"/>
            </a:avLst>
          </a:prstGeom>
          <a:solidFill>
            <a:srgbClr val="9CA09B"/>
          </a:solidFill>
          <a:ln w="114300" cap="flat">
            <a:solidFill>
              <a:srgbClr val="535353"/>
            </a:solidFill>
            <a:prstDash val="solid"/>
            <a:miter lim="800000"/>
            <a:headEnd type="none" w="med" len="med"/>
            <a:tailEnd type="none" w="med" len="med"/>
          </a:ln>
        </p:spPr>
        <p:txBody>
          <a:bodyPr lIns="0" tIns="0" rIns="0" bIns="0"/>
          <a:lstStyle/>
          <a:p>
            <a:endParaRPr lang="en-US"/>
          </a:p>
        </p:txBody>
      </p:sp>
      <p:sp>
        <p:nvSpPr>
          <p:cNvPr id="235527" name="AutoShape 7"/>
          <p:cNvSpPr>
            <a:spLocks/>
          </p:cNvSpPr>
          <p:nvPr/>
        </p:nvSpPr>
        <p:spPr bwMode="auto">
          <a:xfrm>
            <a:off x="1678781" y="3777258"/>
            <a:ext cx="651867" cy="892969"/>
          </a:xfrm>
          <a:prstGeom prst="rightArrow">
            <a:avLst>
              <a:gd name="adj1" fmla="val 32000"/>
              <a:gd name="adj2" fmla="val 60278"/>
            </a:avLst>
          </a:prstGeom>
          <a:solidFill>
            <a:srgbClr val="9CA09B"/>
          </a:solidFill>
          <a:ln w="114300" cap="flat">
            <a:solidFill>
              <a:srgbClr val="535353"/>
            </a:solidFill>
            <a:prstDash val="solid"/>
            <a:miter lim="800000"/>
            <a:headEnd type="none" w="med" len="med"/>
            <a:tailEnd type="none" w="med" len="med"/>
          </a:ln>
        </p:spPr>
        <p:txBody>
          <a:bodyPr lIns="0" tIns="0" rIns="0" bIns="0"/>
          <a:lstStyle/>
          <a:p>
            <a:endParaRPr lang="en-US"/>
          </a:p>
        </p:txBody>
      </p:sp>
      <p:sp>
        <p:nvSpPr>
          <p:cNvPr id="235528" name="AutoShape 8"/>
          <p:cNvSpPr>
            <a:spLocks/>
          </p:cNvSpPr>
          <p:nvPr/>
        </p:nvSpPr>
        <p:spPr bwMode="auto">
          <a:xfrm>
            <a:off x="1678781" y="2830711"/>
            <a:ext cx="651867" cy="892969"/>
          </a:xfrm>
          <a:prstGeom prst="rightArrow">
            <a:avLst>
              <a:gd name="adj1" fmla="val 32000"/>
              <a:gd name="adj2" fmla="val 60278"/>
            </a:avLst>
          </a:prstGeom>
          <a:solidFill>
            <a:srgbClr val="9CA09B"/>
          </a:solidFill>
          <a:ln w="114300" cap="flat">
            <a:solidFill>
              <a:srgbClr val="535353"/>
            </a:solidFill>
            <a:prstDash val="solid"/>
            <a:miter lim="800000"/>
            <a:headEnd type="none" w="med" len="med"/>
            <a:tailEnd type="none" w="med" len="med"/>
          </a:ln>
        </p:spPr>
        <p:txBody>
          <a:bodyPr lIns="0" tIns="0" rIns="0" bIns="0"/>
          <a:lstStyle/>
          <a:p>
            <a:endParaRPr lang="en-US"/>
          </a:p>
        </p:txBody>
      </p:sp>
      <p:sp>
        <p:nvSpPr>
          <p:cNvPr id="235529" name="Rectangle 9"/>
          <p:cNvSpPr>
            <a:spLocks/>
          </p:cNvSpPr>
          <p:nvPr/>
        </p:nvSpPr>
        <p:spPr bwMode="auto">
          <a:xfrm>
            <a:off x="3714750" y="3045023"/>
            <a:ext cx="1759148" cy="544711"/>
          </a:xfrm>
          <a:prstGeom prst="rect">
            <a:avLst/>
          </a:prstGeom>
          <a:solidFill>
            <a:srgbClr val="FFFFFF"/>
          </a:solidFill>
          <a:ln>
            <a:noFill/>
          </a:ln>
        </p:spPr>
        <p:txBody>
          <a:bodyPr lIns="0" tIns="0" rIns="0" bIns="0"/>
          <a:lstStyle/>
          <a:p>
            <a:endParaRPr lang="en-US"/>
          </a:p>
        </p:txBody>
      </p:sp>
      <p:sp>
        <p:nvSpPr>
          <p:cNvPr id="235530" name="Rectangle 10"/>
          <p:cNvSpPr>
            <a:spLocks/>
          </p:cNvSpPr>
          <p:nvPr/>
        </p:nvSpPr>
        <p:spPr bwMode="auto">
          <a:xfrm>
            <a:off x="3599781" y="317887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36703725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1"/>
          <p:cNvPicPr>
            <a:picLocks noChangeAspect="1" noChangeArrowheads="1"/>
          </p:cNvPicPr>
          <p:nvPr/>
        </p:nvPicPr>
        <p:blipFill>
          <a:blip r:embed="rId3">
            <a:extLst>
              <a:ext uri="{28A0092B-C50C-407E-A947-70E740481C1C}">
                <a14:useLocalDpi xmlns:a14="http://schemas.microsoft.com/office/drawing/2010/main" val="0"/>
              </a:ext>
            </a:extLst>
          </a:blip>
          <a:srcRect r="2904" b="655"/>
          <a:stretch>
            <a:fillRect/>
          </a:stretch>
        </p:blipFill>
        <p:spPr bwMode="auto">
          <a:xfrm>
            <a:off x="1035844" y="696516"/>
            <a:ext cx="6866930" cy="542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854909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365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367" y="1696641"/>
            <a:ext cx="6683871" cy="5277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6547" name="Rectangle 3"/>
          <p:cNvSpPr>
            <a:spLocks/>
          </p:cNvSpPr>
          <p:nvPr/>
        </p:nvSpPr>
        <p:spPr bwMode="auto">
          <a:xfrm>
            <a:off x="127248" y="5438090"/>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content</a:t>
            </a:r>
          </a:p>
        </p:txBody>
      </p:sp>
      <p:sp>
        <p:nvSpPr>
          <p:cNvPr id="236548" name="Rectangle 4"/>
          <p:cNvSpPr>
            <a:spLocks/>
          </p:cNvSpPr>
          <p:nvPr/>
        </p:nvSpPr>
        <p:spPr bwMode="auto">
          <a:xfrm>
            <a:off x="190873" y="4080777"/>
            <a:ext cx="6633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header</a:t>
            </a:r>
          </a:p>
        </p:txBody>
      </p:sp>
      <p:sp>
        <p:nvSpPr>
          <p:cNvPr id="236549" name="Rectangle 5"/>
          <p:cNvSpPr>
            <a:spLocks/>
          </p:cNvSpPr>
          <p:nvPr/>
        </p:nvSpPr>
        <p:spPr bwMode="auto">
          <a:xfrm>
            <a:off x="-13395" y="3134230"/>
            <a:ext cx="900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compress</a:t>
            </a:r>
          </a:p>
        </p:txBody>
      </p:sp>
      <p:sp>
        <p:nvSpPr>
          <p:cNvPr id="236550" name="Rectangle 6"/>
          <p:cNvSpPr>
            <a:spLocks/>
          </p:cNvSpPr>
          <p:nvPr/>
        </p:nvSpPr>
        <p:spPr bwMode="auto">
          <a:xfrm>
            <a:off x="242218" y="1937652"/>
            <a:ext cx="5899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object</a:t>
            </a:r>
          </a:p>
        </p:txBody>
      </p:sp>
      <p:sp>
        <p:nvSpPr>
          <p:cNvPr id="236551" name="AutoShape 7"/>
          <p:cNvSpPr>
            <a:spLocks/>
          </p:cNvSpPr>
          <p:nvPr/>
        </p:nvSpPr>
        <p:spPr bwMode="auto">
          <a:xfrm>
            <a:off x="1678781" y="5134570"/>
            <a:ext cx="660797" cy="892969"/>
          </a:xfrm>
          <a:prstGeom prst="rightArrow">
            <a:avLst>
              <a:gd name="adj1" fmla="val 32000"/>
              <a:gd name="adj2" fmla="val 59463"/>
            </a:avLst>
          </a:prstGeom>
          <a:solidFill>
            <a:srgbClr val="9CA09B"/>
          </a:solidFill>
          <a:ln w="114300" cap="flat">
            <a:solidFill>
              <a:srgbClr val="535353"/>
            </a:solidFill>
            <a:prstDash val="solid"/>
            <a:miter lim="800000"/>
            <a:headEnd type="none" w="med" len="med"/>
            <a:tailEnd type="none" w="med" len="med"/>
          </a:ln>
        </p:spPr>
        <p:txBody>
          <a:bodyPr lIns="0" tIns="0" rIns="0" bIns="0"/>
          <a:lstStyle/>
          <a:p>
            <a:endParaRPr lang="en-US"/>
          </a:p>
        </p:txBody>
      </p:sp>
      <p:sp>
        <p:nvSpPr>
          <p:cNvPr id="236552" name="AutoShape 8"/>
          <p:cNvSpPr>
            <a:spLocks/>
          </p:cNvSpPr>
          <p:nvPr/>
        </p:nvSpPr>
        <p:spPr bwMode="auto">
          <a:xfrm>
            <a:off x="1678781" y="3777258"/>
            <a:ext cx="651867" cy="892969"/>
          </a:xfrm>
          <a:prstGeom prst="rightArrow">
            <a:avLst>
              <a:gd name="adj1" fmla="val 32000"/>
              <a:gd name="adj2" fmla="val 60278"/>
            </a:avLst>
          </a:prstGeom>
          <a:solidFill>
            <a:srgbClr val="9CA09B"/>
          </a:solidFill>
          <a:ln w="114300" cap="flat">
            <a:solidFill>
              <a:srgbClr val="535353"/>
            </a:solidFill>
            <a:prstDash val="solid"/>
            <a:miter lim="800000"/>
            <a:headEnd type="none" w="med" len="med"/>
            <a:tailEnd type="none" w="med" len="med"/>
          </a:ln>
        </p:spPr>
        <p:txBody>
          <a:bodyPr lIns="0" tIns="0" rIns="0" bIns="0"/>
          <a:lstStyle/>
          <a:p>
            <a:endParaRPr lang="en-US"/>
          </a:p>
        </p:txBody>
      </p:sp>
      <p:sp>
        <p:nvSpPr>
          <p:cNvPr id="236553" name="AutoShape 9"/>
          <p:cNvSpPr>
            <a:spLocks/>
          </p:cNvSpPr>
          <p:nvPr/>
        </p:nvSpPr>
        <p:spPr bwMode="auto">
          <a:xfrm>
            <a:off x="1678781" y="2830711"/>
            <a:ext cx="651867" cy="892969"/>
          </a:xfrm>
          <a:prstGeom prst="rightArrow">
            <a:avLst>
              <a:gd name="adj1" fmla="val 32000"/>
              <a:gd name="adj2" fmla="val 60278"/>
            </a:avLst>
          </a:prstGeom>
          <a:solidFill>
            <a:srgbClr val="9CA09B"/>
          </a:solidFill>
          <a:ln w="114300" cap="flat">
            <a:solidFill>
              <a:srgbClr val="535353"/>
            </a:solidFill>
            <a:prstDash val="solid"/>
            <a:miter lim="800000"/>
            <a:headEnd type="none" w="med" len="med"/>
            <a:tailEnd type="none" w="med" len="med"/>
          </a:ln>
        </p:spPr>
        <p:txBody>
          <a:bodyPr lIns="0" tIns="0" rIns="0" bIns="0"/>
          <a:lstStyle/>
          <a:p>
            <a:endParaRPr lang="en-US"/>
          </a:p>
        </p:txBody>
      </p:sp>
      <p:sp>
        <p:nvSpPr>
          <p:cNvPr id="236554" name="AutoShape 10"/>
          <p:cNvSpPr>
            <a:spLocks/>
          </p:cNvSpPr>
          <p:nvPr/>
        </p:nvSpPr>
        <p:spPr bwMode="auto">
          <a:xfrm>
            <a:off x="1678781" y="1634133"/>
            <a:ext cx="651867" cy="892969"/>
          </a:xfrm>
          <a:prstGeom prst="rightArrow">
            <a:avLst>
              <a:gd name="adj1" fmla="val 32000"/>
              <a:gd name="adj2" fmla="val 60278"/>
            </a:avLst>
          </a:prstGeom>
          <a:solidFill>
            <a:srgbClr val="9CA09B"/>
          </a:solidFill>
          <a:ln w="114300" cap="flat">
            <a:solidFill>
              <a:srgbClr val="535353"/>
            </a:solidFill>
            <a:prstDash val="solid"/>
            <a:miter lim="800000"/>
            <a:headEnd type="none" w="med" len="med"/>
            <a:tailEnd type="none" w="med" len="med"/>
          </a:ln>
        </p:spPr>
        <p:txBody>
          <a:bodyPr lIns="0" tIns="0" rIns="0" bIns="0"/>
          <a:lstStyle/>
          <a:p>
            <a:endParaRPr lang="en-US"/>
          </a:p>
        </p:txBody>
      </p:sp>
      <p:sp>
        <p:nvSpPr>
          <p:cNvPr id="236555" name="Rectangle 11"/>
          <p:cNvSpPr>
            <a:spLocks/>
          </p:cNvSpPr>
          <p:nvPr/>
        </p:nvSpPr>
        <p:spPr bwMode="auto">
          <a:xfrm>
            <a:off x="3714750" y="3045023"/>
            <a:ext cx="1759148" cy="544711"/>
          </a:xfrm>
          <a:prstGeom prst="rect">
            <a:avLst/>
          </a:prstGeom>
          <a:solidFill>
            <a:srgbClr val="FFFFFF"/>
          </a:solidFill>
          <a:ln>
            <a:noFill/>
          </a:ln>
        </p:spPr>
        <p:txBody>
          <a:bodyPr lIns="0" tIns="0" rIns="0" bIns="0"/>
          <a:lstStyle/>
          <a:p>
            <a:endParaRPr lang="en-US"/>
          </a:p>
        </p:txBody>
      </p:sp>
      <p:sp>
        <p:nvSpPr>
          <p:cNvPr id="236556" name="Rectangle 12"/>
          <p:cNvSpPr>
            <a:spLocks/>
          </p:cNvSpPr>
          <p:nvPr/>
        </p:nvSpPr>
        <p:spPr bwMode="auto">
          <a:xfrm>
            <a:off x="3599781" y="317887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4439004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37570" name="AutoShape 2"/>
          <p:cNvSpPr>
            <a:spLocks/>
          </p:cNvSpPr>
          <p:nvPr/>
        </p:nvSpPr>
        <p:spPr bwMode="auto">
          <a:xfrm>
            <a:off x="1482328" y="4054078"/>
            <a:ext cx="2830711" cy="1491258"/>
          </a:xfrm>
          <a:prstGeom prst="roundRect">
            <a:avLst>
              <a:gd name="adj" fmla="val 8981"/>
            </a:avLst>
          </a:prstGeom>
          <a:solidFill>
            <a:srgbClr val="B3D5B3"/>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commit</a:t>
            </a:r>
          </a:p>
        </p:txBody>
      </p:sp>
      <p:sp>
        <p:nvSpPr>
          <p:cNvPr id="237571" name="AutoShape 3"/>
          <p:cNvSpPr>
            <a:spLocks/>
          </p:cNvSpPr>
          <p:nvPr/>
        </p:nvSpPr>
        <p:spPr bwMode="auto">
          <a:xfrm>
            <a:off x="4830961" y="4054078"/>
            <a:ext cx="2830711" cy="1491258"/>
          </a:xfrm>
          <a:prstGeom prst="roundRect">
            <a:avLst>
              <a:gd name="adj" fmla="val 8981"/>
            </a:avLst>
          </a:prstGeom>
          <a:solidFill>
            <a:srgbClr val="FFB78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tag</a:t>
            </a:r>
          </a:p>
        </p:txBody>
      </p:sp>
      <p:sp>
        <p:nvSpPr>
          <p:cNvPr id="237572" name="AutoShape 4"/>
          <p:cNvSpPr>
            <a:spLocks/>
          </p:cNvSpPr>
          <p:nvPr/>
        </p:nvSpPr>
        <p:spPr bwMode="auto">
          <a:xfrm>
            <a:off x="1482328" y="1991320"/>
            <a:ext cx="2830711" cy="1491258"/>
          </a:xfrm>
          <a:prstGeom prst="roundRect">
            <a:avLst>
              <a:gd name="adj" fmla="val 8981"/>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
        <p:nvSpPr>
          <p:cNvPr id="237573" name="AutoShape 5"/>
          <p:cNvSpPr>
            <a:spLocks/>
          </p:cNvSpPr>
          <p:nvPr/>
        </p:nvSpPr>
        <p:spPr bwMode="auto">
          <a:xfrm>
            <a:off x="4830961" y="1991320"/>
            <a:ext cx="2830711" cy="1491258"/>
          </a:xfrm>
          <a:prstGeom prst="roundRect">
            <a:avLst>
              <a:gd name="adj" fmla="val 8981"/>
            </a:avLst>
          </a:prstGeom>
          <a:solidFill>
            <a:srgbClr val="96C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tree</a:t>
            </a:r>
          </a:p>
        </p:txBody>
      </p:sp>
    </p:spTree>
    <p:extLst>
      <p:ext uri="{BB962C8B-B14F-4D97-AF65-F5344CB8AC3E}">
        <p14:creationId xmlns:p14="http://schemas.microsoft.com/office/powerpoint/2010/main" val="33895829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39618" name="AutoShape 2"/>
          <p:cNvSpPr>
            <a:spLocks/>
          </p:cNvSpPr>
          <p:nvPr/>
        </p:nvSpPr>
        <p:spPr bwMode="auto">
          <a:xfrm>
            <a:off x="4830961" y="1991320"/>
            <a:ext cx="2830711" cy="1491258"/>
          </a:xfrm>
          <a:prstGeom prst="roundRect">
            <a:avLst>
              <a:gd name="adj" fmla="val 8981"/>
            </a:avLst>
          </a:prstGeom>
          <a:solidFill>
            <a:srgbClr val="96C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tree</a:t>
            </a:r>
          </a:p>
        </p:txBody>
      </p:sp>
    </p:spTree>
    <p:extLst>
      <p:ext uri="{BB962C8B-B14F-4D97-AF65-F5344CB8AC3E}">
        <p14:creationId xmlns:p14="http://schemas.microsoft.com/office/powerpoint/2010/main" val="28887486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41666" name="AutoShape 2"/>
          <p:cNvSpPr>
            <a:spLocks/>
          </p:cNvSpPr>
          <p:nvPr/>
        </p:nvSpPr>
        <p:spPr bwMode="auto">
          <a:xfrm>
            <a:off x="3152180" y="1491258"/>
            <a:ext cx="2830711" cy="991195"/>
          </a:xfrm>
          <a:prstGeom prst="roundRect">
            <a:avLst>
              <a:gd name="adj" fmla="val 13509"/>
            </a:avLst>
          </a:prstGeom>
          <a:solidFill>
            <a:srgbClr val="8AB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tree</a:t>
            </a:r>
          </a:p>
        </p:txBody>
      </p:sp>
      <p:pic>
        <p:nvPicPr>
          <p:cNvPr id="2416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69" y="2653234"/>
            <a:ext cx="5902523" cy="418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146179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43714" name="AutoShape 2"/>
          <p:cNvSpPr>
            <a:spLocks/>
          </p:cNvSpPr>
          <p:nvPr/>
        </p:nvSpPr>
        <p:spPr bwMode="auto">
          <a:xfrm>
            <a:off x="3152180" y="1491258"/>
            <a:ext cx="2830711" cy="991195"/>
          </a:xfrm>
          <a:prstGeom prst="roundRect">
            <a:avLst>
              <a:gd name="adj" fmla="val 13509"/>
            </a:avLst>
          </a:prstGeom>
          <a:solidFill>
            <a:srgbClr val="8AB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tree</a:t>
            </a:r>
          </a:p>
        </p:txBody>
      </p:sp>
      <p:pic>
        <p:nvPicPr>
          <p:cNvPr id="2437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890" y="2513707"/>
            <a:ext cx="5488410" cy="424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827913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457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 y="1464469"/>
            <a:ext cx="7608094" cy="480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763" name="Rectangle 3"/>
          <p:cNvSpPr>
            <a:spLocks/>
          </p:cNvSpPr>
          <p:nvPr/>
        </p:nvSpPr>
        <p:spPr bwMode="auto">
          <a:xfrm>
            <a:off x="3509367" y="3045023"/>
            <a:ext cx="1991320" cy="544711"/>
          </a:xfrm>
          <a:prstGeom prst="rect">
            <a:avLst/>
          </a:prstGeom>
          <a:solidFill>
            <a:srgbClr val="FFFFFF"/>
          </a:solidFill>
          <a:ln>
            <a:noFill/>
          </a:ln>
        </p:spPr>
        <p:txBody>
          <a:bodyPr lIns="0" tIns="0" rIns="0" bIns="0"/>
          <a:lstStyle/>
          <a:p>
            <a:endParaRPr lang="en-US"/>
          </a:p>
        </p:txBody>
      </p:sp>
      <p:sp>
        <p:nvSpPr>
          <p:cNvPr id="245764" name="Rectangle 4"/>
          <p:cNvSpPr>
            <a:spLocks/>
          </p:cNvSpPr>
          <p:nvPr/>
        </p:nvSpPr>
        <p:spPr bwMode="auto">
          <a:xfrm>
            <a:off x="3617640" y="317887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2141312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478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 y="1464469"/>
            <a:ext cx="7608094" cy="480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7811" name="AutoShape 3"/>
          <p:cNvSpPr>
            <a:spLocks/>
          </p:cNvSpPr>
          <p:nvPr/>
        </p:nvSpPr>
        <p:spPr bwMode="auto">
          <a:xfrm>
            <a:off x="1866305" y="5331024"/>
            <a:ext cx="2884289" cy="303609"/>
          </a:xfrm>
          <a:prstGeom prst="roundRect">
            <a:avLst>
              <a:gd name="adj" fmla="val 44116"/>
            </a:avLst>
          </a:prstGeom>
          <a:solidFill>
            <a:srgbClr val="D90B00">
              <a:alpha val="46666"/>
            </a:srgbClr>
          </a:solidFill>
          <a:ln w="50800" cap="flat">
            <a:solidFill>
              <a:srgbClr val="535353"/>
            </a:solidFill>
            <a:prstDash val="solid"/>
            <a:miter lim="800000"/>
            <a:headEnd type="none" w="med" len="med"/>
            <a:tailEnd type="none" w="med" len="med"/>
          </a:ln>
        </p:spPr>
        <p:txBody>
          <a:bodyPr lIns="0" tIns="0" rIns="0" bIns="0"/>
          <a:lstStyle/>
          <a:p>
            <a:endParaRPr lang="en-US"/>
          </a:p>
        </p:txBody>
      </p:sp>
      <p:sp>
        <p:nvSpPr>
          <p:cNvPr id="247812" name="Rectangle 4"/>
          <p:cNvSpPr>
            <a:spLocks/>
          </p:cNvSpPr>
          <p:nvPr/>
        </p:nvSpPr>
        <p:spPr bwMode="auto">
          <a:xfrm>
            <a:off x="4805289" y="6295340"/>
            <a:ext cx="8211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filename</a:t>
            </a:r>
          </a:p>
        </p:txBody>
      </p:sp>
      <p:sp>
        <p:nvSpPr>
          <p:cNvPr id="247813" name="Rectangle 5"/>
          <p:cNvSpPr>
            <a:spLocks/>
          </p:cNvSpPr>
          <p:nvPr/>
        </p:nvSpPr>
        <p:spPr bwMode="auto">
          <a:xfrm>
            <a:off x="2349625" y="6295340"/>
            <a:ext cx="11815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a:solidFill>
                  <a:schemeClr val="tx1"/>
                </a:solidFill>
                <a:latin typeface="Arial"/>
                <a:ea typeface="ＭＳ Ｐゴシック" charset="0"/>
                <a:cs typeface="Gill Sans" charset="0"/>
              </a:rPr>
              <a:t>“</a:t>
            </a:r>
            <a:r>
              <a:rPr lang="en-US">
                <a:solidFill>
                  <a:schemeClr val="tx1"/>
                </a:solidFill>
                <a:ea typeface="ＭＳ Ｐゴシック" charset="0"/>
                <a:cs typeface="Gill Sans" charset="0"/>
              </a:rPr>
              <a:t>inode</a:t>
            </a:r>
            <a:r>
              <a:rPr lang="ja-JP" altLang="en-US">
                <a:solidFill>
                  <a:schemeClr val="tx1"/>
                </a:solidFill>
                <a:latin typeface="Arial"/>
                <a:ea typeface="ＭＳ Ｐゴシック" charset="0"/>
                <a:cs typeface="Gill Sans" charset="0"/>
              </a:rPr>
              <a:t>”</a:t>
            </a:r>
            <a:r>
              <a:rPr lang="en-US">
                <a:solidFill>
                  <a:schemeClr val="tx1"/>
                </a:solidFill>
                <a:ea typeface="ＭＳ Ｐゴシック" charset="0"/>
                <a:cs typeface="Gill Sans" charset="0"/>
              </a:rPr>
              <a:t> info</a:t>
            </a:r>
          </a:p>
        </p:txBody>
      </p:sp>
      <p:sp>
        <p:nvSpPr>
          <p:cNvPr id="247814" name="Line 6"/>
          <p:cNvSpPr>
            <a:spLocks noChangeShapeType="1"/>
          </p:cNvSpPr>
          <p:nvPr/>
        </p:nvSpPr>
        <p:spPr bwMode="auto">
          <a:xfrm flipH="1">
            <a:off x="3202410" y="5690444"/>
            <a:ext cx="0" cy="523503"/>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7815" name="Line 7"/>
          <p:cNvSpPr>
            <a:spLocks noChangeShapeType="1"/>
          </p:cNvSpPr>
          <p:nvPr/>
        </p:nvSpPr>
        <p:spPr bwMode="auto">
          <a:xfrm>
            <a:off x="5348883" y="5723930"/>
            <a:ext cx="8930" cy="502295"/>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7816" name="AutoShape 8"/>
          <p:cNvSpPr>
            <a:spLocks/>
          </p:cNvSpPr>
          <p:nvPr/>
        </p:nvSpPr>
        <p:spPr bwMode="auto">
          <a:xfrm>
            <a:off x="4804172" y="5331024"/>
            <a:ext cx="1357313" cy="303609"/>
          </a:xfrm>
          <a:prstGeom prst="roundRect">
            <a:avLst>
              <a:gd name="adj" fmla="val 44116"/>
            </a:avLst>
          </a:prstGeom>
          <a:solidFill>
            <a:srgbClr val="399B32">
              <a:alpha val="55685"/>
            </a:srgbClr>
          </a:solidFill>
          <a:ln w="50800" cap="flat">
            <a:solidFill>
              <a:srgbClr val="535353"/>
            </a:solidFill>
            <a:prstDash val="solid"/>
            <a:miter lim="800000"/>
            <a:headEnd type="none" w="med" len="med"/>
            <a:tailEnd type="none" w="med" len="med"/>
          </a:ln>
        </p:spPr>
        <p:txBody>
          <a:bodyPr lIns="0" tIns="0" rIns="0" bIns="0"/>
          <a:lstStyle/>
          <a:p>
            <a:endParaRPr lang="en-US"/>
          </a:p>
        </p:txBody>
      </p:sp>
      <p:sp>
        <p:nvSpPr>
          <p:cNvPr id="247817" name="Rectangle 9"/>
          <p:cNvSpPr>
            <a:spLocks/>
          </p:cNvSpPr>
          <p:nvPr/>
        </p:nvSpPr>
        <p:spPr bwMode="auto">
          <a:xfrm>
            <a:off x="3509367" y="3045023"/>
            <a:ext cx="1991320" cy="544711"/>
          </a:xfrm>
          <a:prstGeom prst="rect">
            <a:avLst/>
          </a:prstGeom>
          <a:solidFill>
            <a:srgbClr val="FFFFFF"/>
          </a:solidFill>
          <a:ln>
            <a:noFill/>
          </a:ln>
        </p:spPr>
        <p:txBody>
          <a:bodyPr lIns="0" tIns="0" rIns="0" bIns="0"/>
          <a:lstStyle/>
          <a:p>
            <a:endParaRPr lang="en-US"/>
          </a:p>
        </p:txBody>
      </p:sp>
      <p:sp>
        <p:nvSpPr>
          <p:cNvPr id="247818" name="Rectangle 10"/>
          <p:cNvSpPr>
            <a:spLocks/>
          </p:cNvSpPr>
          <p:nvPr/>
        </p:nvSpPr>
        <p:spPr bwMode="auto">
          <a:xfrm>
            <a:off x="3617640" y="317887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1378755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49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53" y="1464469"/>
            <a:ext cx="7608094" cy="480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9859" name="AutoShape 3"/>
          <p:cNvSpPr>
            <a:spLocks/>
          </p:cNvSpPr>
          <p:nvPr/>
        </p:nvSpPr>
        <p:spPr bwMode="auto">
          <a:xfrm>
            <a:off x="2018109" y="5331024"/>
            <a:ext cx="955477" cy="303609"/>
          </a:xfrm>
          <a:prstGeom prst="roundRect">
            <a:avLst>
              <a:gd name="adj" fmla="val 44116"/>
            </a:avLst>
          </a:prstGeom>
          <a:solidFill>
            <a:srgbClr val="FF7F00">
              <a:alpha val="49803"/>
            </a:srgbClr>
          </a:solidFill>
          <a:ln w="50800" cap="flat">
            <a:solidFill>
              <a:srgbClr val="535353"/>
            </a:solidFill>
            <a:prstDash val="solid"/>
            <a:miter lim="800000"/>
            <a:headEnd type="none" w="med" len="med"/>
            <a:tailEnd type="none" w="med" len="med"/>
          </a:ln>
        </p:spPr>
        <p:txBody>
          <a:bodyPr lIns="0" tIns="0" rIns="0" bIns="0"/>
          <a:lstStyle/>
          <a:p>
            <a:endParaRPr lang="en-US"/>
          </a:p>
        </p:txBody>
      </p:sp>
      <p:sp>
        <p:nvSpPr>
          <p:cNvPr id="249860" name="Rectangle 4"/>
          <p:cNvSpPr>
            <a:spLocks/>
          </p:cNvSpPr>
          <p:nvPr/>
        </p:nvSpPr>
        <p:spPr bwMode="auto">
          <a:xfrm>
            <a:off x="3748236" y="6295340"/>
            <a:ext cx="14714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ja-JP" altLang="en-US">
                <a:solidFill>
                  <a:schemeClr val="tx1"/>
                </a:solidFill>
                <a:latin typeface="Arial"/>
                <a:ea typeface="ＭＳ Ｐゴシック" charset="0"/>
                <a:cs typeface="Gill Sans" charset="0"/>
              </a:rPr>
              <a:t>“</a:t>
            </a:r>
            <a:r>
              <a:rPr lang="en-US">
                <a:solidFill>
                  <a:schemeClr val="tx1"/>
                </a:solidFill>
                <a:ea typeface="ＭＳ Ｐゴシック" charset="0"/>
                <a:cs typeface="Gill Sans" charset="0"/>
              </a:rPr>
              <a:t>block pointer</a:t>
            </a:r>
            <a:r>
              <a:rPr lang="ja-JP" altLang="en-US">
                <a:solidFill>
                  <a:schemeClr val="tx1"/>
                </a:solidFill>
                <a:latin typeface="Arial"/>
                <a:ea typeface="ＭＳ Ｐゴシック" charset="0"/>
                <a:cs typeface="Gill Sans" charset="0"/>
              </a:rPr>
              <a:t>”</a:t>
            </a:r>
            <a:endParaRPr lang="en-US">
              <a:solidFill>
                <a:schemeClr val="tx1"/>
              </a:solidFill>
              <a:ea typeface="ＭＳ Ｐゴシック" charset="0"/>
              <a:cs typeface="Gill Sans" charset="0"/>
            </a:endParaRPr>
          </a:p>
        </p:txBody>
      </p:sp>
      <p:sp>
        <p:nvSpPr>
          <p:cNvPr id="249861" name="Rectangle 5"/>
          <p:cNvSpPr>
            <a:spLocks/>
          </p:cNvSpPr>
          <p:nvPr/>
        </p:nvSpPr>
        <p:spPr bwMode="auto">
          <a:xfrm>
            <a:off x="2940100" y="6295340"/>
            <a:ext cx="417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type</a:t>
            </a:r>
          </a:p>
        </p:txBody>
      </p:sp>
      <p:sp>
        <p:nvSpPr>
          <p:cNvPr id="249862" name="Rectangle 6"/>
          <p:cNvSpPr>
            <a:spLocks/>
          </p:cNvSpPr>
          <p:nvPr/>
        </p:nvSpPr>
        <p:spPr bwMode="auto">
          <a:xfrm>
            <a:off x="1620739" y="6295340"/>
            <a:ext cx="5422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mode</a:t>
            </a:r>
          </a:p>
        </p:txBody>
      </p:sp>
      <p:sp>
        <p:nvSpPr>
          <p:cNvPr id="249863" name="Line 7"/>
          <p:cNvSpPr>
            <a:spLocks noChangeShapeType="1"/>
          </p:cNvSpPr>
          <p:nvPr/>
        </p:nvSpPr>
        <p:spPr bwMode="auto">
          <a:xfrm flipH="1">
            <a:off x="2178844" y="5881316"/>
            <a:ext cx="189756" cy="344909"/>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9864" name="Line 8"/>
          <p:cNvSpPr>
            <a:spLocks noChangeShapeType="1"/>
          </p:cNvSpPr>
          <p:nvPr/>
        </p:nvSpPr>
        <p:spPr bwMode="auto">
          <a:xfrm>
            <a:off x="3202410" y="5690444"/>
            <a:ext cx="23440" cy="583779"/>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9865" name="Line 9"/>
          <p:cNvSpPr>
            <a:spLocks noChangeShapeType="1"/>
          </p:cNvSpPr>
          <p:nvPr/>
        </p:nvSpPr>
        <p:spPr bwMode="auto">
          <a:xfrm>
            <a:off x="3929062" y="5715000"/>
            <a:ext cx="258961" cy="51122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9866" name="AutoShape 10"/>
          <p:cNvSpPr>
            <a:spLocks/>
          </p:cNvSpPr>
          <p:nvPr/>
        </p:nvSpPr>
        <p:spPr bwMode="auto">
          <a:xfrm>
            <a:off x="2991445" y="5331024"/>
            <a:ext cx="696516" cy="303609"/>
          </a:xfrm>
          <a:prstGeom prst="roundRect">
            <a:avLst>
              <a:gd name="adj" fmla="val 44116"/>
            </a:avLst>
          </a:prstGeom>
          <a:solidFill>
            <a:srgbClr val="FF7F00">
              <a:alpha val="49803"/>
            </a:srgbClr>
          </a:solidFill>
          <a:ln w="50800" cap="flat">
            <a:solidFill>
              <a:srgbClr val="535353"/>
            </a:solidFill>
            <a:prstDash val="solid"/>
            <a:miter lim="800000"/>
            <a:headEnd type="none" w="med" len="med"/>
            <a:tailEnd type="none" w="med" len="med"/>
          </a:ln>
        </p:spPr>
        <p:txBody>
          <a:bodyPr lIns="0" tIns="0" rIns="0" bIns="0"/>
          <a:lstStyle/>
          <a:p>
            <a:endParaRPr lang="en-US"/>
          </a:p>
        </p:txBody>
      </p:sp>
      <p:sp>
        <p:nvSpPr>
          <p:cNvPr id="249867" name="AutoShape 11"/>
          <p:cNvSpPr>
            <a:spLocks/>
          </p:cNvSpPr>
          <p:nvPr/>
        </p:nvSpPr>
        <p:spPr bwMode="auto">
          <a:xfrm>
            <a:off x="3714750" y="5331024"/>
            <a:ext cx="848320" cy="303609"/>
          </a:xfrm>
          <a:prstGeom prst="roundRect">
            <a:avLst>
              <a:gd name="adj" fmla="val 44116"/>
            </a:avLst>
          </a:prstGeom>
          <a:solidFill>
            <a:srgbClr val="FF7F00">
              <a:alpha val="49803"/>
            </a:srgbClr>
          </a:solidFill>
          <a:ln w="50800" cap="flat">
            <a:solidFill>
              <a:srgbClr val="535353"/>
            </a:solidFill>
            <a:prstDash val="solid"/>
            <a:miter lim="800000"/>
            <a:headEnd type="none" w="med" len="med"/>
            <a:tailEnd type="none" w="med" len="med"/>
          </a:ln>
        </p:spPr>
        <p:txBody>
          <a:bodyPr lIns="0" tIns="0" rIns="0" bIns="0"/>
          <a:lstStyle/>
          <a:p>
            <a:endParaRPr lang="en-US"/>
          </a:p>
        </p:txBody>
      </p:sp>
      <p:sp>
        <p:nvSpPr>
          <p:cNvPr id="249868" name="Rectangle 12"/>
          <p:cNvSpPr>
            <a:spLocks/>
          </p:cNvSpPr>
          <p:nvPr/>
        </p:nvSpPr>
        <p:spPr bwMode="auto">
          <a:xfrm>
            <a:off x="3509367" y="3045023"/>
            <a:ext cx="1991320" cy="544711"/>
          </a:xfrm>
          <a:prstGeom prst="rect">
            <a:avLst/>
          </a:prstGeom>
          <a:solidFill>
            <a:srgbClr val="FFFFFF"/>
          </a:solidFill>
          <a:ln>
            <a:noFill/>
          </a:ln>
        </p:spPr>
        <p:txBody>
          <a:bodyPr lIns="0" tIns="0" rIns="0" bIns="0"/>
          <a:lstStyle/>
          <a:p>
            <a:endParaRPr lang="en-US"/>
          </a:p>
        </p:txBody>
      </p:sp>
      <p:sp>
        <p:nvSpPr>
          <p:cNvPr id="249869" name="Rectangle 13"/>
          <p:cNvSpPr>
            <a:spLocks/>
          </p:cNvSpPr>
          <p:nvPr/>
        </p:nvSpPr>
        <p:spPr bwMode="auto">
          <a:xfrm>
            <a:off x="3617640" y="317887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3545550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51906" name="AutoShape 2"/>
          <p:cNvSpPr>
            <a:spLocks/>
          </p:cNvSpPr>
          <p:nvPr/>
        </p:nvSpPr>
        <p:spPr bwMode="auto">
          <a:xfrm>
            <a:off x="1482328" y="4054078"/>
            <a:ext cx="2830711" cy="1491258"/>
          </a:xfrm>
          <a:prstGeom prst="roundRect">
            <a:avLst>
              <a:gd name="adj" fmla="val 8981"/>
            </a:avLst>
          </a:prstGeom>
          <a:solidFill>
            <a:srgbClr val="B3D5B3"/>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commit</a:t>
            </a:r>
          </a:p>
        </p:txBody>
      </p:sp>
      <p:sp>
        <p:nvSpPr>
          <p:cNvPr id="251907" name="AutoShape 3"/>
          <p:cNvSpPr>
            <a:spLocks/>
          </p:cNvSpPr>
          <p:nvPr/>
        </p:nvSpPr>
        <p:spPr bwMode="auto">
          <a:xfrm>
            <a:off x="4830961" y="4054078"/>
            <a:ext cx="2830711" cy="1491258"/>
          </a:xfrm>
          <a:prstGeom prst="roundRect">
            <a:avLst>
              <a:gd name="adj" fmla="val 8981"/>
            </a:avLst>
          </a:prstGeom>
          <a:solidFill>
            <a:srgbClr val="FFB78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tag</a:t>
            </a:r>
          </a:p>
        </p:txBody>
      </p:sp>
      <p:sp>
        <p:nvSpPr>
          <p:cNvPr id="251908" name="AutoShape 4"/>
          <p:cNvSpPr>
            <a:spLocks/>
          </p:cNvSpPr>
          <p:nvPr/>
        </p:nvSpPr>
        <p:spPr bwMode="auto">
          <a:xfrm>
            <a:off x="1482328" y="1991320"/>
            <a:ext cx="2830711" cy="1491258"/>
          </a:xfrm>
          <a:prstGeom prst="roundRect">
            <a:avLst>
              <a:gd name="adj" fmla="val 8981"/>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
        <p:nvSpPr>
          <p:cNvPr id="251909" name="AutoShape 5"/>
          <p:cNvSpPr>
            <a:spLocks/>
          </p:cNvSpPr>
          <p:nvPr/>
        </p:nvSpPr>
        <p:spPr bwMode="auto">
          <a:xfrm>
            <a:off x="4830961" y="1991320"/>
            <a:ext cx="2830711" cy="1491258"/>
          </a:xfrm>
          <a:prstGeom prst="roundRect">
            <a:avLst>
              <a:gd name="adj" fmla="val 8981"/>
            </a:avLst>
          </a:prstGeom>
          <a:solidFill>
            <a:srgbClr val="96C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tree</a:t>
            </a:r>
          </a:p>
        </p:txBody>
      </p:sp>
    </p:spTree>
    <p:extLst>
      <p:ext uri="{BB962C8B-B14F-4D97-AF65-F5344CB8AC3E}">
        <p14:creationId xmlns:p14="http://schemas.microsoft.com/office/powerpoint/2010/main" val="18230770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53954" name="AutoShape 2"/>
          <p:cNvSpPr>
            <a:spLocks/>
          </p:cNvSpPr>
          <p:nvPr/>
        </p:nvSpPr>
        <p:spPr bwMode="auto">
          <a:xfrm>
            <a:off x="1482328" y="4054078"/>
            <a:ext cx="2830711" cy="1491258"/>
          </a:xfrm>
          <a:prstGeom prst="roundRect">
            <a:avLst>
              <a:gd name="adj" fmla="val 8981"/>
            </a:avLst>
          </a:prstGeom>
          <a:solidFill>
            <a:srgbClr val="B3D5B3"/>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dirty="0">
                <a:ea typeface="ＭＳ Ｐゴシック" charset="0"/>
                <a:cs typeface="Gill Sans" charset="0"/>
              </a:rPr>
              <a:t>commit</a:t>
            </a:r>
          </a:p>
        </p:txBody>
      </p:sp>
    </p:spTree>
    <p:extLst>
      <p:ext uri="{BB962C8B-B14F-4D97-AF65-F5344CB8AC3E}">
        <p14:creationId xmlns:p14="http://schemas.microsoft.com/office/powerpoint/2010/main" val="168195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1"/>
          <p:cNvPicPr>
            <a:picLocks noChangeAspect="1" noChangeArrowheads="1"/>
          </p:cNvPicPr>
          <p:nvPr/>
        </p:nvPicPr>
        <p:blipFill>
          <a:blip r:embed="rId3">
            <a:extLst>
              <a:ext uri="{28A0092B-C50C-407E-A947-70E740481C1C}">
                <a14:useLocalDpi xmlns:a14="http://schemas.microsoft.com/office/drawing/2010/main" val="0"/>
              </a:ext>
            </a:extLst>
          </a:blip>
          <a:srcRect r="2904" b="655"/>
          <a:stretch>
            <a:fillRect/>
          </a:stretch>
        </p:blipFill>
        <p:spPr bwMode="auto">
          <a:xfrm>
            <a:off x="1035844" y="696516"/>
            <a:ext cx="6866930" cy="5420320"/>
          </a:xfrm>
          <a:prstGeom prst="rect">
            <a:avLst/>
          </a:prstGeom>
          <a:solidFill>
            <a:srgbClr val="FFFFFF"/>
          </a:solidFill>
          <a:ln>
            <a:noFill/>
          </a:ln>
        </p:spPr>
      </p:pic>
      <p:sp>
        <p:nvSpPr>
          <p:cNvPr id="92162" name="Rectangle 2"/>
          <p:cNvSpPr>
            <a:spLocks/>
          </p:cNvSpPr>
          <p:nvPr/>
        </p:nvSpPr>
        <p:spPr bwMode="auto">
          <a:xfrm>
            <a:off x="919758" y="598289"/>
            <a:ext cx="1643063" cy="821531"/>
          </a:xfrm>
          <a:prstGeom prst="rect">
            <a:avLst/>
          </a:prstGeom>
          <a:solidFill>
            <a:srgbClr val="FFFFFF"/>
          </a:solidFill>
          <a:ln>
            <a:noFill/>
          </a:ln>
        </p:spPr>
        <p:txBody>
          <a:bodyPr lIns="0" tIns="0" rIns="0" bIns="0"/>
          <a:lstStyle/>
          <a:p>
            <a:endParaRPr lang="en-US"/>
          </a:p>
        </p:txBody>
      </p:sp>
      <p:sp>
        <p:nvSpPr>
          <p:cNvPr id="92163" name="Rectangle 3"/>
          <p:cNvSpPr>
            <a:spLocks/>
          </p:cNvSpPr>
          <p:nvPr/>
        </p:nvSpPr>
        <p:spPr bwMode="auto">
          <a:xfrm>
            <a:off x="857250" y="1848445"/>
            <a:ext cx="1714500" cy="571500"/>
          </a:xfrm>
          <a:prstGeom prst="rect">
            <a:avLst/>
          </a:prstGeom>
          <a:solidFill>
            <a:srgbClr val="FFFFFF"/>
          </a:solidFill>
          <a:ln>
            <a:noFill/>
          </a:ln>
        </p:spPr>
        <p:txBody>
          <a:bodyPr lIns="0" tIns="0" rIns="0" bIns="0"/>
          <a:lstStyle/>
          <a:p>
            <a:endParaRPr lang="en-US"/>
          </a:p>
        </p:txBody>
      </p:sp>
      <p:sp>
        <p:nvSpPr>
          <p:cNvPr id="92164" name="Rectangle 4"/>
          <p:cNvSpPr>
            <a:spLocks/>
          </p:cNvSpPr>
          <p:nvPr/>
        </p:nvSpPr>
        <p:spPr bwMode="auto">
          <a:xfrm>
            <a:off x="892969" y="2982516"/>
            <a:ext cx="1705570" cy="133945"/>
          </a:xfrm>
          <a:prstGeom prst="rect">
            <a:avLst/>
          </a:prstGeom>
          <a:solidFill>
            <a:srgbClr val="FFFFFF"/>
          </a:solidFill>
          <a:ln>
            <a:noFill/>
          </a:ln>
        </p:spPr>
        <p:txBody>
          <a:bodyPr lIns="0" tIns="0" rIns="0" bIns="0"/>
          <a:lstStyle/>
          <a:p>
            <a:endParaRPr lang="en-US"/>
          </a:p>
        </p:txBody>
      </p:sp>
      <p:sp>
        <p:nvSpPr>
          <p:cNvPr id="92165" name="Rectangle 5"/>
          <p:cNvSpPr>
            <a:spLocks/>
          </p:cNvSpPr>
          <p:nvPr/>
        </p:nvSpPr>
        <p:spPr bwMode="auto">
          <a:xfrm>
            <a:off x="857250" y="3536156"/>
            <a:ext cx="1500188" cy="598289"/>
          </a:xfrm>
          <a:prstGeom prst="rect">
            <a:avLst/>
          </a:prstGeom>
          <a:solidFill>
            <a:srgbClr val="FFFFFF"/>
          </a:solidFill>
          <a:ln>
            <a:noFill/>
          </a:ln>
        </p:spPr>
        <p:txBody>
          <a:bodyPr lIns="0" tIns="0" rIns="0" bIns="0"/>
          <a:lstStyle/>
          <a:p>
            <a:endParaRPr lang="en-US"/>
          </a:p>
        </p:txBody>
      </p:sp>
      <p:sp>
        <p:nvSpPr>
          <p:cNvPr id="92166" name="Rectangle 6"/>
          <p:cNvSpPr>
            <a:spLocks/>
          </p:cNvSpPr>
          <p:nvPr/>
        </p:nvSpPr>
        <p:spPr bwMode="auto">
          <a:xfrm>
            <a:off x="955477" y="5125641"/>
            <a:ext cx="1509117" cy="142875"/>
          </a:xfrm>
          <a:prstGeom prst="rect">
            <a:avLst/>
          </a:prstGeom>
          <a:solidFill>
            <a:srgbClr val="FFFFFF"/>
          </a:solidFill>
          <a:ln>
            <a:noFill/>
          </a:ln>
        </p:spPr>
        <p:txBody>
          <a:bodyPr lIns="0" tIns="0" rIns="0" bIns="0"/>
          <a:lstStyle/>
          <a:p>
            <a:endParaRPr lang="en-US"/>
          </a:p>
        </p:txBody>
      </p:sp>
      <p:sp>
        <p:nvSpPr>
          <p:cNvPr id="92167" name="Rectangle 7"/>
          <p:cNvSpPr>
            <a:spLocks/>
          </p:cNvSpPr>
          <p:nvPr/>
        </p:nvSpPr>
        <p:spPr bwMode="auto">
          <a:xfrm>
            <a:off x="1009055" y="5420320"/>
            <a:ext cx="1375172" cy="151805"/>
          </a:xfrm>
          <a:prstGeom prst="rect">
            <a:avLst/>
          </a:prstGeom>
          <a:solidFill>
            <a:srgbClr val="FFFFFF"/>
          </a:solidFill>
          <a:ln>
            <a:noFill/>
          </a:ln>
        </p:spPr>
        <p:txBody>
          <a:bodyPr lIns="0" tIns="0" rIns="0" bIns="0"/>
          <a:lstStyle/>
          <a:p>
            <a:endParaRPr lang="en-US"/>
          </a:p>
        </p:txBody>
      </p:sp>
      <p:sp>
        <p:nvSpPr>
          <p:cNvPr id="92168" name="Rectangle 8"/>
          <p:cNvSpPr>
            <a:spLocks/>
          </p:cNvSpPr>
          <p:nvPr/>
        </p:nvSpPr>
        <p:spPr bwMode="auto">
          <a:xfrm>
            <a:off x="2759273" y="1000125"/>
            <a:ext cx="1518047" cy="133945"/>
          </a:xfrm>
          <a:prstGeom prst="rect">
            <a:avLst/>
          </a:prstGeom>
          <a:solidFill>
            <a:srgbClr val="FFFFFF"/>
          </a:solidFill>
          <a:ln>
            <a:noFill/>
          </a:ln>
        </p:spPr>
        <p:txBody>
          <a:bodyPr lIns="0" tIns="0" rIns="0" bIns="0"/>
          <a:lstStyle/>
          <a:p>
            <a:endParaRPr lang="en-US"/>
          </a:p>
        </p:txBody>
      </p:sp>
      <p:sp>
        <p:nvSpPr>
          <p:cNvPr id="92169" name="Rectangle 9"/>
          <p:cNvSpPr>
            <a:spLocks/>
          </p:cNvSpPr>
          <p:nvPr/>
        </p:nvSpPr>
        <p:spPr bwMode="auto">
          <a:xfrm>
            <a:off x="2786063" y="2589609"/>
            <a:ext cx="1741289" cy="267891"/>
          </a:xfrm>
          <a:prstGeom prst="rect">
            <a:avLst/>
          </a:prstGeom>
          <a:solidFill>
            <a:srgbClr val="FFFFFF"/>
          </a:solidFill>
          <a:ln>
            <a:noFill/>
          </a:ln>
        </p:spPr>
        <p:txBody>
          <a:bodyPr lIns="0" tIns="0" rIns="0" bIns="0"/>
          <a:lstStyle/>
          <a:p>
            <a:endParaRPr lang="en-US"/>
          </a:p>
        </p:txBody>
      </p:sp>
      <p:sp>
        <p:nvSpPr>
          <p:cNvPr id="92170" name="Rectangle 10"/>
          <p:cNvSpPr>
            <a:spLocks/>
          </p:cNvSpPr>
          <p:nvPr/>
        </p:nvSpPr>
        <p:spPr bwMode="auto">
          <a:xfrm>
            <a:off x="2768203" y="3571875"/>
            <a:ext cx="1535906" cy="142875"/>
          </a:xfrm>
          <a:prstGeom prst="rect">
            <a:avLst/>
          </a:prstGeom>
          <a:solidFill>
            <a:srgbClr val="FFFFFF"/>
          </a:solidFill>
          <a:ln>
            <a:noFill/>
          </a:ln>
        </p:spPr>
        <p:txBody>
          <a:bodyPr lIns="0" tIns="0" rIns="0" bIns="0"/>
          <a:lstStyle/>
          <a:p>
            <a:endParaRPr lang="en-US"/>
          </a:p>
        </p:txBody>
      </p:sp>
      <p:sp>
        <p:nvSpPr>
          <p:cNvPr id="92171" name="Rectangle 11"/>
          <p:cNvSpPr>
            <a:spLocks/>
          </p:cNvSpPr>
          <p:nvPr/>
        </p:nvSpPr>
        <p:spPr bwMode="auto">
          <a:xfrm>
            <a:off x="2768203" y="4116586"/>
            <a:ext cx="1535906" cy="151805"/>
          </a:xfrm>
          <a:prstGeom prst="rect">
            <a:avLst/>
          </a:prstGeom>
          <a:solidFill>
            <a:srgbClr val="FFFFFF"/>
          </a:solidFill>
          <a:ln>
            <a:noFill/>
          </a:ln>
        </p:spPr>
        <p:txBody>
          <a:bodyPr lIns="0" tIns="0" rIns="0" bIns="0"/>
          <a:lstStyle/>
          <a:p>
            <a:endParaRPr lang="en-US"/>
          </a:p>
        </p:txBody>
      </p:sp>
      <p:sp>
        <p:nvSpPr>
          <p:cNvPr id="92172" name="Rectangle 12"/>
          <p:cNvSpPr>
            <a:spLocks/>
          </p:cNvSpPr>
          <p:nvPr/>
        </p:nvSpPr>
        <p:spPr bwMode="auto">
          <a:xfrm>
            <a:off x="2741414" y="5134570"/>
            <a:ext cx="1375172" cy="142875"/>
          </a:xfrm>
          <a:prstGeom prst="rect">
            <a:avLst/>
          </a:prstGeom>
          <a:solidFill>
            <a:srgbClr val="FFFFFF"/>
          </a:solidFill>
          <a:ln>
            <a:noFill/>
          </a:ln>
        </p:spPr>
        <p:txBody>
          <a:bodyPr lIns="0" tIns="0" rIns="0" bIns="0"/>
          <a:lstStyle/>
          <a:p>
            <a:endParaRPr lang="en-US"/>
          </a:p>
        </p:txBody>
      </p:sp>
      <p:sp>
        <p:nvSpPr>
          <p:cNvPr id="92173" name="Rectangle 13"/>
          <p:cNvSpPr>
            <a:spLocks/>
          </p:cNvSpPr>
          <p:nvPr/>
        </p:nvSpPr>
        <p:spPr bwMode="auto">
          <a:xfrm rot="10800000" flipH="1">
            <a:off x="4393406" y="2169914"/>
            <a:ext cx="1928813" cy="116086"/>
          </a:xfrm>
          <a:prstGeom prst="rect">
            <a:avLst/>
          </a:prstGeom>
          <a:solidFill>
            <a:srgbClr val="FFFFFF"/>
          </a:solidFill>
          <a:ln>
            <a:noFill/>
          </a:ln>
        </p:spPr>
        <p:txBody>
          <a:bodyPr lIns="0" tIns="0" rIns="0" bIns="0"/>
          <a:lstStyle/>
          <a:p>
            <a:endParaRPr lang="en-US"/>
          </a:p>
        </p:txBody>
      </p:sp>
      <p:sp>
        <p:nvSpPr>
          <p:cNvPr id="92174" name="Rectangle 14"/>
          <p:cNvSpPr>
            <a:spLocks/>
          </p:cNvSpPr>
          <p:nvPr/>
        </p:nvSpPr>
        <p:spPr bwMode="auto">
          <a:xfrm rot="10800000" flipH="1">
            <a:off x="4482703" y="3580804"/>
            <a:ext cx="1625203" cy="267891"/>
          </a:xfrm>
          <a:prstGeom prst="rect">
            <a:avLst/>
          </a:prstGeom>
          <a:solidFill>
            <a:srgbClr val="FFFFFF"/>
          </a:solidFill>
          <a:ln>
            <a:noFill/>
          </a:ln>
        </p:spPr>
        <p:txBody>
          <a:bodyPr lIns="0" tIns="0" rIns="0" bIns="0"/>
          <a:lstStyle/>
          <a:p>
            <a:endParaRPr lang="en-US"/>
          </a:p>
        </p:txBody>
      </p:sp>
      <p:sp>
        <p:nvSpPr>
          <p:cNvPr id="92175" name="Rectangle 15"/>
          <p:cNvSpPr>
            <a:spLocks/>
          </p:cNvSpPr>
          <p:nvPr/>
        </p:nvSpPr>
        <p:spPr bwMode="auto">
          <a:xfrm rot="10800000" flipH="1">
            <a:off x="4545211" y="4134445"/>
            <a:ext cx="1777008" cy="285750"/>
          </a:xfrm>
          <a:prstGeom prst="rect">
            <a:avLst/>
          </a:prstGeom>
          <a:solidFill>
            <a:srgbClr val="FFFFFF"/>
          </a:solidFill>
          <a:ln>
            <a:noFill/>
          </a:ln>
        </p:spPr>
        <p:txBody>
          <a:bodyPr lIns="0" tIns="0" rIns="0" bIns="0"/>
          <a:lstStyle/>
          <a:p>
            <a:endParaRPr lang="en-US"/>
          </a:p>
        </p:txBody>
      </p:sp>
      <p:sp>
        <p:nvSpPr>
          <p:cNvPr id="92176" name="Rectangle 16"/>
          <p:cNvSpPr>
            <a:spLocks/>
          </p:cNvSpPr>
          <p:nvPr/>
        </p:nvSpPr>
        <p:spPr bwMode="auto">
          <a:xfrm rot="10800000" flipH="1">
            <a:off x="4598789" y="5563196"/>
            <a:ext cx="1625203" cy="187523"/>
          </a:xfrm>
          <a:prstGeom prst="rect">
            <a:avLst/>
          </a:prstGeom>
          <a:solidFill>
            <a:srgbClr val="FFFFFF"/>
          </a:solidFill>
          <a:ln>
            <a:noFill/>
          </a:ln>
        </p:spPr>
        <p:txBody>
          <a:bodyPr lIns="0" tIns="0" rIns="0" bIns="0"/>
          <a:lstStyle/>
          <a:p>
            <a:endParaRPr lang="en-US"/>
          </a:p>
        </p:txBody>
      </p:sp>
      <p:sp>
        <p:nvSpPr>
          <p:cNvPr id="92177" name="Rectangle 17"/>
          <p:cNvSpPr>
            <a:spLocks/>
          </p:cNvSpPr>
          <p:nvPr/>
        </p:nvSpPr>
        <p:spPr bwMode="auto">
          <a:xfrm rot="10800000" flipH="1">
            <a:off x="6241852" y="705445"/>
            <a:ext cx="1625203" cy="321469"/>
          </a:xfrm>
          <a:prstGeom prst="rect">
            <a:avLst/>
          </a:prstGeom>
          <a:solidFill>
            <a:srgbClr val="FFFFFF"/>
          </a:solidFill>
          <a:ln>
            <a:noFill/>
          </a:ln>
        </p:spPr>
        <p:txBody>
          <a:bodyPr lIns="0" tIns="0" rIns="0" bIns="0"/>
          <a:lstStyle/>
          <a:p>
            <a:endParaRPr lang="en-US"/>
          </a:p>
        </p:txBody>
      </p:sp>
      <p:sp>
        <p:nvSpPr>
          <p:cNvPr id="92178" name="Rectangle 18"/>
          <p:cNvSpPr>
            <a:spLocks/>
          </p:cNvSpPr>
          <p:nvPr/>
        </p:nvSpPr>
        <p:spPr bwMode="auto">
          <a:xfrm rot="10800000" flipH="1">
            <a:off x="6322219" y="1116211"/>
            <a:ext cx="1669852" cy="169664"/>
          </a:xfrm>
          <a:prstGeom prst="rect">
            <a:avLst/>
          </a:prstGeom>
          <a:solidFill>
            <a:srgbClr val="FFFFFF"/>
          </a:solidFill>
          <a:ln>
            <a:noFill/>
          </a:ln>
        </p:spPr>
        <p:txBody>
          <a:bodyPr lIns="0" tIns="0" rIns="0" bIns="0"/>
          <a:lstStyle/>
          <a:p>
            <a:endParaRPr lang="en-US"/>
          </a:p>
        </p:txBody>
      </p:sp>
      <p:sp>
        <p:nvSpPr>
          <p:cNvPr id="92179" name="Rectangle 19"/>
          <p:cNvSpPr>
            <a:spLocks/>
          </p:cNvSpPr>
          <p:nvPr/>
        </p:nvSpPr>
        <p:spPr bwMode="auto">
          <a:xfrm rot="10800000" flipH="1">
            <a:off x="6322219" y="1821656"/>
            <a:ext cx="1714500" cy="205383"/>
          </a:xfrm>
          <a:prstGeom prst="rect">
            <a:avLst/>
          </a:prstGeom>
          <a:solidFill>
            <a:srgbClr val="FFFFFF"/>
          </a:solidFill>
          <a:ln>
            <a:noFill/>
          </a:ln>
        </p:spPr>
        <p:txBody>
          <a:bodyPr lIns="0" tIns="0" rIns="0" bIns="0"/>
          <a:lstStyle/>
          <a:p>
            <a:endParaRPr lang="en-US"/>
          </a:p>
        </p:txBody>
      </p:sp>
      <p:sp>
        <p:nvSpPr>
          <p:cNvPr id="92180" name="Rectangle 20"/>
          <p:cNvSpPr>
            <a:spLocks/>
          </p:cNvSpPr>
          <p:nvPr/>
        </p:nvSpPr>
        <p:spPr bwMode="auto">
          <a:xfrm rot="10800000" flipH="1">
            <a:off x="6322219" y="2991445"/>
            <a:ext cx="1651992" cy="312539"/>
          </a:xfrm>
          <a:prstGeom prst="rect">
            <a:avLst/>
          </a:prstGeom>
          <a:solidFill>
            <a:srgbClr val="FFFFFF"/>
          </a:solidFill>
          <a:ln>
            <a:noFill/>
          </a:ln>
        </p:spPr>
        <p:txBody>
          <a:bodyPr lIns="0" tIns="0" rIns="0" bIns="0"/>
          <a:lstStyle/>
          <a:p>
            <a:endParaRPr lang="en-US"/>
          </a:p>
        </p:txBody>
      </p:sp>
      <p:sp>
        <p:nvSpPr>
          <p:cNvPr id="92181" name="Rectangle 21"/>
          <p:cNvSpPr>
            <a:spLocks/>
          </p:cNvSpPr>
          <p:nvPr/>
        </p:nvSpPr>
        <p:spPr bwMode="auto">
          <a:xfrm rot="10800000" flipH="1">
            <a:off x="6349008" y="3420070"/>
            <a:ext cx="1643063" cy="160734"/>
          </a:xfrm>
          <a:prstGeom prst="rect">
            <a:avLst/>
          </a:prstGeom>
          <a:solidFill>
            <a:srgbClr val="FFFFFF"/>
          </a:solidFill>
          <a:ln>
            <a:noFill/>
          </a:ln>
        </p:spPr>
        <p:txBody>
          <a:bodyPr lIns="0" tIns="0" rIns="0" bIns="0"/>
          <a:lstStyle/>
          <a:p>
            <a:endParaRPr lang="en-US"/>
          </a:p>
        </p:txBody>
      </p:sp>
      <p:sp>
        <p:nvSpPr>
          <p:cNvPr id="92182" name="Rectangle 22"/>
          <p:cNvSpPr>
            <a:spLocks/>
          </p:cNvSpPr>
          <p:nvPr/>
        </p:nvSpPr>
        <p:spPr bwMode="auto">
          <a:xfrm rot="10800000" flipH="1">
            <a:off x="6340078" y="4009430"/>
            <a:ext cx="1910953" cy="133945"/>
          </a:xfrm>
          <a:prstGeom prst="rect">
            <a:avLst/>
          </a:prstGeom>
          <a:solidFill>
            <a:srgbClr val="FFFFFF"/>
          </a:solidFill>
          <a:ln>
            <a:noFill/>
          </a:ln>
        </p:spPr>
        <p:txBody>
          <a:bodyPr lIns="0" tIns="0" rIns="0" bIns="0"/>
          <a:lstStyle/>
          <a:p>
            <a:endParaRPr lang="en-US"/>
          </a:p>
        </p:txBody>
      </p:sp>
      <p:sp>
        <p:nvSpPr>
          <p:cNvPr id="92183" name="Rectangle 23"/>
          <p:cNvSpPr>
            <a:spLocks/>
          </p:cNvSpPr>
          <p:nvPr/>
        </p:nvSpPr>
        <p:spPr bwMode="auto">
          <a:xfrm>
            <a:off x="982266" y="3437930"/>
            <a:ext cx="1705570" cy="133945"/>
          </a:xfrm>
          <a:prstGeom prst="rect">
            <a:avLst/>
          </a:prstGeom>
          <a:solidFill>
            <a:srgbClr val="FFFFFF"/>
          </a:solidFill>
          <a:ln>
            <a:noFill/>
          </a:ln>
        </p:spPr>
        <p:txBody>
          <a:bodyPr lIns="0" tIns="0" rIns="0" bIns="0"/>
          <a:lstStyle/>
          <a:p>
            <a:endParaRPr lang="en-US"/>
          </a:p>
        </p:txBody>
      </p:sp>
      <p:sp>
        <p:nvSpPr>
          <p:cNvPr id="92184" name="Rectangle 24"/>
          <p:cNvSpPr>
            <a:spLocks/>
          </p:cNvSpPr>
          <p:nvPr/>
        </p:nvSpPr>
        <p:spPr bwMode="auto">
          <a:xfrm>
            <a:off x="2678906" y="1848445"/>
            <a:ext cx="1518047" cy="133945"/>
          </a:xfrm>
          <a:prstGeom prst="rect">
            <a:avLst/>
          </a:prstGeom>
          <a:solidFill>
            <a:srgbClr val="FFFFFF"/>
          </a:solidFill>
          <a:ln>
            <a:noFill/>
          </a:ln>
        </p:spPr>
        <p:txBody>
          <a:bodyPr lIns="0" tIns="0" rIns="0" bIns="0"/>
          <a:lstStyle/>
          <a:p>
            <a:endParaRPr lang="en-US"/>
          </a:p>
        </p:txBody>
      </p:sp>
      <p:sp>
        <p:nvSpPr>
          <p:cNvPr id="92185" name="Rectangle 25"/>
          <p:cNvSpPr>
            <a:spLocks/>
          </p:cNvSpPr>
          <p:nvPr/>
        </p:nvSpPr>
        <p:spPr bwMode="auto">
          <a:xfrm>
            <a:off x="2678906" y="2286000"/>
            <a:ext cx="1518047" cy="133945"/>
          </a:xfrm>
          <a:prstGeom prst="rect">
            <a:avLst/>
          </a:prstGeom>
          <a:solidFill>
            <a:srgbClr val="FFFFFF"/>
          </a:solidFill>
          <a:ln>
            <a:noFill/>
          </a:ln>
        </p:spPr>
        <p:txBody>
          <a:bodyPr lIns="0" tIns="0" rIns="0" bIns="0"/>
          <a:lstStyle/>
          <a:p>
            <a:endParaRPr lang="en-US"/>
          </a:p>
        </p:txBody>
      </p:sp>
      <p:sp>
        <p:nvSpPr>
          <p:cNvPr id="92186" name="Rectangle 26"/>
          <p:cNvSpPr>
            <a:spLocks/>
          </p:cNvSpPr>
          <p:nvPr/>
        </p:nvSpPr>
        <p:spPr bwMode="auto">
          <a:xfrm>
            <a:off x="2857500" y="3839766"/>
            <a:ext cx="1535906" cy="142875"/>
          </a:xfrm>
          <a:prstGeom prst="rect">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31858417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1" name="Picture 1"/>
          <p:cNvPicPr>
            <a:picLocks noChangeAspect="1" noChangeArrowheads="1"/>
          </p:cNvPicPr>
          <p:nvPr/>
        </p:nvPicPr>
        <p:blipFill>
          <a:blip r:embed="rId3">
            <a:extLst>
              <a:ext uri="{28A0092B-C50C-407E-A947-70E740481C1C}">
                <a14:useLocalDpi xmlns:a14="http://schemas.microsoft.com/office/drawing/2010/main" val="0"/>
              </a:ext>
            </a:extLst>
          </a:blip>
          <a:srcRect t="36604" r="20099"/>
          <a:stretch>
            <a:fillRect/>
          </a:stretch>
        </p:blipFill>
        <p:spPr bwMode="auto">
          <a:xfrm>
            <a:off x="3091905" y="2571750"/>
            <a:ext cx="3917900" cy="425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56002" name="Rectangle 2"/>
          <p:cNvSpPr>
            <a:spLocks noGrp="1" noChangeArrowheads="1"/>
          </p:cNvSpPr>
          <p:nvPr>
            <p:ph type="title"/>
          </p:nvPr>
        </p:nvSpPr>
        <p:spPr>
          <a:ln/>
        </p:spPr>
        <p:txBody>
          <a:bodyPr/>
          <a:lstStyle/>
          <a:p>
            <a:r>
              <a:rPr lang="en-US" dirty="0" smtClean="0"/>
              <a:t>The Git Object Database</a:t>
            </a:r>
            <a:endParaRPr lang="en-US" dirty="0"/>
          </a:p>
        </p:txBody>
      </p:sp>
      <p:sp>
        <p:nvSpPr>
          <p:cNvPr id="256003" name="AutoShape 3"/>
          <p:cNvSpPr>
            <a:spLocks/>
          </p:cNvSpPr>
          <p:nvPr/>
        </p:nvSpPr>
        <p:spPr bwMode="auto">
          <a:xfrm>
            <a:off x="3152180" y="1491258"/>
            <a:ext cx="2830711" cy="991195"/>
          </a:xfrm>
          <a:prstGeom prst="roundRect">
            <a:avLst>
              <a:gd name="adj" fmla="val 13509"/>
            </a:avLst>
          </a:prstGeom>
          <a:solidFill>
            <a:srgbClr val="B3D5B3"/>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commit</a:t>
            </a:r>
          </a:p>
        </p:txBody>
      </p:sp>
    </p:spTree>
    <p:extLst>
      <p:ext uri="{BB962C8B-B14F-4D97-AF65-F5344CB8AC3E}">
        <p14:creationId xmlns:p14="http://schemas.microsoft.com/office/powerpoint/2010/main" val="14856708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58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781" y="1426517"/>
            <a:ext cx="5777508" cy="543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58051" name="Rectangle 3"/>
          <p:cNvSpPr>
            <a:spLocks/>
          </p:cNvSpPr>
          <p:nvPr/>
        </p:nvSpPr>
        <p:spPr bwMode="auto">
          <a:xfrm>
            <a:off x="3571875" y="2750344"/>
            <a:ext cx="1991320" cy="544711"/>
          </a:xfrm>
          <a:prstGeom prst="rect">
            <a:avLst/>
          </a:prstGeom>
          <a:solidFill>
            <a:srgbClr val="FFFFFF"/>
          </a:solidFill>
          <a:ln>
            <a:noFill/>
          </a:ln>
        </p:spPr>
        <p:txBody>
          <a:bodyPr lIns="0" tIns="0" rIns="0" bIns="0"/>
          <a:lstStyle/>
          <a:p>
            <a:endParaRPr lang="en-US"/>
          </a:p>
        </p:txBody>
      </p:sp>
      <p:sp>
        <p:nvSpPr>
          <p:cNvPr id="258052" name="Rectangle 4"/>
          <p:cNvSpPr>
            <a:spLocks/>
          </p:cNvSpPr>
          <p:nvPr/>
        </p:nvSpPr>
        <p:spPr bwMode="auto">
          <a:xfrm>
            <a:off x="3680148" y="288419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22783744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60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781" y="1426517"/>
            <a:ext cx="5777508" cy="543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0099" name="AutoShape 3"/>
          <p:cNvSpPr>
            <a:spLocks/>
          </p:cNvSpPr>
          <p:nvPr/>
        </p:nvSpPr>
        <p:spPr bwMode="auto">
          <a:xfrm>
            <a:off x="1902023" y="5750719"/>
            <a:ext cx="5214938" cy="785813"/>
          </a:xfrm>
          <a:prstGeom prst="roundRect">
            <a:avLst>
              <a:gd name="adj" fmla="val 17042"/>
            </a:avLst>
          </a:prstGeom>
          <a:solidFill>
            <a:srgbClr val="D90B00">
              <a:alpha val="50000"/>
            </a:srgbClr>
          </a:solidFill>
          <a:ln>
            <a:noFill/>
          </a:ln>
          <a:extLst>
            <a:ext uri="{91240B29-F687-4f45-9708-019B960494DF}">
              <a14:hiddenLine xmlns:a14="http://schemas.microsoft.com/office/drawing/2010/main" w="25400" cap="flat">
                <a:solidFill>
                  <a:schemeClr val="tx1">
                    <a:alpha val="50000"/>
                  </a:schemeClr>
                </a:solidFill>
                <a:miter lim="800000"/>
                <a:headEnd type="none" w="med" len="med"/>
                <a:tailEnd type="none" w="med" len="med"/>
              </a14:hiddenLine>
            </a:ext>
          </a:extLst>
        </p:spPr>
        <p:txBody>
          <a:bodyPr lIns="0" tIns="0" rIns="0" bIns="0"/>
          <a:lstStyle/>
          <a:p>
            <a:endParaRPr lang="en-US"/>
          </a:p>
        </p:txBody>
      </p:sp>
      <p:sp>
        <p:nvSpPr>
          <p:cNvPr id="260100" name="Line 4"/>
          <p:cNvSpPr>
            <a:spLocks noChangeShapeType="1"/>
          </p:cNvSpPr>
          <p:nvPr/>
        </p:nvSpPr>
        <p:spPr bwMode="auto">
          <a:xfrm flipH="1">
            <a:off x="577082" y="5902523"/>
            <a:ext cx="1380753" cy="23441"/>
          </a:xfrm>
          <a:prstGeom prst="line">
            <a:avLst/>
          </a:prstGeom>
          <a:noFill/>
          <a:ln w="1905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0101" name="Rectangle 5"/>
          <p:cNvSpPr>
            <a:spLocks/>
          </p:cNvSpPr>
          <p:nvPr/>
        </p:nvSpPr>
        <p:spPr bwMode="auto">
          <a:xfrm>
            <a:off x="3571875" y="2750344"/>
            <a:ext cx="1991320" cy="544711"/>
          </a:xfrm>
          <a:prstGeom prst="rect">
            <a:avLst/>
          </a:prstGeom>
          <a:solidFill>
            <a:srgbClr val="FFFFFF"/>
          </a:solidFill>
          <a:ln>
            <a:noFill/>
          </a:ln>
        </p:spPr>
        <p:txBody>
          <a:bodyPr lIns="0" tIns="0" rIns="0" bIns="0"/>
          <a:lstStyle/>
          <a:p>
            <a:endParaRPr lang="en-US"/>
          </a:p>
        </p:txBody>
      </p:sp>
      <p:sp>
        <p:nvSpPr>
          <p:cNvPr id="260102" name="Rectangle 6"/>
          <p:cNvSpPr>
            <a:spLocks/>
          </p:cNvSpPr>
          <p:nvPr/>
        </p:nvSpPr>
        <p:spPr bwMode="auto">
          <a:xfrm>
            <a:off x="3680148" y="288419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30781090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62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781" y="1426517"/>
            <a:ext cx="5777508" cy="543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2147" name="AutoShape 3"/>
          <p:cNvSpPr>
            <a:spLocks/>
          </p:cNvSpPr>
          <p:nvPr/>
        </p:nvSpPr>
        <p:spPr bwMode="auto">
          <a:xfrm>
            <a:off x="1902023" y="4786312"/>
            <a:ext cx="5214938" cy="973336"/>
          </a:xfrm>
          <a:prstGeom prst="roundRect">
            <a:avLst>
              <a:gd name="adj" fmla="val 13759"/>
            </a:avLst>
          </a:prstGeom>
          <a:solidFill>
            <a:srgbClr val="D90B00">
              <a:alpha val="50000"/>
            </a:srgbClr>
          </a:solidFill>
          <a:ln>
            <a:noFill/>
          </a:ln>
          <a:extLst>
            <a:ext uri="{91240B29-F687-4f45-9708-019B960494DF}">
              <a14:hiddenLine xmlns:a14="http://schemas.microsoft.com/office/drawing/2010/main" w="25400" cap="flat">
                <a:solidFill>
                  <a:schemeClr val="tx1">
                    <a:alpha val="50000"/>
                  </a:schemeClr>
                </a:solidFill>
                <a:miter lim="800000"/>
                <a:headEnd type="none" w="med" len="med"/>
                <a:tailEnd type="none" w="med" len="med"/>
              </a14:hiddenLine>
            </a:ext>
          </a:extLst>
        </p:spPr>
        <p:txBody>
          <a:bodyPr lIns="0" tIns="0" rIns="0" bIns="0"/>
          <a:lstStyle/>
          <a:p>
            <a:endParaRPr lang="en-US"/>
          </a:p>
        </p:txBody>
      </p:sp>
      <p:sp>
        <p:nvSpPr>
          <p:cNvPr id="262148" name="Line 4"/>
          <p:cNvSpPr>
            <a:spLocks noChangeShapeType="1"/>
          </p:cNvSpPr>
          <p:nvPr/>
        </p:nvSpPr>
        <p:spPr bwMode="auto">
          <a:xfrm flipH="1">
            <a:off x="568152" y="5286375"/>
            <a:ext cx="1380753" cy="23441"/>
          </a:xfrm>
          <a:prstGeom prst="line">
            <a:avLst/>
          </a:prstGeom>
          <a:noFill/>
          <a:ln w="1905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2149" name="Rectangle 5"/>
          <p:cNvSpPr>
            <a:spLocks/>
          </p:cNvSpPr>
          <p:nvPr/>
        </p:nvSpPr>
        <p:spPr bwMode="auto">
          <a:xfrm>
            <a:off x="3571875" y="2750344"/>
            <a:ext cx="1991320" cy="544711"/>
          </a:xfrm>
          <a:prstGeom prst="rect">
            <a:avLst/>
          </a:prstGeom>
          <a:solidFill>
            <a:srgbClr val="FFFFFF"/>
          </a:solidFill>
          <a:ln>
            <a:noFill/>
          </a:ln>
        </p:spPr>
        <p:txBody>
          <a:bodyPr lIns="0" tIns="0" rIns="0" bIns="0"/>
          <a:lstStyle/>
          <a:p>
            <a:endParaRPr lang="en-US"/>
          </a:p>
        </p:txBody>
      </p:sp>
      <p:sp>
        <p:nvSpPr>
          <p:cNvPr id="262150" name="Rectangle 6"/>
          <p:cNvSpPr>
            <a:spLocks/>
          </p:cNvSpPr>
          <p:nvPr/>
        </p:nvSpPr>
        <p:spPr bwMode="auto">
          <a:xfrm>
            <a:off x="3680148" y="288419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6761110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64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781" y="1426517"/>
            <a:ext cx="5777508" cy="543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4195" name="AutoShape 3"/>
          <p:cNvSpPr>
            <a:spLocks/>
          </p:cNvSpPr>
          <p:nvPr/>
        </p:nvSpPr>
        <p:spPr bwMode="auto">
          <a:xfrm>
            <a:off x="2018109" y="4545211"/>
            <a:ext cx="1777008" cy="321469"/>
          </a:xfrm>
          <a:prstGeom prst="roundRect">
            <a:avLst>
              <a:gd name="adj" fmla="val 41667"/>
            </a:avLst>
          </a:prstGeom>
          <a:solidFill>
            <a:srgbClr val="D90B00">
              <a:alpha val="50000"/>
            </a:srgbClr>
          </a:solidFill>
          <a:ln>
            <a:noFill/>
          </a:ln>
          <a:extLst>
            <a:ext uri="{91240B29-F687-4f45-9708-019B960494DF}">
              <a14:hiddenLine xmlns:a14="http://schemas.microsoft.com/office/drawing/2010/main" w="25400" cap="flat">
                <a:solidFill>
                  <a:schemeClr val="tx1">
                    <a:alpha val="50000"/>
                  </a:schemeClr>
                </a:solidFill>
                <a:miter lim="800000"/>
                <a:headEnd type="none" w="med" len="med"/>
                <a:tailEnd type="none" w="med" len="med"/>
              </a14:hiddenLine>
            </a:ext>
          </a:extLst>
        </p:spPr>
        <p:txBody>
          <a:bodyPr lIns="0" tIns="0" rIns="0" bIns="0"/>
          <a:lstStyle/>
          <a:p>
            <a:endParaRPr lang="en-US"/>
          </a:p>
        </p:txBody>
      </p:sp>
      <p:sp>
        <p:nvSpPr>
          <p:cNvPr id="264196" name="Line 4"/>
          <p:cNvSpPr>
            <a:spLocks noChangeShapeType="1"/>
          </p:cNvSpPr>
          <p:nvPr/>
        </p:nvSpPr>
        <p:spPr bwMode="auto">
          <a:xfrm flipH="1">
            <a:off x="693167" y="4697016"/>
            <a:ext cx="1380753" cy="23441"/>
          </a:xfrm>
          <a:prstGeom prst="line">
            <a:avLst/>
          </a:prstGeom>
          <a:noFill/>
          <a:ln w="1905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4197" name="Rectangle 5"/>
          <p:cNvSpPr>
            <a:spLocks/>
          </p:cNvSpPr>
          <p:nvPr/>
        </p:nvSpPr>
        <p:spPr bwMode="auto">
          <a:xfrm>
            <a:off x="3571875" y="2750344"/>
            <a:ext cx="1991320" cy="544711"/>
          </a:xfrm>
          <a:prstGeom prst="rect">
            <a:avLst/>
          </a:prstGeom>
          <a:solidFill>
            <a:srgbClr val="FFFFFF"/>
          </a:solidFill>
          <a:ln>
            <a:noFill/>
          </a:ln>
        </p:spPr>
        <p:txBody>
          <a:bodyPr lIns="0" tIns="0" rIns="0" bIns="0"/>
          <a:lstStyle/>
          <a:p>
            <a:endParaRPr lang="en-US"/>
          </a:p>
        </p:txBody>
      </p:sp>
      <p:sp>
        <p:nvSpPr>
          <p:cNvPr id="264198" name="Rectangle 6"/>
          <p:cNvSpPr>
            <a:spLocks/>
          </p:cNvSpPr>
          <p:nvPr/>
        </p:nvSpPr>
        <p:spPr bwMode="auto">
          <a:xfrm>
            <a:off x="3680148" y="288419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32864226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66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781" y="1426517"/>
            <a:ext cx="5777508" cy="543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6243" name="AutoShape 3"/>
          <p:cNvSpPr>
            <a:spLocks/>
          </p:cNvSpPr>
          <p:nvPr/>
        </p:nvSpPr>
        <p:spPr bwMode="auto">
          <a:xfrm>
            <a:off x="1964531" y="4313039"/>
            <a:ext cx="1794867" cy="339328"/>
          </a:xfrm>
          <a:prstGeom prst="roundRect">
            <a:avLst>
              <a:gd name="adj" fmla="val 39472"/>
            </a:avLst>
          </a:prstGeom>
          <a:solidFill>
            <a:srgbClr val="D90B00">
              <a:alpha val="50000"/>
            </a:srgbClr>
          </a:solidFill>
          <a:ln>
            <a:noFill/>
          </a:ln>
          <a:extLst>
            <a:ext uri="{91240B29-F687-4f45-9708-019B960494DF}">
              <a14:hiddenLine xmlns:a14="http://schemas.microsoft.com/office/drawing/2010/main" w="25400" cap="flat">
                <a:solidFill>
                  <a:schemeClr val="tx1">
                    <a:alpha val="50000"/>
                  </a:schemeClr>
                </a:solidFill>
                <a:miter lim="800000"/>
                <a:headEnd type="none" w="med" len="med"/>
                <a:tailEnd type="none" w="med" len="med"/>
              </a14:hiddenLine>
            </a:ext>
          </a:extLst>
        </p:spPr>
        <p:txBody>
          <a:bodyPr lIns="0" tIns="0" rIns="0" bIns="0"/>
          <a:lstStyle/>
          <a:p>
            <a:endParaRPr lang="en-US"/>
          </a:p>
        </p:txBody>
      </p:sp>
      <p:sp>
        <p:nvSpPr>
          <p:cNvPr id="266244" name="Line 4"/>
          <p:cNvSpPr>
            <a:spLocks noChangeShapeType="1"/>
          </p:cNvSpPr>
          <p:nvPr/>
        </p:nvSpPr>
        <p:spPr bwMode="auto">
          <a:xfrm flipH="1">
            <a:off x="577082" y="4473773"/>
            <a:ext cx="1380753" cy="23441"/>
          </a:xfrm>
          <a:prstGeom prst="line">
            <a:avLst/>
          </a:prstGeom>
          <a:noFill/>
          <a:ln w="1905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6245" name="Rectangle 5"/>
          <p:cNvSpPr>
            <a:spLocks/>
          </p:cNvSpPr>
          <p:nvPr/>
        </p:nvSpPr>
        <p:spPr bwMode="auto">
          <a:xfrm>
            <a:off x="3571875" y="2750344"/>
            <a:ext cx="1991320" cy="544711"/>
          </a:xfrm>
          <a:prstGeom prst="rect">
            <a:avLst/>
          </a:prstGeom>
          <a:solidFill>
            <a:srgbClr val="FFFFFF"/>
          </a:solidFill>
          <a:ln>
            <a:noFill/>
          </a:ln>
        </p:spPr>
        <p:txBody>
          <a:bodyPr lIns="0" tIns="0" rIns="0" bIns="0"/>
          <a:lstStyle/>
          <a:p>
            <a:endParaRPr lang="en-US" dirty="0"/>
          </a:p>
        </p:txBody>
      </p:sp>
      <p:sp>
        <p:nvSpPr>
          <p:cNvPr id="266246" name="Rectangle 6"/>
          <p:cNvSpPr>
            <a:spLocks/>
          </p:cNvSpPr>
          <p:nvPr/>
        </p:nvSpPr>
        <p:spPr bwMode="auto">
          <a:xfrm>
            <a:off x="3680148" y="2884199"/>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err="1">
                <a:solidFill>
                  <a:schemeClr val="tx1"/>
                </a:solidFill>
                <a:ea typeface="ＭＳ Ｐゴシック" charset="0"/>
                <a:cs typeface="Gill Sans" charset="0"/>
              </a:rPr>
              <a:t>zlib</a:t>
            </a:r>
            <a:r>
              <a:rPr lang="en-US" dirty="0">
                <a:solidFill>
                  <a:schemeClr val="tx1"/>
                </a:solidFill>
                <a:ea typeface="ＭＳ Ｐゴシック" charset="0"/>
                <a:cs typeface="Gill Sans" charset="0"/>
              </a:rPr>
              <a:t>::deflate</a:t>
            </a:r>
          </a:p>
        </p:txBody>
      </p:sp>
    </p:spTree>
    <p:extLst>
      <p:ext uri="{BB962C8B-B14F-4D97-AF65-F5344CB8AC3E}">
        <p14:creationId xmlns:p14="http://schemas.microsoft.com/office/powerpoint/2010/main" val="12345192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89" name="Picture 1"/>
          <p:cNvPicPr>
            <a:picLocks noChangeAspect="1" noChangeArrowheads="1"/>
          </p:cNvPicPr>
          <p:nvPr/>
        </p:nvPicPr>
        <p:blipFill>
          <a:blip r:embed="rId3">
            <a:extLst>
              <a:ext uri="{28A0092B-C50C-407E-A947-70E740481C1C}">
                <a14:useLocalDpi xmlns:a14="http://schemas.microsoft.com/office/drawing/2010/main" val="0"/>
              </a:ext>
            </a:extLst>
          </a:blip>
          <a:srcRect l="18817" t="40515" r="24638"/>
          <a:stretch>
            <a:fillRect/>
          </a:stretch>
        </p:blipFill>
        <p:spPr bwMode="auto">
          <a:xfrm>
            <a:off x="1884164" y="1535906"/>
            <a:ext cx="5473898" cy="5152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8290" name="Rectangle 2"/>
          <p:cNvSpPr>
            <a:spLocks noGrp="1" noChangeArrowheads="1"/>
          </p:cNvSpPr>
          <p:nvPr>
            <p:ph type="title"/>
          </p:nvPr>
        </p:nvSpPr>
        <p:spPr>
          <a:ln/>
        </p:spPr>
        <p:txBody>
          <a:bodyPr/>
          <a:lstStyle/>
          <a:p>
            <a:r>
              <a:rPr lang="en-US" dirty="0" smtClean="0"/>
              <a:t>The Git Object Database</a:t>
            </a:r>
            <a:endParaRPr lang="en-US" dirty="0"/>
          </a:p>
        </p:txBody>
      </p:sp>
      <p:sp>
        <p:nvSpPr>
          <p:cNvPr id="268291" name="Rectangle 3"/>
          <p:cNvSpPr>
            <a:spLocks/>
          </p:cNvSpPr>
          <p:nvPr/>
        </p:nvSpPr>
        <p:spPr bwMode="auto">
          <a:xfrm>
            <a:off x="2991445" y="1526976"/>
            <a:ext cx="2669977" cy="267891"/>
          </a:xfrm>
          <a:prstGeom prst="rect">
            <a:avLst/>
          </a:prstGeom>
          <a:solidFill>
            <a:srgbClr val="FFFFFF"/>
          </a:solidFill>
          <a:ln>
            <a:noFill/>
          </a:ln>
        </p:spPr>
        <p:txBody>
          <a:bodyPr lIns="0" tIns="0" rIns="0" bIns="0"/>
          <a:lstStyle/>
          <a:p>
            <a:endParaRPr lang="en-US"/>
          </a:p>
        </p:txBody>
      </p:sp>
      <p:sp>
        <p:nvSpPr>
          <p:cNvPr id="268292" name="AutoShape 4"/>
          <p:cNvSpPr>
            <a:spLocks/>
          </p:cNvSpPr>
          <p:nvPr/>
        </p:nvSpPr>
        <p:spPr bwMode="auto">
          <a:xfrm rot="10800000" flipH="1">
            <a:off x="5643563" y="1330523"/>
            <a:ext cx="1000125" cy="455414"/>
          </a:xfrm>
          <a:prstGeom prst="rtTriangle">
            <a:avLst/>
          </a:prstGeom>
          <a:solidFill>
            <a:srgbClr val="FFFFFF"/>
          </a:solidFill>
          <a:ln>
            <a:noFill/>
          </a:ln>
        </p:spPr>
        <p:txBody>
          <a:bodyPr lIns="0" tIns="0" rIns="0" bIns="0"/>
          <a:lstStyle/>
          <a:p>
            <a:endParaRPr lang="en-US"/>
          </a:p>
        </p:txBody>
      </p:sp>
    </p:spTree>
    <p:extLst>
      <p:ext uri="{BB962C8B-B14F-4D97-AF65-F5344CB8AC3E}">
        <p14:creationId xmlns:p14="http://schemas.microsoft.com/office/powerpoint/2010/main" val="27380736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70338" name="AutoShape 2"/>
          <p:cNvSpPr>
            <a:spLocks/>
          </p:cNvSpPr>
          <p:nvPr/>
        </p:nvSpPr>
        <p:spPr bwMode="auto">
          <a:xfrm>
            <a:off x="1482328" y="4054078"/>
            <a:ext cx="2830711" cy="1491258"/>
          </a:xfrm>
          <a:prstGeom prst="roundRect">
            <a:avLst>
              <a:gd name="adj" fmla="val 8981"/>
            </a:avLst>
          </a:prstGeom>
          <a:solidFill>
            <a:srgbClr val="B3D5B3"/>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commit</a:t>
            </a:r>
          </a:p>
        </p:txBody>
      </p:sp>
      <p:sp>
        <p:nvSpPr>
          <p:cNvPr id="270339" name="AutoShape 3"/>
          <p:cNvSpPr>
            <a:spLocks/>
          </p:cNvSpPr>
          <p:nvPr/>
        </p:nvSpPr>
        <p:spPr bwMode="auto">
          <a:xfrm>
            <a:off x="4830961" y="4054078"/>
            <a:ext cx="2830711" cy="1491258"/>
          </a:xfrm>
          <a:prstGeom prst="roundRect">
            <a:avLst>
              <a:gd name="adj" fmla="val 8981"/>
            </a:avLst>
          </a:prstGeom>
          <a:solidFill>
            <a:srgbClr val="FFB78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tag</a:t>
            </a:r>
          </a:p>
        </p:txBody>
      </p:sp>
      <p:sp>
        <p:nvSpPr>
          <p:cNvPr id="270340" name="AutoShape 4"/>
          <p:cNvSpPr>
            <a:spLocks/>
          </p:cNvSpPr>
          <p:nvPr/>
        </p:nvSpPr>
        <p:spPr bwMode="auto">
          <a:xfrm>
            <a:off x="1482328" y="1991320"/>
            <a:ext cx="2830711" cy="1491258"/>
          </a:xfrm>
          <a:prstGeom prst="roundRect">
            <a:avLst>
              <a:gd name="adj" fmla="val 8981"/>
            </a:avLst>
          </a:prstGeom>
          <a:solidFill>
            <a:srgbClr val="FFADA4"/>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blob</a:t>
            </a:r>
          </a:p>
        </p:txBody>
      </p:sp>
      <p:sp>
        <p:nvSpPr>
          <p:cNvPr id="270341" name="AutoShape 5"/>
          <p:cNvSpPr>
            <a:spLocks/>
          </p:cNvSpPr>
          <p:nvPr/>
        </p:nvSpPr>
        <p:spPr bwMode="auto">
          <a:xfrm>
            <a:off x="4830961" y="1991320"/>
            <a:ext cx="2830711" cy="1491258"/>
          </a:xfrm>
          <a:prstGeom prst="roundRect">
            <a:avLst>
              <a:gd name="adj" fmla="val 8981"/>
            </a:avLst>
          </a:prstGeom>
          <a:solidFill>
            <a:srgbClr val="96C4E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tree</a:t>
            </a:r>
          </a:p>
        </p:txBody>
      </p:sp>
    </p:spTree>
    <p:extLst>
      <p:ext uri="{BB962C8B-B14F-4D97-AF65-F5344CB8AC3E}">
        <p14:creationId xmlns:p14="http://schemas.microsoft.com/office/powerpoint/2010/main" val="7491551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1"/>
          <p:cNvSpPr>
            <a:spLocks noGrp="1" noChangeArrowheads="1"/>
          </p:cNvSpPr>
          <p:nvPr>
            <p:ph type="title"/>
          </p:nvPr>
        </p:nvSpPr>
        <p:spPr>
          <a:ln/>
        </p:spPr>
        <p:txBody>
          <a:bodyPr/>
          <a:lstStyle/>
          <a:p>
            <a:r>
              <a:rPr lang="en-US" dirty="0" smtClean="0"/>
              <a:t>The Git Object Database</a:t>
            </a:r>
            <a:endParaRPr lang="en-US" dirty="0"/>
          </a:p>
        </p:txBody>
      </p:sp>
      <p:sp>
        <p:nvSpPr>
          <p:cNvPr id="272386" name="AutoShape 2"/>
          <p:cNvSpPr>
            <a:spLocks/>
          </p:cNvSpPr>
          <p:nvPr/>
        </p:nvSpPr>
        <p:spPr bwMode="auto">
          <a:xfrm>
            <a:off x="4830961" y="4054078"/>
            <a:ext cx="2830711" cy="1491258"/>
          </a:xfrm>
          <a:prstGeom prst="roundRect">
            <a:avLst>
              <a:gd name="adj" fmla="val 8981"/>
            </a:avLst>
          </a:prstGeom>
          <a:solidFill>
            <a:srgbClr val="FFB78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tag</a:t>
            </a:r>
          </a:p>
        </p:txBody>
      </p:sp>
    </p:spTree>
    <p:extLst>
      <p:ext uri="{BB962C8B-B14F-4D97-AF65-F5344CB8AC3E}">
        <p14:creationId xmlns:p14="http://schemas.microsoft.com/office/powerpoint/2010/main" val="59531213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3" name="Picture 1"/>
          <p:cNvPicPr>
            <a:picLocks noChangeAspect="1" noChangeArrowheads="1"/>
          </p:cNvPicPr>
          <p:nvPr/>
        </p:nvPicPr>
        <p:blipFill>
          <a:blip r:embed="rId3">
            <a:extLst>
              <a:ext uri="{28A0092B-C50C-407E-A947-70E740481C1C}">
                <a14:useLocalDpi xmlns:a14="http://schemas.microsoft.com/office/drawing/2010/main" val="0"/>
              </a:ext>
            </a:extLst>
          </a:blip>
          <a:srcRect l="19963" t="32251" r="19963"/>
          <a:stretch>
            <a:fillRect/>
          </a:stretch>
        </p:blipFill>
        <p:spPr bwMode="auto">
          <a:xfrm>
            <a:off x="2839641" y="2598540"/>
            <a:ext cx="3848695" cy="3883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74434" name="Rectangle 2"/>
          <p:cNvSpPr>
            <a:spLocks noGrp="1" noChangeArrowheads="1"/>
          </p:cNvSpPr>
          <p:nvPr>
            <p:ph type="title"/>
          </p:nvPr>
        </p:nvSpPr>
        <p:spPr>
          <a:ln/>
        </p:spPr>
        <p:txBody>
          <a:bodyPr/>
          <a:lstStyle/>
          <a:p>
            <a:r>
              <a:rPr lang="en-US" dirty="0" smtClean="0"/>
              <a:t>The Git Object Database</a:t>
            </a:r>
            <a:endParaRPr lang="en-US" dirty="0"/>
          </a:p>
        </p:txBody>
      </p:sp>
      <p:sp>
        <p:nvSpPr>
          <p:cNvPr id="274435" name="Freeform 3"/>
          <p:cNvSpPr>
            <a:spLocks/>
          </p:cNvSpPr>
          <p:nvPr/>
        </p:nvSpPr>
        <p:spPr bwMode="auto">
          <a:xfrm>
            <a:off x="2713491" y="2405263"/>
            <a:ext cx="3786188" cy="830461"/>
          </a:xfrm>
          <a:custGeom>
            <a:avLst/>
            <a:gdLst>
              <a:gd name="T0" fmla="*/ 3927 w 21600"/>
              <a:gd name="T1" fmla="*/ 20136 h 21600"/>
              <a:gd name="T2" fmla="*/ 6337 w 21600"/>
              <a:gd name="T3" fmla="*/ 21600 h 21600"/>
              <a:gd name="T4" fmla="*/ 7408 w 21600"/>
              <a:gd name="T5" fmla="*/ 21600 h 21600"/>
              <a:gd name="T6" fmla="*/ 8926 w 21600"/>
              <a:gd name="T7" fmla="*/ 5492 h 21600"/>
              <a:gd name="T8" fmla="*/ 9907 w 21600"/>
              <a:gd name="T9" fmla="*/ 1831 h 21600"/>
              <a:gd name="T10" fmla="*/ 11336 w 21600"/>
              <a:gd name="T11" fmla="*/ 6224 h 21600"/>
              <a:gd name="T12" fmla="*/ 12585 w 21600"/>
              <a:gd name="T13" fmla="*/ 21600 h 21600"/>
              <a:gd name="T14" fmla="*/ 14460 w 21600"/>
              <a:gd name="T15" fmla="*/ 21600 h 21600"/>
              <a:gd name="T16" fmla="*/ 21600 w 21600"/>
              <a:gd name="T17" fmla="*/ 6224 h 21600"/>
              <a:gd name="T18" fmla="*/ 18030 w 21600"/>
              <a:gd name="T19" fmla="*/ 2929 h 21600"/>
              <a:gd name="T20" fmla="*/ 9372 w 21600"/>
              <a:gd name="T21" fmla="*/ 0 h 21600"/>
              <a:gd name="T22" fmla="*/ 0 w 21600"/>
              <a:gd name="T23" fmla="*/ 2563 h 21600"/>
              <a:gd name="T24" fmla="*/ 2588 w 21600"/>
              <a:gd name="T25" fmla="*/ 18671 h 21600"/>
              <a:gd name="T26" fmla="*/ 3927 w 21600"/>
              <a:gd name="T27" fmla="*/ 20136 h 21600"/>
              <a:gd name="T28" fmla="*/ 3927 w 21600"/>
              <a:gd name="T29" fmla="*/ 20136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0" h="21600">
                <a:moveTo>
                  <a:pt x="3927" y="20136"/>
                </a:moveTo>
                <a:lnTo>
                  <a:pt x="6337" y="21600"/>
                </a:lnTo>
                <a:lnTo>
                  <a:pt x="7408" y="21600"/>
                </a:lnTo>
                <a:cubicBezTo>
                  <a:pt x="7408" y="21600"/>
                  <a:pt x="9015" y="7322"/>
                  <a:pt x="8926" y="5492"/>
                </a:cubicBezTo>
                <a:cubicBezTo>
                  <a:pt x="8836" y="3661"/>
                  <a:pt x="9907" y="1831"/>
                  <a:pt x="9907" y="1831"/>
                </a:cubicBezTo>
                <a:cubicBezTo>
                  <a:pt x="9907" y="1831"/>
                  <a:pt x="11068" y="5492"/>
                  <a:pt x="11336" y="6224"/>
                </a:cubicBezTo>
                <a:cubicBezTo>
                  <a:pt x="11603" y="6956"/>
                  <a:pt x="12585" y="21600"/>
                  <a:pt x="12585" y="21600"/>
                </a:cubicBezTo>
                <a:lnTo>
                  <a:pt x="14460" y="21600"/>
                </a:lnTo>
                <a:lnTo>
                  <a:pt x="21600" y="6224"/>
                </a:lnTo>
                <a:lnTo>
                  <a:pt x="18030" y="2929"/>
                </a:lnTo>
                <a:lnTo>
                  <a:pt x="9372" y="0"/>
                </a:lnTo>
                <a:lnTo>
                  <a:pt x="0" y="2563"/>
                </a:lnTo>
                <a:lnTo>
                  <a:pt x="2588" y="18671"/>
                </a:lnTo>
                <a:lnTo>
                  <a:pt x="3927" y="20136"/>
                </a:lnTo>
                <a:close/>
                <a:moveTo>
                  <a:pt x="3927" y="20136"/>
                </a:moveTo>
              </a:path>
            </a:pathLst>
          </a:custGeom>
          <a:solidFill>
            <a:srgbClr val="FFFFFF"/>
          </a:solidFill>
          <a:ln>
            <a:noFill/>
          </a:ln>
        </p:spPr>
        <p:txBody>
          <a:bodyPr lIns="0" tIns="0" rIns="0" bIns="0"/>
          <a:lstStyle/>
          <a:p>
            <a:endParaRPr lang="en-US"/>
          </a:p>
        </p:txBody>
      </p:sp>
      <p:sp>
        <p:nvSpPr>
          <p:cNvPr id="274436" name="AutoShape 4"/>
          <p:cNvSpPr>
            <a:spLocks/>
          </p:cNvSpPr>
          <p:nvPr/>
        </p:nvSpPr>
        <p:spPr bwMode="auto">
          <a:xfrm>
            <a:off x="3098602" y="1553766"/>
            <a:ext cx="2830711" cy="991195"/>
          </a:xfrm>
          <a:prstGeom prst="roundRect">
            <a:avLst>
              <a:gd name="adj" fmla="val 13509"/>
            </a:avLst>
          </a:prstGeom>
          <a:solidFill>
            <a:srgbClr val="FFB78A"/>
          </a:solidFill>
          <a:ln>
            <a:noFill/>
          </a:ln>
          <a:extLst>
            <a:ext uri="{91240B29-F687-4f45-9708-019B960494DF}">
              <a14:hiddenLine xmlns:a14="http://schemas.microsoft.com/office/drawing/2010/main" w="63500" cap="flat">
                <a:solidFill>
                  <a:srgbClr val="7E7E7E"/>
                </a:solidFill>
                <a:miter lim="800000"/>
                <a:headEnd type="none" w="med" len="med"/>
                <a:tailEnd type="none" w="med" len="med"/>
              </a14:hiddenLine>
            </a:ext>
          </a:extLst>
        </p:spPr>
        <p:txBody>
          <a:bodyPr lIns="0" tIns="0" rIns="0" bIns="0" anchor="ctr"/>
          <a:lstStyle/>
          <a:p>
            <a:pPr algn="ctr"/>
            <a:r>
              <a:rPr lang="en-US" sz="5100">
                <a:ea typeface="ＭＳ Ｐゴシック" charset="0"/>
                <a:cs typeface="Gill Sans" charset="0"/>
              </a:rPr>
              <a:t>tag</a:t>
            </a:r>
          </a:p>
        </p:txBody>
      </p:sp>
    </p:spTree>
    <p:extLst>
      <p:ext uri="{BB962C8B-B14F-4D97-AF65-F5344CB8AC3E}">
        <p14:creationId xmlns:p14="http://schemas.microsoft.com/office/powerpoint/2010/main" val="1913923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1"/>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r="2904" b="655"/>
          <a:stretch>
            <a:fillRect/>
          </a:stretch>
        </p:blipFill>
        <p:spPr bwMode="auto">
          <a:xfrm>
            <a:off x="1035844" y="696516"/>
            <a:ext cx="6866930" cy="5420320"/>
          </a:xfrm>
          <a:prstGeom prst="rect">
            <a:avLst/>
          </a:prstGeom>
          <a:solidFill>
            <a:srgbClr val="FFFFFF"/>
          </a:solidFill>
          <a:ln>
            <a:noFill/>
          </a:ln>
        </p:spPr>
      </p:pic>
      <p:sp>
        <p:nvSpPr>
          <p:cNvPr id="93186" name="Rectangle 2"/>
          <p:cNvSpPr>
            <a:spLocks/>
          </p:cNvSpPr>
          <p:nvPr/>
        </p:nvSpPr>
        <p:spPr bwMode="auto">
          <a:xfrm>
            <a:off x="919758" y="598289"/>
            <a:ext cx="1643063" cy="821531"/>
          </a:xfrm>
          <a:prstGeom prst="rect">
            <a:avLst/>
          </a:prstGeom>
          <a:solidFill>
            <a:srgbClr val="FFFFFF"/>
          </a:solidFill>
          <a:ln>
            <a:noFill/>
          </a:ln>
        </p:spPr>
        <p:txBody>
          <a:bodyPr lIns="0" tIns="0" rIns="0" bIns="0"/>
          <a:lstStyle/>
          <a:p>
            <a:endParaRPr lang="en-US"/>
          </a:p>
        </p:txBody>
      </p:sp>
      <p:sp>
        <p:nvSpPr>
          <p:cNvPr id="93187" name="Rectangle 3"/>
          <p:cNvSpPr>
            <a:spLocks/>
          </p:cNvSpPr>
          <p:nvPr/>
        </p:nvSpPr>
        <p:spPr bwMode="auto">
          <a:xfrm>
            <a:off x="857250" y="1848445"/>
            <a:ext cx="1714500" cy="571500"/>
          </a:xfrm>
          <a:prstGeom prst="rect">
            <a:avLst/>
          </a:prstGeom>
          <a:solidFill>
            <a:srgbClr val="FFFFFF"/>
          </a:solidFill>
          <a:ln>
            <a:noFill/>
          </a:ln>
        </p:spPr>
        <p:txBody>
          <a:bodyPr lIns="0" tIns="0" rIns="0" bIns="0"/>
          <a:lstStyle/>
          <a:p>
            <a:endParaRPr lang="en-US"/>
          </a:p>
        </p:txBody>
      </p:sp>
      <p:sp>
        <p:nvSpPr>
          <p:cNvPr id="93188" name="Rectangle 4"/>
          <p:cNvSpPr>
            <a:spLocks/>
          </p:cNvSpPr>
          <p:nvPr/>
        </p:nvSpPr>
        <p:spPr bwMode="auto">
          <a:xfrm>
            <a:off x="892969" y="2982516"/>
            <a:ext cx="1705570" cy="133945"/>
          </a:xfrm>
          <a:prstGeom prst="rect">
            <a:avLst/>
          </a:prstGeom>
          <a:solidFill>
            <a:srgbClr val="FFFFFF"/>
          </a:solidFill>
          <a:ln>
            <a:noFill/>
          </a:ln>
        </p:spPr>
        <p:txBody>
          <a:bodyPr lIns="0" tIns="0" rIns="0" bIns="0"/>
          <a:lstStyle/>
          <a:p>
            <a:endParaRPr lang="en-US"/>
          </a:p>
        </p:txBody>
      </p:sp>
      <p:sp>
        <p:nvSpPr>
          <p:cNvPr id="93189" name="Rectangle 5"/>
          <p:cNvSpPr>
            <a:spLocks/>
          </p:cNvSpPr>
          <p:nvPr/>
        </p:nvSpPr>
        <p:spPr bwMode="auto">
          <a:xfrm>
            <a:off x="857250" y="3536156"/>
            <a:ext cx="1500188" cy="598289"/>
          </a:xfrm>
          <a:prstGeom prst="rect">
            <a:avLst/>
          </a:prstGeom>
          <a:solidFill>
            <a:srgbClr val="FFFFFF"/>
          </a:solidFill>
          <a:ln>
            <a:noFill/>
          </a:ln>
        </p:spPr>
        <p:txBody>
          <a:bodyPr lIns="0" tIns="0" rIns="0" bIns="0"/>
          <a:lstStyle/>
          <a:p>
            <a:endParaRPr lang="en-US"/>
          </a:p>
        </p:txBody>
      </p:sp>
      <p:sp>
        <p:nvSpPr>
          <p:cNvPr id="93190" name="Rectangle 6"/>
          <p:cNvSpPr>
            <a:spLocks/>
          </p:cNvSpPr>
          <p:nvPr/>
        </p:nvSpPr>
        <p:spPr bwMode="auto">
          <a:xfrm>
            <a:off x="955477" y="5125641"/>
            <a:ext cx="1509117" cy="142875"/>
          </a:xfrm>
          <a:prstGeom prst="rect">
            <a:avLst/>
          </a:prstGeom>
          <a:solidFill>
            <a:srgbClr val="FFFFFF"/>
          </a:solidFill>
          <a:ln>
            <a:noFill/>
          </a:ln>
        </p:spPr>
        <p:txBody>
          <a:bodyPr lIns="0" tIns="0" rIns="0" bIns="0"/>
          <a:lstStyle/>
          <a:p>
            <a:endParaRPr lang="en-US"/>
          </a:p>
        </p:txBody>
      </p:sp>
      <p:sp>
        <p:nvSpPr>
          <p:cNvPr id="93191" name="Rectangle 7"/>
          <p:cNvSpPr>
            <a:spLocks/>
          </p:cNvSpPr>
          <p:nvPr/>
        </p:nvSpPr>
        <p:spPr bwMode="auto">
          <a:xfrm>
            <a:off x="1009055" y="5420320"/>
            <a:ext cx="1375172" cy="151805"/>
          </a:xfrm>
          <a:prstGeom prst="rect">
            <a:avLst/>
          </a:prstGeom>
          <a:solidFill>
            <a:srgbClr val="FFFFFF"/>
          </a:solidFill>
          <a:ln>
            <a:noFill/>
          </a:ln>
        </p:spPr>
        <p:txBody>
          <a:bodyPr lIns="0" tIns="0" rIns="0" bIns="0"/>
          <a:lstStyle/>
          <a:p>
            <a:endParaRPr lang="en-US"/>
          </a:p>
        </p:txBody>
      </p:sp>
      <p:sp>
        <p:nvSpPr>
          <p:cNvPr id="93192" name="Rectangle 8"/>
          <p:cNvSpPr>
            <a:spLocks/>
          </p:cNvSpPr>
          <p:nvPr/>
        </p:nvSpPr>
        <p:spPr bwMode="auto">
          <a:xfrm>
            <a:off x="2759273" y="1000125"/>
            <a:ext cx="1518047" cy="133945"/>
          </a:xfrm>
          <a:prstGeom prst="rect">
            <a:avLst/>
          </a:prstGeom>
          <a:solidFill>
            <a:srgbClr val="FFFFFF"/>
          </a:solidFill>
          <a:ln>
            <a:noFill/>
          </a:ln>
        </p:spPr>
        <p:txBody>
          <a:bodyPr lIns="0" tIns="0" rIns="0" bIns="0"/>
          <a:lstStyle/>
          <a:p>
            <a:endParaRPr lang="en-US"/>
          </a:p>
        </p:txBody>
      </p:sp>
      <p:sp>
        <p:nvSpPr>
          <p:cNvPr id="93193" name="Rectangle 9"/>
          <p:cNvSpPr>
            <a:spLocks/>
          </p:cNvSpPr>
          <p:nvPr/>
        </p:nvSpPr>
        <p:spPr bwMode="auto">
          <a:xfrm>
            <a:off x="2786063" y="2589609"/>
            <a:ext cx="1741289" cy="267891"/>
          </a:xfrm>
          <a:prstGeom prst="rect">
            <a:avLst/>
          </a:prstGeom>
          <a:solidFill>
            <a:srgbClr val="FFFFFF"/>
          </a:solidFill>
          <a:ln>
            <a:noFill/>
          </a:ln>
        </p:spPr>
        <p:txBody>
          <a:bodyPr lIns="0" tIns="0" rIns="0" bIns="0"/>
          <a:lstStyle/>
          <a:p>
            <a:endParaRPr lang="en-US"/>
          </a:p>
        </p:txBody>
      </p:sp>
      <p:sp>
        <p:nvSpPr>
          <p:cNvPr id="93194" name="Rectangle 10"/>
          <p:cNvSpPr>
            <a:spLocks/>
          </p:cNvSpPr>
          <p:nvPr/>
        </p:nvSpPr>
        <p:spPr bwMode="auto">
          <a:xfrm>
            <a:off x="2768203" y="3571875"/>
            <a:ext cx="1535906" cy="142875"/>
          </a:xfrm>
          <a:prstGeom prst="rect">
            <a:avLst/>
          </a:prstGeom>
          <a:solidFill>
            <a:srgbClr val="FFFFFF"/>
          </a:solidFill>
          <a:ln>
            <a:noFill/>
          </a:ln>
        </p:spPr>
        <p:txBody>
          <a:bodyPr lIns="0" tIns="0" rIns="0" bIns="0"/>
          <a:lstStyle/>
          <a:p>
            <a:endParaRPr lang="en-US"/>
          </a:p>
        </p:txBody>
      </p:sp>
      <p:sp>
        <p:nvSpPr>
          <p:cNvPr id="93195" name="Rectangle 11"/>
          <p:cNvSpPr>
            <a:spLocks/>
          </p:cNvSpPr>
          <p:nvPr/>
        </p:nvSpPr>
        <p:spPr bwMode="auto">
          <a:xfrm>
            <a:off x="2768203" y="4116586"/>
            <a:ext cx="1535906" cy="151805"/>
          </a:xfrm>
          <a:prstGeom prst="rect">
            <a:avLst/>
          </a:prstGeom>
          <a:solidFill>
            <a:srgbClr val="FFFFFF"/>
          </a:solidFill>
          <a:ln>
            <a:noFill/>
          </a:ln>
        </p:spPr>
        <p:txBody>
          <a:bodyPr lIns="0" tIns="0" rIns="0" bIns="0"/>
          <a:lstStyle/>
          <a:p>
            <a:endParaRPr lang="en-US"/>
          </a:p>
        </p:txBody>
      </p:sp>
      <p:sp>
        <p:nvSpPr>
          <p:cNvPr id="93196" name="Rectangle 12"/>
          <p:cNvSpPr>
            <a:spLocks/>
          </p:cNvSpPr>
          <p:nvPr/>
        </p:nvSpPr>
        <p:spPr bwMode="auto">
          <a:xfrm>
            <a:off x="2741414" y="5134570"/>
            <a:ext cx="1375172" cy="142875"/>
          </a:xfrm>
          <a:prstGeom prst="rect">
            <a:avLst/>
          </a:prstGeom>
          <a:solidFill>
            <a:srgbClr val="FFFFFF"/>
          </a:solidFill>
          <a:ln>
            <a:noFill/>
          </a:ln>
        </p:spPr>
        <p:txBody>
          <a:bodyPr lIns="0" tIns="0" rIns="0" bIns="0"/>
          <a:lstStyle/>
          <a:p>
            <a:endParaRPr lang="en-US"/>
          </a:p>
        </p:txBody>
      </p:sp>
      <p:sp>
        <p:nvSpPr>
          <p:cNvPr id="93197" name="Rectangle 13"/>
          <p:cNvSpPr>
            <a:spLocks/>
          </p:cNvSpPr>
          <p:nvPr/>
        </p:nvSpPr>
        <p:spPr bwMode="auto">
          <a:xfrm rot="10800000" flipH="1">
            <a:off x="4393406" y="2169914"/>
            <a:ext cx="1928813" cy="160734"/>
          </a:xfrm>
          <a:prstGeom prst="rect">
            <a:avLst/>
          </a:prstGeom>
          <a:solidFill>
            <a:srgbClr val="FFFFFF"/>
          </a:solidFill>
          <a:ln>
            <a:noFill/>
          </a:ln>
        </p:spPr>
        <p:txBody>
          <a:bodyPr lIns="0" tIns="0" rIns="0" bIns="0"/>
          <a:lstStyle/>
          <a:p>
            <a:endParaRPr lang="en-US"/>
          </a:p>
        </p:txBody>
      </p:sp>
      <p:sp>
        <p:nvSpPr>
          <p:cNvPr id="93198" name="Rectangle 14"/>
          <p:cNvSpPr>
            <a:spLocks/>
          </p:cNvSpPr>
          <p:nvPr/>
        </p:nvSpPr>
        <p:spPr bwMode="auto">
          <a:xfrm rot="10800000" flipH="1">
            <a:off x="4482703" y="3580804"/>
            <a:ext cx="1625203" cy="267891"/>
          </a:xfrm>
          <a:prstGeom prst="rect">
            <a:avLst/>
          </a:prstGeom>
          <a:solidFill>
            <a:srgbClr val="FFFFFF"/>
          </a:solidFill>
          <a:ln>
            <a:noFill/>
          </a:ln>
        </p:spPr>
        <p:txBody>
          <a:bodyPr lIns="0" tIns="0" rIns="0" bIns="0"/>
          <a:lstStyle/>
          <a:p>
            <a:endParaRPr lang="en-US"/>
          </a:p>
        </p:txBody>
      </p:sp>
      <p:sp>
        <p:nvSpPr>
          <p:cNvPr id="93199" name="Rectangle 15"/>
          <p:cNvSpPr>
            <a:spLocks/>
          </p:cNvSpPr>
          <p:nvPr/>
        </p:nvSpPr>
        <p:spPr bwMode="auto">
          <a:xfrm rot="10800000" flipH="1">
            <a:off x="4545211" y="4134445"/>
            <a:ext cx="1777008" cy="285750"/>
          </a:xfrm>
          <a:prstGeom prst="rect">
            <a:avLst/>
          </a:prstGeom>
          <a:solidFill>
            <a:srgbClr val="FFFFFF"/>
          </a:solidFill>
          <a:ln>
            <a:noFill/>
          </a:ln>
        </p:spPr>
        <p:txBody>
          <a:bodyPr lIns="0" tIns="0" rIns="0" bIns="0"/>
          <a:lstStyle/>
          <a:p>
            <a:endParaRPr lang="en-US"/>
          </a:p>
        </p:txBody>
      </p:sp>
      <p:sp>
        <p:nvSpPr>
          <p:cNvPr id="93200" name="Rectangle 16"/>
          <p:cNvSpPr>
            <a:spLocks/>
          </p:cNvSpPr>
          <p:nvPr/>
        </p:nvSpPr>
        <p:spPr bwMode="auto">
          <a:xfrm rot="10800000" flipH="1">
            <a:off x="4598789" y="5563196"/>
            <a:ext cx="1625203" cy="187523"/>
          </a:xfrm>
          <a:prstGeom prst="rect">
            <a:avLst/>
          </a:prstGeom>
          <a:solidFill>
            <a:srgbClr val="FFFFFF"/>
          </a:solidFill>
          <a:ln>
            <a:noFill/>
          </a:ln>
        </p:spPr>
        <p:txBody>
          <a:bodyPr lIns="0" tIns="0" rIns="0" bIns="0"/>
          <a:lstStyle/>
          <a:p>
            <a:endParaRPr lang="en-US"/>
          </a:p>
        </p:txBody>
      </p:sp>
      <p:sp>
        <p:nvSpPr>
          <p:cNvPr id="93201" name="Rectangle 17"/>
          <p:cNvSpPr>
            <a:spLocks/>
          </p:cNvSpPr>
          <p:nvPr/>
        </p:nvSpPr>
        <p:spPr bwMode="auto">
          <a:xfrm rot="10800000" flipH="1">
            <a:off x="6241852" y="705445"/>
            <a:ext cx="1625203" cy="321469"/>
          </a:xfrm>
          <a:prstGeom prst="rect">
            <a:avLst/>
          </a:prstGeom>
          <a:solidFill>
            <a:srgbClr val="FFFFFF"/>
          </a:solidFill>
          <a:ln>
            <a:noFill/>
          </a:ln>
        </p:spPr>
        <p:txBody>
          <a:bodyPr lIns="0" tIns="0" rIns="0" bIns="0"/>
          <a:lstStyle/>
          <a:p>
            <a:endParaRPr lang="en-US"/>
          </a:p>
        </p:txBody>
      </p:sp>
      <p:sp>
        <p:nvSpPr>
          <p:cNvPr id="93202" name="Rectangle 18"/>
          <p:cNvSpPr>
            <a:spLocks/>
          </p:cNvSpPr>
          <p:nvPr/>
        </p:nvSpPr>
        <p:spPr bwMode="auto">
          <a:xfrm rot="10800000" flipH="1">
            <a:off x="6322219" y="1116211"/>
            <a:ext cx="1669852" cy="169664"/>
          </a:xfrm>
          <a:prstGeom prst="rect">
            <a:avLst/>
          </a:prstGeom>
          <a:solidFill>
            <a:srgbClr val="FFFFFF"/>
          </a:solidFill>
          <a:ln>
            <a:noFill/>
          </a:ln>
        </p:spPr>
        <p:txBody>
          <a:bodyPr lIns="0" tIns="0" rIns="0" bIns="0"/>
          <a:lstStyle/>
          <a:p>
            <a:endParaRPr lang="en-US"/>
          </a:p>
        </p:txBody>
      </p:sp>
      <p:sp>
        <p:nvSpPr>
          <p:cNvPr id="93203" name="Rectangle 19"/>
          <p:cNvSpPr>
            <a:spLocks/>
          </p:cNvSpPr>
          <p:nvPr/>
        </p:nvSpPr>
        <p:spPr bwMode="auto">
          <a:xfrm rot="10800000" flipH="1">
            <a:off x="6322219" y="1821656"/>
            <a:ext cx="1714500" cy="205383"/>
          </a:xfrm>
          <a:prstGeom prst="rect">
            <a:avLst/>
          </a:prstGeom>
          <a:solidFill>
            <a:srgbClr val="FFFFFF"/>
          </a:solidFill>
          <a:ln>
            <a:noFill/>
          </a:ln>
        </p:spPr>
        <p:txBody>
          <a:bodyPr lIns="0" tIns="0" rIns="0" bIns="0"/>
          <a:lstStyle/>
          <a:p>
            <a:endParaRPr lang="en-US"/>
          </a:p>
        </p:txBody>
      </p:sp>
      <p:sp>
        <p:nvSpPr>
          <p:cNvPr id="93204" name="Rectangle 20"/>
          <p:cNvSpPr>
            <a:spLocks/>
          </p:cNvSpPr>
          <p:nvPr/>
        </p:nvSpPr>
        <p:spPr bwMode="auto">
          <a:xfrm rot="10800000" flipH="1">
            <a:off x="6322219" y="2991445"/>
            <a:ext cx="1651992" cy="312539"/>
          </a:xfrm>
          <a:prstGeom prst="rect">
            <a:avLst/>
          </a:prstGeom>
          <a:solidFill>
            <a:srgbClr val="FFFFFF"/>
          </a:solidFill>
          <a:ln>
            <a:noFill/>
          </a:ln>
        </p:spPr>
        <p:txBody>
          <a:bodyPr lIns="0" tIns="0" rIns="0" bIns="0"/>
          <a:lstStyle/>
          <a:p>
            <a:endParaRPr lang="en-US"/>
          </a:p>
        </p:txBody>
      </p:sp>
      <p:sp>
        <p:nvSpPr>
          <p:cNvPr id="93205" name="Rectangle 21"/>
          <p:cNvSpPr>
            <a:spLocks/>
          </p:cNvSpPr>
          <p:nvPr/>
        </p:nvSpPr>
        <p:spPr bwMode="auto">
          <a:xfrm rot="10800000" flipH="1">
            <a:off x="6349008" y="3420070"/>
            <a:ext cx="1643063" cy="160734"/>
          </a:xfrm>
          <a:prstGeom prst="rect">
            <a:avLst/>
          </a:prstGeom>
          <a:solidFill>
            <a:srgbClr val="FFFFFF"/>
          </a:solidFill>
          <a:ln>
            <a:noFill/>
          </a:ln>
        </p:spPr>
        <p:txBody>
          <a:bodyPr lIns="0" tIns="0" rIns="0" bIns="0"/>
          <a:lstStyle/>
          <a:p>
            <a:endParaRPr lang="en-US"/>
          </a:p>
        </p:txBody>
      </p:sp>
      <p:sp>
        <p:nvSpPr>
          <p:cNvPr id="93206" name="Rectangle 22"/>
          <p:cNvSpPr>
            <a:spLocks/>
          </p:cNvSpPr>
          <p:nvPr/>
        </p:nvSpPr>
        <p:spPr bwMode="auto">
          <a:xfrm rot="10800000" flipH="1">
            <a:off x="6340078" y="4009430"/>
            <a:ext cx="1910953" cy="133945"/>
          </a:xfrm>
          <a:prstGeom prst="rect">
            <a:avLst/>
          </a:prstGeom>
          <a:solidFill>
            <a:srgbClr val="FFFFFF"/>
          </a:solidFill>
          <a:ln>
            <a:noFill/>
          </a:ln>
        </p:spPr>
        <p:txBody>
          <a:bodyPr lIns="0" tIns="0" rIns="0" bIns="0"/>
          <a:lstStyle/>
          <a:p>
            <a:endParaRPr lang="en-US"/>
          </a:p>
        </p:txBody>
      </p:sp>
      <p:sp>
        <p:nvSpPr>
          <p:cNvPr id="93207" name="Rectangle 23"/>
          <p:cNvSpPr>
            <a:spLocks/>
          </p:cNvSpPr>
          <p:nvPr/>
        </p:nvSpPr>
        <p:spPr bwMode="auto">
          <a:xfrm>
            <a:off x="982266" y="3437930"/>
            <a:ext cx="1705570" cy="133945"/>
          </a:xfrm>
          <a:prstGeom prst="rect">
            <a:avLst/>
          </a:prstGeom>
          <a:solidFill>
            <a:srgbClr val="FFFFFF"/>
          </a:solidFill>
          <a:ln>
            <a:noFill/>
          </a:ln>
        </p:spPr>
        <p:txBody>
          <a:bodyPr lIns="0" tIns="0" rIns="0" bIns="0"/>
          <a:lstStyle/>
          <a:p>
            <a:endParaRPr lang="en-US"/>
          </a:p>
        </p:txBody>
      </p:sp>
      <p:sp>
        <p:nvSpPr>
          <p:cNvPr id="93208" name="Rectangle 24"/>
          <p:cNvSpPr>
            <a:spLocks/>
          </p:cNvSpPr>
          <p:nvPr/>
        </p:nvSpPr>
        <p:spPr bwMode="auto">
          <a:xfrm>
            <a:off x="2678906" y="1848445"/>
            <a:ext cx="1518047" cy="133945"/>
          </a:xfrm>
          <a:prstGeom prst="rect">
            <a:avLst/>
          </a:prstGeom>
          <a:solidFill>
            <a:srgbClr val="FFFFFF"/>
          </a:solidFill>
          <a:ln>
            <a:noFill/>
          </a:ln>
        </p:spPr>
        <p:txBody>
          <a:bodyPr lIns="0" tIns="0" rIns="0" bIns="0"/>
          <a:lstStyle/>
          <a:p>
            <a:endParaRPr lang="en-US"/>
          </a:p>
        </p:txBody>
      </p:sp>
      <p:sp>
        <p:nvSpPr>
          <p:cNvPr id="93209" name="Rectangle 25"/>
          <p:cNvSpPr>
            <a:spLocks/>
          </p:cNvSpPr>
          <p:nvPr/>
        </p:nvSpPr>
        <p:spPr bwMode="auto">
          <a:xfrm>
            <a:off x="2678906" y="2286000"/>
            <a:ext cx="1518047" cy="133945"/>
          </a:xfrm>
          <a:prstGeom prst="rect">
            <a:avLst/>
          </a:prstGeom>
          <a:solidFill>
            <a:srgbClr val="FFFFFF"/>
          </a:solidFill>
          <a:ln>
            <a:noFill/>
          </a:ln>
        </p:spPr>
        <p:txBody>
          <a:bodyPr lIns="0" tIns="0" rIns="0" bIns="0"/>
          <a:lstStyle/>
          <a:p>
            <a:endParaRPr lang="en-US"/>
          </a:p>
        </p:txBody>
      </p:sp>
      <p:sp>
        <p:nvSpPr>
          <p:cNvPr id="93210" name="Rectangle 26"/>
          <p:cNvSpPr>
            <a:spLocks/>
          </p:cNvSpPr>
          <p:nvPr/>
        </p:nvSpPr>
        <p:spPr bwMode="auto">
          <a:xfrm>
            <a:off x="2857500" y="3839766"/>
            <a:ext cx="1535906" cy="142875"/>
          </a:xfrm>
          <a:prstGeom prst="rect">
            <a:avLst/>
          </a:prstGeom>
          <a:solidFill>
            <a:srgbClr val="FFFFFF"/>
          </a:solidFill>
          <a:ln>
            <a:noFill/>
          </a:ln>
        </p:spPr>
        <p:txBody>
          <a:bodyPr lIns="0" tIns="0" rIns="0" bIns="0"/>
          <a:lstStyle/>
          <a:p>
            <a:endParaRPr lang="en-US"/>
          </a:p>
        </p:txBody>
      </p:sp>
      <p:sp>
        <p:nvSpPr>
          <p:cNvPr id="93211" name="Rectangle 27"/>
          <p:cNvSpPr>
            <a:spLocks/>
          </p:cNvSpPr>
          <p:nvPr/>
        </p:nvSpPr>
        <p:spPr bwMode="auto">
          <a:xfrm>
            <a:off x="2187774" y="2214562"/>
            <a:ext cx="5202416" cy="1464469"/>
          </a:xfrm>
          <a:prstGeom prst="rect">
            <a:avLst/>
          </a:prstGeom>
          <a:noFill/>
          <a:ln>
            <a:noFill/>
          </a:ln>
        </p:spPr>
        <p:txBody>
          <a:bodyPr lIns="0" tIns="0" rIns="0" bIns="0" anchor="ctr"/>
          <a:lstStyle/>
          <a:p>
            <a:r>
              <a:rPr lang="en-US" sz="5900" dirty="0">
                <a:ea typeface="ＭＳ Ｐゴシック" charset="0"/>
                <a:cs typeface="Gill Sans" charset="0"/>
              </a:rPr>
              <a:t>the </a:t>
            </a:r>
            <a:r>
              <a:rPr lang="ja-JP" altLang="en-US" sz="5900" dirty="0">
                <a:latin typeface="Arial"/>
                <a:ea typeface="ＭＳ Ｐゴシック" charset="0"/>
                <a:cs typeface="Gill Sans" charset="0"/>
              </a:rPr>
              <a:t>“</a:t>
            </a:r>
            <a:r>
              <a:rPr lang="en-US" sz="5900" dirty="0">
                <a:ea typeface="ＭＳ Ｐゴシック" charset="0"/>
                <a:cs typeface="Gill Sans" charset="0"/>
              </a:rPr>
              <a:t>plumbing</a:t>
            </a:r>
            <a:r>
              <a:rPr lang="ja-JP" altLang="en-US" sz="5900" dirty="0">
                <a:latin typeface="Arial"/>
                <a:ea typeface="ＭＳ Ｐゴシック" charset="0"/>
                <a:cs typeface="Gill Sans" charset="0"/>
              </a:rPr>
              <a:t>”</a:t>
            </a:r>
            <a:endParaRPr lang="en-US" sz="5900" dirty="0">
              <a:ea typeface="ＭＳ Ｐゴシック" charset="0"/>
              <a:cs typeface="Gill Sans" charset="0"/>
            </a:endParaRPr>
          </a:p>
        </p:txBody>
      </p:sp>
    </p:spTree>
    <p:extLst>
      <p:ext uri="{BB962C8B-B14F-4D97-AF65-F5344CB8AC3E}">
        <p14:creationId xmlns:p14="http://schemas.microsoft.com/office/powerpoint/2010/main" val="24897971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76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016" y="1446610"/>
            <a:ext cx="6599039" cy="52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76483" name="Rectangle 3"/>
          <p:cNvSpPr>
            <a:spLocks/>
          </p:cNvSpPr>
          <p:nvPr/>
        </p:nvSpPr>
        <p:spPr bwMode="auto">
          <a:xfrm>
            <a:off x="3598664" y="2821781"/>
            <a:ext cx="1991320" cy="544711"/>
          </a:xfrm>
          <a:prstGeom prst="rect">
            <a:avLst/>
          </a:prstGeom>
          <a:solidFill>
            <a:srgbClr val="FFFFFF"/>
          </a:solidFill>
          <a:ln>
            <a:noFill/>
          </a:ln>
        </p:spPr>
        <p:txBody>
          <a:bodyPr lIns="0" tIns="0" rIns="0" bIns="0"/>
          <a:lstStyle/>
          <a:p>
            <a:endParaRPr lang="en-US"/>
          </a:p>
        </p:txBody>
      </p:sp>
      <p:sp>
        <p:nvSpPr>
          <p:cNvPr id="276484" name="Rectangle 4"/>
          <p:cNvSpPr>
            <a:spLocks/>
          </p:cNvSpPr>
          <p:nvPr/>
        </p:nvSpPr>
        <p:spPr bwMode="auto">
          <a:xfrm>
            <a:off x="3706937" y="2955637"/>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2787054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78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016" y="1446610"/>
            <a:ext cx="6599039" cy="52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78531" name="AutoShape 3"/>
          <p:cNvSpPr>
            <a:spLocks/>
          </p:cNvSpPr>
          <p:nvPr/>
        </p:nvSpPr>
        <p:spPr bwMode="auto">
          <a:xfrm>
            <a:off x="1651992" y="5688211"/>
            <a:ext cx="5214938" cy="634008"/>
          </a:xfrm>
          <a:prstGeom prst="roundRect">
            <a:avLst>
              <a:gd name="adj" fmla="val 21125"/>
            </a:avLst>
          </a:prstGeom>
          <a:solidFill>
            <a:srgbClr val="D90B00">
              <a:alpha val="50000"/>
            </a:srgbClr>
          </a:solidFill>
          <a:ln>
            <a:noFill/>
          </a:ln>
          <a:extLst>
            <a:ext uri="{91240B29-F687-4f45-9708-019B960494DF}">
              <a14:hiddenLine xmlns:a14="http://schemas.microsoft.com/office/drawing/2010/main" w="25400" cap="flat">
                <a:solidFill>
                  <a:schemeClr val="tx1">
                    <a:alpha val="50000"/>
                  </a:schemeClr>
                </a:solidFill>
                <a:miter lim="800000"/>
                <a:headEnd type="none" w="med" len="med"/>
                <a:tailEnd type="none" w="med" len="med"/>
              </a14:hiddenLine>
            </a:ext>
          </a:extLst>
        </p:spPr>
        <p:txBody>
          <a:bodyPr lIns="0" tIns="0" rIns="0" bIns="0"/>
          <a:lstStyle/>
          <a:p>
            <a:endParaRPr lang="en-US"/>
          </a:p>
        </p:txBody>
      </p:sp>
      <p:sp>
        <p:nvSpPr>
          <p:cNvPr id="278532" name="Line 4"/>
          <p:cNvSpPr>
            <a:spLocks noChangeShapeType="1"/>
          </p:cNvSpPr>
          <p:nvPr/>
        </p:nvSpPr>
        <p:spPr bwMode="auto">
          <a:xfrm flipH="1">
            <a:off x="318121" y="6000750"/>
            <a:ext cx="1380753" cy="23441"/>
          </a:xfrm>
          <a:prstGeom prst="line">
            <a:avLst/>
          </a:prstGeom>
          <a:noFill/>
          <a:ln w="1905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8533" name="Rectangle 5"/>
          <p:cNvSpPr>
            <a:spLocks/>
          </p:cNvSpPr>
          <p:nvPr/>
        </p:nvSpPr>
        <p:spPr bwMode="auto">
          <a:xfrm>
            <a:off x="3598664" y="2821781"/>
            <a:ext cx="1991320" cy="544711"/>
          </a:xfrm>
          <a:prstGeom prst="rect">
            <a:avLst/>
          </a:prstGeom>
          <a:solidFill>
            <a:srgbClr val="FFFFFF"/>
          </a:solidFill>
          <a:ln>
            <a:noFill/>
          </a:ln>
        </p:spPr>
        <p:txBody>
          <a:bodyPr lIns="0" tIns="0" rIns="0" bIns="0"/>
          <a:lstStyle/>
          <a:p>
            <a:endParaRPr lang="en-US"/>
          </a:p>
        </p:txBody>
      </p:sp>
      <p:sp>
        <p:nvSpPr>
          <p:cNvPr id="278534" name="Rectangle 6"/>
          <p:cNvSpPr>
            <a:spLocks/>
          </p:cNvSpPr>
          <p:nvPr/>
        </p:nvSpPr>
        <p:spPr bwMode="auto">
          <a:xfrm>
            <a:off x="3706937" y="2955637"/>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3902996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80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016" y="1446610"/>
            <a:ext cx="6599039" cy="52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80579" name="AutoShape 3"/>
          <p:cNvSpPr>
            <a:spLocks/>
          </p:cNvSpPr>
          <p:nvPr/>
        </p:nvSpPr>
        <p:spPr bwMode="auto">
          <a:xfrm>
            <a:off x="1651992" y="5179219"/>
            <a:ext cx="5214938" cy="634008"/>
          </a:xfrm>
          <a:prstGeom prst="roundRect">
            <a:avLst>
              <a:gd name="adj" fmla="val 21125"/>
            </a:avLst>
          </a:prstGeom>
          <a:solidFill>
            <a:srgbClr val="D90B00">
              <a:alpha val="50000"/>
            </a:srgbClr>
          </a:solidFill>
          <a:ln>
            <a:noFill/>
          </a:ln>
          <a:extLst>
            <a:ext uri="{91240B29-F687-4f45-9708-019B960494DF}">
              <a14:hiddenLine xmlns:a14="http://schemas.microsoft.com/office/drawing/2010/main" w="25400" cap="flat">
                <a:solidFill>
                  <a:schemeClr val="tx1">
                    <a:alpha val="50000"/>
                  </a:schemeClr>
                </a:solidFill>
                <a:miter lim="800000"/>
                <a:headEnd type="none" w="med" len="med"/>
                <a:tailEnd type="none" w="med" len="med"/>
              </a14:hiddenLine>
            </a:ext>
          </a:extLst>
        </p:spPr>
        <p:txBody>
          <a:bodyPr lIns="0" tIns="0" rIns="0" bIns="0"/>
          <a:lstStyle/>
          <a:p>
            <a:endParaRPr lang="en-US"/>
          </a:p>
        </p:txBody>
      </p:sp>
      <p:sp>
        <p:nvSpPr>
          <p:cNvPr id="280580" name="Line 4"/>
          <p:cNvSpPr>
            <a:spLocks noChangeShapeType="1"/>
          </p:cNvSpPr>
          <p:nvPr/>
        </p:nvSpPr>
        <p:spPr bwMode="auto">
          <a:xfrm flipH="1">
            <a:off x="318121" y="5491758"/>
            <a:ext cx="1380753" cy="23441"/>
          </a:xfrm>
          <a:prstGeom prst="line">
            <a:avLst/>
          </a:prstGeom>
          <a:noFill/>
          <a:ln w="1905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0581" name="Rectangle 5"/>
          <p:cNvSpPr>
            <a:spLocks/>
          </p:cNvSpPr>
          <p:nvPr/>
        </p:nvSpPr>
        <p:spPr bwMode="auto">
          <a:xfrm>
            <a:off x="3598664" y="2821781"/>
            <a:ext cx="1991320" cy="544711"/>
          </a:xfrm>
          <a:prstGeom prst="rect">
            <a:avLst/>
          </a:prstGeom>
          <a:solidFill>
            <a:srgbClr val="FFFFFF"/>
          </a:solidFill>
          <a:ln>
            <a:noFill/>
          </a:ln>
        </p:spPr>
        <p:txBody>
          <a:bodyPr lIns="0" tIns="0" rIns="0" bIns="0"/>
          <a:lstStyle/>
          <a:p>
            <a:endParaRPr lang="en-US"/>
          </a:p>
        </p:txBody>
      </p:sp>
      <p:sp>
        <p:nvSpPr>
          <p:cNvPr id="280582" name="Rectangle 6"/>
          <p:cNvSpPr>
            <a:spLocks/>
          </p:cNvSpPr>
          <p:nvPr/>
        </p:nvSpPr>
        <p:spPr bwMode="auto">
          <a:xfrm>
            <a:off x="3706937" y="2955637"/>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4519957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82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016" y="1446610"/>
            <a:ext cx="6599039" cy="52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82627" name="AutoShape 3"/>
          <p:cNvSpPr>
            <a:spLocks/>
          </p:cNvSpPr>
          <p:nvPr/>
        </p:nvSpPr>
        <p:spPr bwMode="auto">
          <a:xfrm>
            <a:off x="1651992" y="4982766"/>
            <a:ext cx="1526977" cy="258961"/>
          </a:xfrm>
          <a:prstGeom prst="roundRect">
            <a:avLst>
              <a:gd name="adj" fmla="val 50000"/>
            </a:avLst>
          </a:prstGeom>
          <a:solidFill>
            <a:srgbClr val="D90B00">
              <a:alpha val="50000"/>
            </a:srgbClr>
          </a:solidFill>
          <a:ln>
            <a:noFill/>
          </a:ln>
          <a:extLst>
            <a:ext uri="{91240B29-F687-4f45-9708-019B960494DF}">
              <a14:hiddenLine xmlns:a14="http://schemas.microsoft.com/office/drawing/2010/main" w="25400" cap="flat">
                <a:solidFill>
                  <a:schemeClr val="tx1">
                    <a:alpha val="50000"/>
                  </a:schemeClr>
                </a:solidFill>
                <a:miter lim="800000"/>
                <a:headEnd type="none" w="med" len="med"/>
                <a:tailEnd type="none" w="med" len="med"/>
              </a14:hiddenLine>
            </a:ext>
          </a:extLst>
        </p:spPr>
        <p:txBody>
          <a:bodyPr lIns="0" tIns="0" rIns="0" bIns="0"/>
          <a:lstStyle/>
          <a:p>
            <a:endParaRPr lang="en-US"/>
          </a:p>
        </p:txBody>
      </p:sp>
      <p:sp>
        <p:nvSpPr>
          <p:cNvPr id="282628" name="Line 4"/>
          <p:cNvSpPr>
            <a:spLocks noChangeShapeType="1"/>
          </p:cNvSpPr>
          <p:nvPr/>
        </p:nvSpPr>
        <p:spPr bwMode="auto">
          <a:xfrm flipH="1">
            <a:off x="318121" y="5107781"/>
            <a:ext cx="1380753" cy="23441"/>
          </a:xfrm>
          <a:prstGeom prst="line">
            <a:avLst/>
          </a:prstGeom>
          <a:noFill/>
          <a:ln w="1905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2629" name="Rectangle 5"/>
          <p:cNvSpPr>
            <a:spLocks/>
          </p:cNvSpPr>
          <p:nvPr/>
        </p:nvSpPr>
        <p:spPr bwMode="auto">
          <a:xfrm>
            <a:off x="3598664" y="2821781"/>
            <a:ext cx="1991320" cy="544711"/>
          </a:xfrm>
          <a:prstGeom prst="rect">
            <a:avLst/>
          </a:prstGeom>
          <a:solidFill>
            <a:srgbClr val="FFFFFF"/>
          </a:solidFill>
          <a:ln>
            <a:noFill/>
          </a:ln>
        </p:spPr>
        <p:txBody>
          <a:bodyPr lIns="0" tIns="0" rIns="0" bIns="0"/>
          <a:lstStyle/>
          <a:p>
            <a:endParaRPr lang="en-US"/>
          </a:p>
        </p:txBody>
      </p:sp>
      <p:sp>
        <p:nvSpPr>
          <p:cNvPr id="282630" name="Rectangle 6"/>
          <p:cNvSpPr>
            <a:spLocks/>
          </p:cNvSpPr>
          <p:nvPr/>
        </p:nvSpPr>
        <p:spPr bwMode="auto">
          <a:xfrm>
            <a:off x="3706937" y="2955637"/>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12503399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ChangeArrowheads="1"/>
          </p:cNvSpPr>
          <p:nvPr>
            <p:ph type="title"/>
          </p:nvPr>
        </p:nvSpPr>
        <p:spPr>
          <a:ln/>
        </p:spPr>
        <p:txBody>
          <a:bodyPr/>
          <a:lstStyle/>
          <a:p>
            <a:r>
              <a:rPr lang="en-US" dirty="0" smtClean="0"/>
              <a:t>The Git Object Database</a:t>
            </a:r>
            <a:endParaRPr lang="en-US" dirty="0"/>
          </a:p>
        </p:txBody>
      </p:sp>
      <p:pic>
        <p:nvPicPr>
          <p:cNvPr id="284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016" y="1446610"/>
            <a:ext cx="6599039" cy="52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84675" name="AutoShape 3"/>
          <p:cNvSpPr>
            <a:spLocks/>
          </p:cNvSpPr>
          <p:nvPr/>
        </p:nvSpPr>
        <p:spPr bwMode="auto">
          <a:xfrm>
            <a:off x="1651992" y="4563070"/>
            <a:ext cx="2411016" cy="482203"/>
          </a:xfrm>
          <a:prstGeom prst="roundRect">
            <a:avLst>
              <a:gd name="adj" fmla="val 27778"/>
            </a:avLst>
          </a:prstGeom>
          <a:solidFill>
            <a:srgbClr val="D90B00">
              <a:alpha val="50000"/>
            </a:srgbClr>
          </a:solidFill>
          <a:ln>
            <a:noFill/>
          </a:ln>
          <a:extLst>
            <a:ext uri="{91240B29-F687-4f45-9708-019B960494DF}">
              <a14:hiddenLine xmlns:a14="http://schemas.microsoft.com/office/drawing/2010/main" w="25400" cap="flat">
                <a:solidFill>
                  <a:schemeClr val="tx1">
                    <a:alpha val="50000"/>
                  </a:schemeClr>
                </a:solidFill>
                <a:miter lim="800000"/>
                <a:headEnd type="none" w="med" len="med"/>
                <a:tailEnd type="none" w="med" len="med"/>
              </a14:hiddenLine>
            </a:ext>
          </a:extLst>
        </p:spPr>
        <p:txBody>
          <a:bodyPr lIns="0" tIns="0" rIns="0" bIns="0"/>
          <a:lstStyle/>
          <a:p>
            <a:endParaRPr lang="en-US"/>
          </a:p>
        </p:txBody>
      </p:sp>
      <p:sp>
        <p:nvSpPr>
          <p:cNvPr id="284676" name="Line 4"/>
          <p:cNvSpPr>
            <a:spLocks noChangeShapeType="1"/>
          </p:cNvSpPr>
          <p:nvPr/>
        </p:nvSpPr>
        <p:spPr bwMode="auto">
          <a:xfrm flipH="1">
            <a:off x="318121" y="4688086"/>
            <a:ext cx="1380753" cy="23441"/>
          </a:xfrm>
          <a:prstGeom prst="line">
            <a:avLst/>
          </a:prstGeom>
          <a:noFill/>
          <a:ln w="1905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4677" name="Rectangle 5"/>
          <p:cNvSpPr>
            <a:spLocks/>
          </p:cNvSpPr>
          <p:nvPr/>
        </p:nvSpPr>
        <p:spPr bwMode="auto">
          <a:xfrm>
            <a:off x="3598664" y="2821781"/>
            <a:ext cx="1991320" cy="544711"/>
          </a:xfrm>
          <a:prstGeom prst="rect">
            <a:avLst/>
          </a:prstGeom>
          <a:solidFill>
            <a:srgbClr val="FFFFFF"/>
          </a:solidFill>
          <a:ln>
            <a:noFill/>
          </a:ln>
        </p:spPr>
        <p:txBody>
          <a:bodyPr lIns="0" tIns="0" rIns="0" bIns="0"/>
          <a:lstStyle/>
          <a:p>
            <a:endParaRPr lang="en-US"/>
          </a:p>
        </p:txBody>
      </p:sp>
      <p:sp>
        <p:nvSpPr>
          <p:cNvPr id="284678" name="Rectangle 6"/>
          <p:cNvSpPr>
            <a:spLocks/>
          </p:cNvSpPr>
          <p:nvPr/>
        </p:nvSpPr>
        <p:spPr bwMode="auto">
          <a:xfrm>
            <a:off x="3706937" y="2955637"/>
            <a:ext cx="11029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zlib::deflate</a:t>
            </a:r>
          </a:p>
        </p:txBody>
      </p:sp>
    </p:spTree>
    <p:extLst>
      <p:ext uri="{BB962C8B-B14F-4D97-AF65-F5344CB8AC3E}">
        <p14:creationId xmlns:p14="http://schemas.microsoft.com/office/powerpoint/2010/main" val="10424859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The Git Object Database</a:t>
            </a:r>
            <a:endParaRPr lang="en-US" dirty="0"/>
          </a:p>
        </p:txBody>
      </p:sp>
      <p:sp>
        <p:nvSpPr>
          <p:cNvPr id="3" name="Content Placeholder 2"/>
          <p:cNvSpPr>
            <a:spLocks noGrp="1"/>
          </p:cNvSpPr>
          <p:nvPr>
            <p:ph idx="1"/>
          </p:nvPr>
        </p:nvSpPr>
        <p:spPr>
          <a:xfrm>
            <a:off x="2204834"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endParaRPr lang="en-US" sz="1100" dirty="0" smtClean="0">
              <a:latin typeface="Monaco"/>
              <a:cs typeface="Monaco"/>
            </a:endParaRPr>
          </a:p>
          <a:p>
            <a:pPr marL="0" indent="0">
              <a:buNone/>
            </a:pPr>
            <a:r>
              <a:rPr lang="en-US" sz="1100" dirty="0" smtClean="0">
                <a:latin typeface="Monaco"/>
                <a:cs typeface="Monaco"/>
              </a:rPr>
              <a:t>14 directories, 20 files</a:t>
            </a:r>
          </a:p>
        </p:txBody>
      </p:sp>
      <p:sp>
        <p:nvSpPr>
          <p:cNvPr id="4" name="TextBox 3"/>
          <p:cNvSpPr txBox="1"/>
          <p:nvPr/>
        </p:nvSpPr>
        <p:spPr>
          <a:xfrm>
            <a:off x="125734" y="939333"/>
            <a:ext cx="1911156" cy="1754327"/>
          </a:xfrm>
          <a:prstGeom prst="rect">
            <a:avLst/>
          </a:prstGeom>
          <a:noFill/>
        </p:spPr>
        <p:txBody>
          <a:bodyPr wrap="square" rtlCol="0">
            <a:spAutoFit/>
          </a:bodyPr>
          <a:lstStyle/>
          <a:p>
            <a:r>
              <a:rPr lang="en-US" dirty="0" smtClean="0"/>
              <a:t>$&gt; touch README</a:t>
            </a:r>
          </a:p>
          <a:p>
            <a:r>
              <a:rPr lang="en-US" dirty="0" smtClean="0"/>
              <a:t>$&gt; git add .</a:t>
            </a:r>
          </a:p>
          <a:p>
            <a:r>
              <a:rPr lang="en-US" dirty="0" smtClean="0"/>
              <a:t>$&gt; git commit –m “initial commit”</a:t>
            </a:r>
          </a:p>
          <a:p>
            <a:endParaRPr lang="en-US" dirty="0" smtClean="0"/>
          </a:p>
          <a:p>
            <a:r>
              <a:rPr lang="en-US" dirty="0" smtClean="0"/>
              <a:t>$&gt; tree –a .git</a:t>
            </a:r>
          </a:p>
        </p:txBody>
      </p:sp>
      <p:sp>
        <p:nvSpPr>
          <p:cNvPr id="6" name="TextBox 5"/>
          <p:cNvSpPr txBox="1"/>
          <p:nvPr/>
        </p:nvSpPr>
        <p:spPr>
          <a:xfrm>
            <a:off x="125734" y="554612"/>
            <a:ext cx="2172126" cy="369332"/>
          </a:xfrm>
          <a:prstGeom prst="rect">
            <a:avLst/>
          </a:prstGeom>
          <a:solidFill>
            <a:srgbClr val="FFFFFF"/>
          </a:solidFill>
        </p:spPr>
        <p:txBody>
          <a:bodyPr wrap="square" rtlCol="0">
            <a:spAutoFit/>
          </a:bodyPr>
          <a:lstStyle/>
          <a:p>
            <a:r>
              <a:rPr lang="en-US" dirty="0" smtClean="0">
                <a:solidFill>
                  <a:schemeClr val="bg1">
                    <a:lumMod val="65000"/>
                  </a:schemeClr>
                </a:solidFill>
              </a:rPr>
              <a:t>$&gt; git </a:t>
            </a:r>
            <a:r>
              <a:rPr lang="en-US" dirty="0" err="1" smtClean="0">
                <a:solidFill>
                  <a:schemeClr val="bg1">
                    <a:lumMod val="65000"/>
                  </a:schemeClr>
                </a:solidFill>
              </a:rPr>
              <a:t>init</a:t>
            </a:r>
            <a:endParaRPr lang="en-US" dirty="0">
              <a:solidFill>
                <a:schemeClr val="bg1">
                  <a:lumMod val="65000"/>
                </a:schemeClr>
              </a:solidFill>
            </a:endParaRPr>
          </a:p>
        </p:txBody>
      </p:sp>
    </p:spTree>
    <p:extLst>
      <p:ext uri="{BB962C8B-B14F-4D97-AF65-F5344CB8AC3E}">
        <p14:creationId xmlns:p14="http://schemas.microsoft.com/office/powerpoint/2010/main" val="38681602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The Git Object Database</a:t>
            </a:r>
            <a:endParaRPr lang="en-US" dirty="0"/>
          </a:p>
        </p:txBody>
      </p:sp>
      <p:sp>
        <p:nvSpPr>
          <p:cNvPr id="3" name="Content Placeholder 2"/>
          <p:cNvSpPr>
            <a:spLocks noGrp="1"/>
          </p:cNvSpPr>
          <p:nvPr>
            <p:ph idx="1"/>
          </p:nvPr>
        </p:nvSpPr>
        <p:spPr>
          <a:xfrm>
            <a:off x="2204834"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4" name="TextBox 3"/>
          <p:cNvSpPr txBox="1"/>
          <p:nvPr/>
        </p:nvSpPr>
        <p:spPr>
          <a:xfrm>
            <a:off x="125734" y="939333"/>
            <a:ext cx="1911156" cy="2862323"/>
          </a:xfrm>
          <a:prstGeom prst="rect">
            <a:avLst/>
          </a:prstGeom>
          <a:noFill/>
        </p:spPr>
        <p:txBody>
          <a:bodyPr wrap="square" rtlCol="0">
            <a:spAutoFit/>
          </a:bodyPr>
          <a:lstStyle/>
          <a:p>
            <a:r>
              <a:rPr lang="en-US" dirty="0" smtClean="0"/>
              <a:t>$&gt; touch README</a:t>
            </a:r>
          </a:p>
          <a:p>
            <a:r>
              <a:rPr lang="en-US" dirty="0" smtClean="0"/>
              <a:t>$&gt; git add .</a:t>
            </a:r>
          </a:p>
          <a:p>
            <a:r>
              <a:rPr lang="en-US" dirty="0" smtClean="0"/>
              <a:t>$&gt; git commit –m “initial commit”</a:t>
            </a:r>
          </a:p>
          <a:p>
            <a:endParaRPr lang="en-US" dirty="0" smtClean="0"/>
          </a:p>
          <a:p>
            <a:r>
              <a:rPr lang="en-US" dirty="0" smtClean="0"/>
              <a:t>$&gt; git tag –a </a:t>
            </a:r>
            <a:r>
              <a:rPr lang="en-US" dirty="0" err="1" smtClean="0"/>
              <a:t>taggy</a:t>
            </a:r>
            <a:endParaRPr lang="en-US" dirty="0" smtClean="0"/>
          </a:p>
          <a:p>
            <a:r>
              <a:rPr lang="en-US" dirty="0" smtClean="0"/>
              <a:t>(opens editor to write annotation)</a:t>
            </a:r>
          </a:p>
          <a:p>
            <a:endParaRPr lang="en-US" dirty="0" smtClean="0"/>
          </a:p>
          <a:p>
            <a:r>
              <a:rPr lang="en-US" dirty="0" smtClean="0"/>
              <a:t>$&gt; tree –a .git</a:t>
            </a:r>
          </a:p>
        </p:txBody>
      </p:sp>
      <p:sp>
        <p:nvSpPr>
          <p:cNvPr id="6" name="TextBox 5"/>
          <p:cNvSpPr txBox="1"/>
          <p:nvPr/>
        </p:nvSpPr>
        <p:spPr>
          <a:xfrm>
            <a:off x="125734" y="554612"/>
            <a:ext cx="2172126" cy="369332"/>
          </a:xfrm>
          <a:prstGeom prst="rect">
            <a:avLst/>
          </a:prstGeom>
          <a:solidFill>
            <a:srgbClr val="FFFFFF"/>
          </a:solidFill>
        </p:spPr>
        <p:txBody>
          <a:bodyPr wrap="square" rtlCol="0">
            <a:spAutoFit/>
          </a:bodyPr>
          <a:lstStyle/>
          <a:p>
            <a:r>
              <a:rPr lang="en-US" dirty="0" smtClean="0">
                <a:solidFill>
                  <a:schemeClr val="bg1">
                    <a:lumMod val="65000"/>
                  </a:schemeClr>
                </a:solidFill>
              </a:rPr>
              <a:t>$&gt; git </a:t>
            </a:r>
            <a:r>
              <a:rPr lang="en-US" dirty="0" err="1" smtClean="0">
                <a:solidFill>
                  <a:schemeClr val="bg1">
                    <a:lumMod val="65000"/>
                  </a:schemeClr>
                </a:solidFill>
              </a:rPr>
              <a:t>init</a:t>
            </a:r>
            <a:endParaRPr lang="en-US" dirty="0">
              <a:solidFill>
                <a:schemeClr val="bg1">
                  <a:lumMod val="65000"/>
                </a:schemeClr>
              </a:solidFill>
            </a:endParaRPr>
          </a:p>
        </p:txBody>
      </p:sp>
      <p:sp>
        <p:nvSpPr>
          <p:cNvPr id="7" name="Rectangle 2"/>
          <p:cNvSpPr>
            <a:spLocks/>
          </p:cNvSpPr>
          <p:nvPr/>
        </p:nvSpPr>
        <p:spPr bwMode="auto">
          <a:xfrm>
            <a:off x="125734" y="2237954"/>
            <a:ext cx="1911156" cy="991475"/>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 name="Rectangle 2"/>
          <p:cNvSpPr>
            <a:spLocks/>
          </p:cNvSpPr>
          <p:nvPr/>
        </p:nvSpPr>
        <p:spPr bwMode="auto">
          <a:xfrm>
            <a:off x="2576286" y="3890165"/>
            <a:ext cx="4148666" cy="464122"/>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2781842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The Git Object Database</a:t>
            </a:r>
            <a:endParaRPr lang="en-US" dirty="0"/>
          </a:p>
        </p:txBody>
      </p:sp>
      <p:sp>
        <p:nvSpPr>
          <p:cNvPr id="3" name="Content Placeholder 2"/>
          <p:cNvSpPr>
            <a:spLocks noGrp="1"/>
          </p:cNvSpPr>
          <p:nvPr>
            <p:ph idx="1"/>
          </p:nvPr>
        </p:nvSpPr>
        <p:spPr>
          <a:xfrm>
            <a:off x="2204834"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4" name="TextBox 3"/>
          <p:cNvSpPr txBox="1"/>
          <p:nvPr/>
        </p:nvSpPr>
        <p:spPr>
          <a:xfrm>
            <a:off x="125734" y="939333"/>
            <a:ext cx="1911156" cy="2862323"/>
          </a:xfrm>
          <a:prstGeom prst="rect">
            <a:avLst/>
          </a:prstGeom>
          <a:noFill/>
        </p:spPr>
        <p:txBody>
          <a:bodyPr wrap="square" rtlCol="0">
            <a:spAutoFit/>
          </a:bodyPr>
          <a:lstStyle/>
          <a:p>
            <a:r>
              <a:rPr lang="en-US" dirty="0" smtClean="0"/>
              <a:t>$&gt; touch README</a:t>
            </a:r>
          </a:p>
          <a:p>
            <a:r>
              <a:rPr lang="en-US" dirty="0" smtClean="0"/>
              <a:t>$&gt; git add .</a:t>
            </a:r>
          </a:p>
          <a:p>
            <a:r>
              <a:rPr lang="en-US" dirty="0" smtClean="0"/>
              <a:t>$&gt; git commit –m “initial commit”</a:t>
            </a:r>
          </a:p>
          <a:p>
            <a:endParaRPr lang="en-US" dirty="0" smtClean="0"/>
          </a:p>
          <a:p>
            <a:r>
              <a:rPr lang="en-US" dirty="0" smtClean="0"/>
              <a:t>$&gt; git tag –a </a:t>
            </a:r>
            <a:r>
              <a:rPr lang="en-US" dirty="0" err="1" smtClean="0"/>
              <a:t>taggy</a:t>
            </a:r>
            <a:endParaRPr lang="en-US" dirty="0" smtClean="0"/>
          </a:p>
          <a:p>
            <a:r>
              <a:rPr lang="en-US" dirty="0" smtClean="0"/>
              <a:t>(opens editor to write annotation)</a:t>
            </a:r>
          </a:p>
          <a:p>
            <a:endParaRPr lang="en-US" dirty="0" smtClean="0"/>
          </a:p>
          <a:p>
            <a:r>
              <a:rPr lang="en-US" dirty="0" smtClean="0"/>
              <a:t>$&gt; tree –a .git</a:t>
            </a:r>
          </a:p>
        </p:txBody>
      </p:sp>
      <p:sp>
        <p:nvSpPr>
          <p:cNvPr id="6" name="TextBox 5"/>
          <p:cNvSpPr txBox="1"/>
          <p:nvPr/>
        </p:nvSpPr>
        <p:spPr>
          <a:xfrm>
            <a:off x="125734" y="554612"/>
            <a:ext cx="2172126" cy="369332"/>
          </a:xfrm>
          <a:prstGeom prst="rect">
            <a:avLst/>
          </a:prstGeom>
          <a:solidFill>
            <a:srgbClr val="FFFFFF"/>
          </a:solidFill>
        </p:spPr>
        <p:txBody>
          <a:bodyPr wrap="square" rtlCol="0">
            <a:spAutoFit/>
          </a:bodyPr>
          <a:lstStyle/>
          <a:p>
            <a:r>
              <a:rPr lang="en-US" dirty="0" smtClean="0">
                <a:solidFill>
                  <a:schemeClr val="bg1">
                    <a:lumMod val="65000"/>
                  </a:schemeClr>
                </a:solidFill>
              </a:rPr>
              <a:t>$&gt; git </a:t>
            </a:r>
            <a:r>
              <a:rPr lang="en-US" dirty="0" err="1" smtClean="0">
                <a:solidFill>
                  <a:schemeClr val="bg1">
                    <a:lumMod val="65000"/>
                  </a:schemeClr>
                </a:solidFill>
              </a:rPr>
              <a:t>init</a:t>
            </a:r>
            <a:endParaRPr lang="en-US" dirty="0">
              <a:solidFill>
                <a:schemeClr val="bg1">
                  <a:lumMod val="65000"/>
                </a:schemeClr>
              </a:solidFill>
            </a:endParaRPr>
          </a:p>
        </p:txBody>
      </p:sp>
      <p:sp>
        <p:nvSpPr>
          <p:cNvPr id="8" name="Rectangle 2"/>
          <p:cNvSpPr>
            <a:spLocks/>
          </p:cNvSpPr>
          <p:nvPr/>
        </p:nvSpPr>
        <p:spPr bwMode="auto">
          <a:xfrm>
            <a:off x="2204833" y="3289904"/>
            <a:ext cx="4604785" cy="1826381"/>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9274483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6" name="Rectangle 2"/>
          <p:cNvSpPr>
            <a:spLocks/>
          </p:cNvSpPr>
          <p:nvPr/>
        </p:nvSpPr>
        <p:spPr bwMode="auto">
          <a:xfrm>
            <a:off x="0" y="3289904"/>
            <a:ext cx="4366382" cy="1826381"/>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160024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Git Object Database</a:t>
            </a:r>
            <a:endParaRPr lang="en-US" dirty="0"/>
          </a:p>
        </p:txBody>
      </p:sp>
      <p:sp>
        <p:nvSpPr>
          <p:cNvPr id="5" name="Content Placeholder 2"/>
          <p:cNvSpPr>
            <a:spLocks noGrp="1"/>
          </p:cNvSpPr>
          <p:nvPr>
            <p:ph idx="1"/>
          </p:nvPr>
        </p:nvSpPr>
        <p:spPr>
          <a:xfrm>
            <a:off x="0" y="842514"/>
            <a:ext cx="5050013" cy="5110098"/>
          </a:xfrm>
        </p:spPr>
        <p:txBody>
          <a:bodyPr>
            <a:noAutofit/>
          </a:bodyPr>
          <a:lstStyle/>
          <a:p>
            <a:pPr marL="0" indent="0">
              <a:buNone/>
            </a:pPr>
            <a:r>
              <a:rPr lang="en-US" sz="1100" dirty="0" smtClean="0">
                <a:latin typeface="Monaco"/>
                <a:cs typeface="Monaco"/>
              </a:rPr>
              <a:t>.git</a:t>
            </a:r>
          </a:p>
          <a:p>
            <a:pPr marL="0" indent="0">
              <a:buNone/>
            </a:pPr>
            <a:r>
              <a:rPr lang="en-US" sz="1100" dirty="0" smtClean="0">
                <a:latin typeface="Monaco"/>
                <a:cs typeface="Monaco"/>
              </a:rPr>
              <a:t>├── COMMIT_EDITMSG</a:t>
            </a:r>
          </a:p>
          <a:p>
            <a:pPr marL="0" indent="0">
              <a:buNone/>
            </a:pPr>
            <a:r>
              <a:rPr lang="en-US" sz="1100" dirty="0" smtClean="0">
                <a:latin typeface="Monaco"/>
                <a:cs typeface="Monaco"/>
              </a:rPr>
              <a:t>├── HEAD</a:t>
            </a:r>
          </a:p>
          <a:p>
            <a:pPr marL="0" indent="0">
              <a:buNone/>
            </a:pPr>
            <a:r>
              <a:rPr lang="en-US" sz="1100" dirty="0" smtClean="0">
                <a:latin typeface="Monaco"/>
                <a:cs typeface="Monaco"/>
              </a:rPr>
              <a:t>├── </a:t>
            </a:r>
            <a:r>
              <a:rPr lang="en-US" sz="1100" dirty="0" err="1" smtClean="0">
                <a:latin typeface="Monaco"/>
                <a:cs typeface="Monaco"/>
              </a:rPr>
              <a:t>config</a:t>
            </a:r>
            <a:endParaRPr lang="en-US" sz="1100" dirty="0" smtClean="0">
              <a:latin typeface="Monaco"/>
              <a:cs typeface="Monaco"/>
            </a:endParaRPr>
          </a:p>
          <a:p>
            <a:pPr marL="0" indent="0">
              <a:buNone/>
            </a:pPr>
            <a:r>
              <a:rPr lang="en-US" sz="1100" dirty="0" smtClean="0">
                <a:latin typeface="Monaco"/>
                <a:cs typeface="Monaco"/>
              </a:rPr>
              <a:t>├── description</a:t>
            </a:r>
          </a:p>
          <a:p>
            <a:pPr marL="0" indent="0">
              <a:buNone/>
            </a:pPr>
            <a:r>
              <a:rPr lang="en-US" sz="1100" dirty="0" smtClean="0">
                <a:latin typeface="Monaco"/>
                <a:cs typeface="Monaco"/>
              </a:rPr>
              <a:t>├── hooks</a:t>
            </a:r>
          </a:p>
          <a:p>
            <a:pPr marL="0" indent="0">
              <a:buNone/>
            </a:pPr>
            <a:r>
              <a:rPr lang="en-US" sz="1100" dirty="0" smtClean="0">
                <a:latin typeface="Monaco"/>
                <a:cs typeface="Monaco"/>
              </a:rPr>
              <a:t>│   ├── …</a:t>
            </a:r>
          </a:p>
          <a:p>
            <a:pPr marL="0" indent="0">
              <a:buNone/>
            </a:pPr>
            <a:r>
              <a:rPr lang="en-US" sz="1100" dirty="0" smtClean="0">
                <a:latin typeface="Monaco"/>
                <a:cs typeface="Monaco"/>
              </a:rPr>
              <a:t>├── index</a:t>
            </a:r>
          </a:p>
          <a:p>
            <a:pPr marL="0" indent="0">
              <a:buNone/>
            </a:pPr>
            <a:r>
              <a:rPr lang="en-US" sz="1100" dirty="0" smtClean="0">
                <a:latin typeface="Monaco"/>
                <a:cs typeface="Monaco"/>
              </a:rPr>
              <a:t>├── info</a:t>
            </a:r>
          </a:p>
          <a:p>
            <a:pPr marL="0" indent="0">
              <a:buNone/>
            </a:pPr>
            <a:r>
              <a:rPr lang="en-US" sz="1100" dirty="0" smtClean="0">
                <a:latin typeface="Monaco"/>
                <a:cs typeface="Monaco"/>
              </a:rPr>
              <a:t>│   └── exclude</a:t>
            </a:r>
          </a:p>
          <a:p>
            <a:pPr marL="0" indent="0">
              <a:buNone/>
            </a:pPr>
            <a:r>
              <a:rPr lang="en-US" sz="1100" dirty="0" smtClean="0">
                <a:latin typeface="Monaco"/>
                <a:cs typeface="Monaco"/>
              </a:rPr>
              <a:t>├── logs</a:t>
            </a:r>
          </a:p>
          <a:p>
            <a:pPr marL="0" indent="0">
              <a:buNone/>
            </a:pPr>
            <a:r>
              <a:rPr lang="en-US" sz="1100" dirty="0" smtClean="0">
                <a:latin typeface="Monaco"/>
                <a:cs typeface="Monaco"/>
              </a:rPr>
              <a:t>│   ├── …</a:t>
            </a:r>
          </a:p>
          <a:p>
            <a:pPr marL="0" indent="0">
              <a:buNone/>
            </a:pPr>
            <a:r>
              <a:rPr lang="en-US" sz="1100" dirty="0" smtClean="0">
                <a:latin typeface="Monaco"/>
                <a:cs typeface="Monaco"/>
              </a:rPr>
              <a:t>├── objects</a:t>
            </a:r>
          </a:p>
          <a:p>
            <a:pPr marL="0" indent="0">
              <a:buNone/>
            </a:pPr>
            <a:r>
              <a:rPr lang="en-US" sz="1100" dirty="0" smtClean="0">
                <a:latin typeface="Monaco"/>
                <a:cs typeface="Monaco"/>
              </a:rPr>
              <a:t>│   ├── 54</a:t>
            </a:r>
          </a:p>
          <a:p>
            <a:pPr marL="0" indent="0">
              <a:buNone/>
            </a:pPr>
            <a:r>
              <a:rPr lang="en-US" sz="1100" dirty="0" smtClean="0">
                <a:latin typeface="Monaco"/>
                <a:cs typeface="Monaco"/>
              </a:rPr>
              <a:t>│   │   └── 3b9bebdc6bd5c4b22136034a95dd097a57d3dd</a:t>
            </a:r>
          </a:p>
          <a:p>
            <a:pPr marL="0" indent="0">
              <a:buNone/>
            </a:pPr>
            <a:r>
              <a:rPr lang="en-US" sz="1100" dirty="0" smtClean="0">
                <a:latin typeface="Monaco"/>
                <a:cs typeface="Monaco"/>
              </a:rPr>
              <a:t>│   ├── c7</a:t>
            </a:r>
          </a:p>
          <a:p>
            <a:pPr marL="0" indent="0">
              <a:buNone/>
            </a:pPr>
            <a:r>
              <a:rPr lang="en-US" sz="1100" dirty="0" smtClean="0">
                <a:latin typeface="Monaco"/>
                <a:cs typeface="Monaco"/>
              </a:rPr>
              <a:t>│   │   └── dcf9ef54b124542e958c62866d8724471d77d2</a:t>
            </a:r>
          </a:p>
          <a:p>
            <a:pPr marL="0" indent="0">
              <a:buNone/>
            </a:pPr>
            <a:r>
              <a:rPr lang="en-US" sz="1100" dirty="0" smtClean="0">
                <a:latin typeface="Monaco"/>
                <a:cs typeface="Monaco"/>
              </a:rPr>
              <a:t>│   ├── cc</a:t>
            </a:r>
          </a:p>
          <a:p>
            <a:pPr marL="0" indent="0">
              <a:buNone/>
            </a:pPr>
            <a:r>
              <a:rPr lang="en-US" sz="1100" dirty="0" smtClean="0">
                <a:latin typeface="Monaco"/>
                <a:cs typeface="Monaco"/>
              </a:rPr>
              <a:t>│   │   └── 9fc8c4ea4df4f245103cbe80c35bfa2eb07e52</a:t>
            </a:r>
          </a:p>
          <a:p>
            <a:pPr marL="0" indent="0">
              <a:buNone/>
            </a:pPr>
            <a:r>
              <a:rPr lang="en-US" sz="1100" dirty="0" smtClean="0">
                <a:latin typeface="Monaco"/>
                <a:cs typeface="Monaco"/>
              </a:rPr>
              <a:t>│   ├── e6</a:t>
            </a:r>
          </a:p>
          <a:p>
            <a:pPr marL="0" indent="0">
              <a:buNone/>
            </a:pPr>
            <a:r>
              <a:rPr lang="en-US" sz="1100" dirty="0" smtClean="0">
                <a:latin typeface="Monaco"/>
                <a:cs typeface="Monaco"/>
              </a:rPr>
              <a:t>│   │   └── 9de29bb2d1d6434b8b29ae775ad8c2e48c5391</a:t>
            </a:r>
          </a:p>
          <a:p>
            <a:pPr marL="0" indent="0">
              <a:buNone/>
            </a:pPr>
            <a:r>
              <a:rPr lang="en-US" sz="1100" dirty="0" smtClean="0">
                <a:latin typeface="Monaco"/>
                <a:cs typeface="Monaco"/>
              </a:rPr>
              <a:t>│   ├── info</a:t>
            </a:r>
          </a:p>
          <a:p>
            <a:pPr marL="0" indent="0">
              <a:buNone/>
            </a:pPr>
            <a:r>
              <a:rPr lang="en-US" sz="1100" dirty="0" smtClean="0">
                <a:latin typeface="Monaco"/>
                <a:cs typeface="Monaco"/>
              </a:rPr>
              <a:t>│   └── pack</a:t>
            </a:r>
          </a:p>
          <a:p>
            <a:pPr marL="0" indent="0">
              <a:buNone/>
            </a:pPr>
            <a:r>
              <a:rPr lang="en-US" sz="1100" dirty="0" smtClean="0">
                <a:latin typeface="Monaco"/>
                <a:cs typeface="Monaco"/>
              </a:rPr>
              <a:t>└── refs</a:t>
            </a:r>
          </a:p>
          <a:p>
            <a:pPr marL="0" indent="0">
              <a:buNone/>
            </a:pPr>
            <a:r>
              <a:rPr lang="en-US" sz="1100" dirty="0" smtClean="0">
                <a:latin typeface="Monaco"/>
                <a:cs typeface="Monaco"/>
              </a:rPr>
              <a:t>    ├── heads</a:t>
            </a:r>
          </a:p>
          <a:p>
            <a:pPr marL="0" indent="0">
              <a:buNone/>
            </a:pPr>
            <a:r>
              <a:rPr lang="en-US" sz="1100" dirty="0" smtClean="0">
                <a:latin typeface="Monaco"/>
                <a:cs typeface="Monaco"/>
              </a:rPr>
              <a:t>    │   └── master</a:t>
            </a:r>
          </a:p>
          <a:p>
            <a:pPr marL="0" indent="0">
              <a:buNone/>
            </a:pPr>
            <a:r>
              <a:rPr lang="en-US" sz="1100" dirty="0" smtClean="0">
                <a:latin typeface="Monaco"/>
                <a:cs typeface="Monaco"/>
              </a:rPr>
              <a:t>    └── tags</a:t>
            </a:r>
          </a:p>
          <a:p>
            <a:pPr marL="0" indent="0">
              <a:buNone/>
            </a:pPr>
            <a:r>
              <a:rPr lang="en-US" sz="1100" dirty="0" smtClean="0">
                <a:latin typeface="Monaco"/>
                <a:cs typeface="Monaco"/>
              </a:rPr>
              <a:t>        └── </a:t>
            </a:r>
            <a:r>
              <a:rPr lang="en-US" sz="1100" dirty="0" err="1" smtClean="0">
                <a:latin typeface="Monaco"/>
                <a:cs typeface="Monaco"/>
              </a:rPr>
              <a:t>taggy</a:t>
            </a:r>
            <a:endParaRPr lang="en-US" sz="1100" dirty="0" smtClean="0">
              <a:latin typeface="Monaco"/>
              <a:cs typeface="Monaco"/>
            </a:endParaRPr>
          </a:p>
          <a:p>
            <a:pPr marL="0" indent="0">
              <a:buNone/>
            </a:pPr>
            <a:endParaRPr lang="en-US" sz="1100" dirty="0" smtClean="0">
              <a:latin typeface="Monaco"/>
              <a:cs typeface="Monaco"/>
            </a:endParaRPr>
          </a:p>
          <a:p>
            <a:pPr marL="0" indent="0">
              <a:buNone/>
            </a:pPr>
            <a:r>
              <a:rPr lang="en-US" sz="1100" dirty="0" smtClean="0">
                <a:latin typeface="Monaco"/>
                <a:cs typeface="Monaco"/>
              </a:rPr>
              <a:t>15 directories, 22 files</a:t>
            </a:r>
          </a:p>
        </p:txBody>
      </p:sp>
      <p:sp>
        <p:nvSpPr>
          <p:cNvPr id="6" name="Rectangle 2"/>
          <p:cNvSpPr>
            <a:spLocks/>
          </p:cNvSpPr>
          <p:nvPr/>
        </p:nvSpPr>
        <p:spPr bwMode="auto">
          <a:xfrm>
            <a:off x="0" y="3870475"/>
            <a:ext cx="4366382" cy="447525"/>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 name="Content Placeholder 2"/>
          <p:cNvSpPr txBox="1">
            <a:spLocks/>
          </p:cNvSpPr>
          <p:nvPr/>
        </p:nvSpPr>
        <p:spPr>
          <a:xfrm>
            <a:off x="2189238" y="1221618"/>
            <a:ext cx="6908792" cy="2286001"/>
          </a:xfrm>
          <a:prstGeom prst="rect">
            <a:avLst/>
          </a:prstGeom>
          <a:ln>
            <a:solidFill>
              <a:schemeClr val="tx1"/>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smtClean="0">
                <a:latin typeface="Monaco"/>
                <a:cs typeface="Monaco"/>
              </a:rPr>
              <a:t>$&gt; git cat-file –p c7dcf9ef54b124542e958c62866d8724471d77d2</a:t>
            </a:r>
          </a:p>
          <a:p>
            <a:pPr marL="0" indent="0">
              <a:buNone/>
            </a:pPr>
            <a:r>
              <a:rPr lang="en-US" sz="1400" dirty="0" smtClean="0">
                <a:latin typeface="Monaco"/>
                <a:cs typeface="Monaco"/>
              </a:rPr>
              <a:t>object cc9fc8c4ea4df4f245103cbe80c35bfa2eb07e52</a:t>
            </a:r>
          </a:p>
          <a:p>
            <a:pPr marL="0" indent="0">
              <a:buNone/>
            </a:pPr>
            <a:r>
              <a:rPr lang="en-US" sz="1400" dirty="0" smtClean="0">
                <a:latin typeface="Monaco"/>
                <a:cs typeface="Monaco"/>
              </a:rPr>
              <a:t>type commit</a:t>
            </a:r>
          </a:p>
          <a:p>
            <a:pPr marL="0" indent="0">
              <a:buNone/>
            </a:pPr>
            <a:r>
              <a:rPr lang="en-US" sz="1400" dirty="0" smtClean="0">
                <a:latin typeface="Monaco"/>
                <a:cs typeface="Monaco"/>
              </a:rPr>
              <a:t>tag </a:t>
            </a:r>
            <a:r>
              <a:rPr lang="en-US" sz="1400" dirty="0" err="1" smtClean="0">
                <a:latin typeface="Monaco"/>
                <a:cs typeface="Monaco"/>
              </a:rPr>
              <a:t>taggy</a:t>
            </a:r>
            <a:endParaRPr lang="en-US" sz="1400" dirty="0" smtClean="0">
              <a:latin typeface="Monaco"/>
              <a:cs typeface="Monaco"/>
            </a:endParaRPr>
          </a:p>
          <a:p>
            <a:pPr marL="0" indent="0">
              <a:buNone/>
            </a:pPr>
            <a:r>
              <a:rPr lang="en-US" sz="1400" dirty="0" smtClean="0">
                <a:latin typeface="Monaco"/>
                <a:cs typeface="Monaco"/>
              </a:rPr>
              <a:t>tagger Daniel Cox &lt;daniel.cox@six3systems.com&gt; Sat Jan 5 23:47:45 2013 -0500</a:t>
            </a:r>
          </a:p>
          <a:p>
            <a:pPr marL="0" indent="0">
              <a:buNone/>
            </a:pPr>
            <a:endParaRPr lang="en-US" sz="1400" dirty="0" smtClean="0">
              <a:latin typeface="Monaco"/>
              <a:cs typeface="Monaco"/>
            </a:endParaRPr>
          </a:p>
          <a:p>
            <a:pPr marL="0" indent="0">
              <a:buNone/>
            </a:pPr>
            <a:r>
              <a:rPr lang="en-US" sz="1400" dirty="0" smtClean="0">
                <a:latin typeface="Monaco"/>
                <a:cs typeface="Monaco"/>
              </a:rPr>
              <a:t>a thrilling annotation message</a:t>
            </a:r>
          </a:p>
          <a:p>
            <a:pPr marL="0" indent="0">
              <a:buNone/>
            </a:pPr>
            <a:r>
              <a:rPr lang="en-US" sz="1400" b="1" dirty="0" smtClean="0">
                <a:latin typeface="Monaco"/>
                <a:cs typeface="Monaco"/>
              </a:rPr>
              <a:t>$&gt;</a:t>
            </a:r>
          </a:p>
        </p:txBody>
      </p:sp>
      <p:sp>
        <p:nvSpPr>
          <p:cNvPr id="8" name="Title 1"/>
          <p:cNvSpPr txBox="1">
            <a:spLocks/>
          </p:cNvSpPr>
          <p:nvPr/>
        </p:nvSpPr>
        <p:spPr>
          <a:xfrm>
            <a:off x="5050013" y="3507619"/>
            <a:ext cx="4048017" cy="392876"/>
          </a:xfrm>
          <a:prstGeom prst="rect">
            <a:avLst/>
          </a:prstGeom>
        </p:spPr>
        <p:txBody>
          <a:bodyPr vert="horz" lIns="91440" tIns="45720" rIns="91440" bIns="45720" rtlCol="0" anchor="ctr">
            <a:normAutofit fontScale="5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the tag pointing to the commit</a:t>
            </a:r>
            <a:endParaRPr lang="en-US" dirty="0"/>
          </a:p>
        </p:txBody>
      </p:sp>
      <p:sp>
        <p:nvSpPr>
          <p:cNvPr id="9" name="Rectangle 2"/>
          <p:cNvSpPr>
            <a:spLocks/>
          </p:cNvSpPr>
          <p:nvPr/>
        </p:nvSpPr>
        <p:spPr bwMode="auto">
          <a:xfrm>
            <a:off x="2189238" y="1463523"/>
            <a:ext cx="6168572" cy="1826381"/>
          </a:xfrm>
          <a:prstGeom prst="rect">
            <a:avLst/>
          </a:prstGeom>
          <a:solidFill>
            <a:srgbClr val="A30700">
              <a:alpha val="38823"/>
            </a:srgb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0921666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8077</TotalTime>
  <Words>13154</Words>
  <Application>Microsoft Macintosh PowerPoint</Application>
  <PresentationFormat>On-screen Show (4:3)</PresentationFormat>
  <Paragraphs>2865</Paragraphs>
  <Slides>343</Slides>
  <Notes>316</Notes>
  <HiddenSlides>4</HiddenSlides>
  <MMClips>0</MMClips>
  <ScaleCrop>false</ScaleCrop>
  <HeadingPairs>
    <vt:vector size="4" baseType="variant">
      <vt:variant>
        <vt:lpstr>Theme</vt:lpstr>
      </vt:variant>
      <vt:variant>
        <vt:i4>1</vt:i4>
      </vt:variant>
      <vt:variant>
        <vt:lpstr>Slide Titles</vt:lpstr>
      </vt:variant>
      <vt:variant>
        <vt:i4>343</vt:i4>
      </vt:variant>
    </vt:vector>
  </HeadingPairs>
  <TitlesOfParts>
    <vt:vector size="344" baseType="lpstr">
      <vt:lpstr>Office Theme</vt:lpstr>
      <vt:lpstr>Getting Git</vt:lpstr>
      <vt:lpstr>Getting Git</vt:lpstr>
      <vt:lpstr>THE MASTER PLAN</vt:lpstr>
      <vt:lpstr>THE MASTER PLAN</vt:lpstr>
      <vt:lpstr>What is Git?</vt:lpstr>
      <vt:lpstr>What is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Git?</vt:lpstr>
      <vt:lpstr>What is Git?</vt:lpstr>
      <vt:lpstr>What is Git?</vt:lpstr>
      <vt:lpstr>What is Git?</vt:lpstr>
      <vt:lpstr>What is Git?</vt:lpstr>
      <vt:lpstr>What is Git?</vt:lpstr>
      <vt:lpstr>What is Git?</vt:lpstr>
      <vt:lpstr>Understanding Git</vt:lpstr>
      <vt:lpstr>The Basics</vt:lpstr>
      <vt:lpstr>The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Git</vt:lpstr>
      <vt:lpstr>What is Git?</vt:lpstr>
      <vt:lpstr>What is Git?</vt:lpstr>
      <vt:lpstr>What is Git?</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The Git Object Database</vt:lpstr>
      <vt:lpstr>Understanding Git</vt:lpstr>
      <vt:lpstr>History Inspection</vt:lpstr>
      <vt:lpstr>History Inspection</vt:lpstr>
      <vt:lpstr>git 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diff</vt:lpstr>
      <vt:lpstr>PowerPoint Presentation</vt:lpstr>
      <vt:lpstr>the treeish</vt:lpstr>
      <vt:lpstr>the treeish</vt:lpstr>
      <vt:lpstr>Treeish</vt:lpstr>
      <vt:lpstr>Full SHA1</vt:lpstr>
      <vt:lpstr>Partial SHA1</vt:lpstr>
      <vt:lpstr>Branch, Remote  or Tag Name</vt:lpstr>
      <vt:lpstr>Date Spec</vt:lpstr>
      <vt:lpstr>Ordinal Spec</vt:lpstr>
      <vt:lpstr>Carrot Parent</vt:lpstr>
      <vt:lpstr>Tilde Spec</vt:lpstr>
      <vt:lpstr>Tree Pointer</vt:lpstr>
      <vt:lpstr>Blob Spec</vt:lpstr>
      <vt:lpstr>Ranges</vt:lpstr>
      <vt:lpstr>Ranges</vt:lpstr>
      <vt:lpstr>One Especially Useful One</vt:lpstr>
      <vt:lpstr>History Inspection</vt:lpstr>
      <vt:lpstr>History Inspection</vt:lpstr>
      <vt:lpstr>Understanding Git</vt:lpstr>
      <vt:lpstr>Branching Workflows</vt:lpstr>
      <vt:lpstr>Branching Workflows</vt:lpstr>
      <vt:lpstr>Branching Workflows</vt:lpstr>
      <vt:lpstr>Branching Workflows</vt:lpstr>
      <vt:lpstr>Branching Workflows</vt:lpstr>
      <vt:lpstr>Branching Workflows</vt:lpstr>
      <vt:lpstr>Branch Reference?</vt:lpstr>
      <vt:lpstr>Branch Reference?</vt:lpstr>
      <vt:lpstr>No Branch References Here</vt:lpstr>
      <vt:lpstr>No Branch References Here</vt:lpstr>
      <vt:lpstr>References</vt:lpstr>
      <vt:lpstr>References</vt:lpstr>
      <vt:lpstr>References</vt:lpstr>
      <vt:lpstr>References</vt:lpstr>
      <vt:lpstr>References</vt:lpstr>
      <vt:lpstr>The Complete Git Data Model</vt:lpstr>
      <vt:lpstr>Branching Workflows</vt:lpstr>
      <vt:lpstr>Branching Workflows</vt:lpstr>
      <vt:lpstr>Branching Workflows</vt:lpstr>
      <vt:lpstr>Branching Workflows</vt:lpstr>
      <vt:lpstr>Branching and Merging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Merge Conflicts</vt:lpstr>
      <vt:lpstr>Merge Conflicts</vt:lpstr>
      <vt:lpstr>Merge Conflicts</vt:lpstr>
      <vt:lpstr>Branching Workflows</vt:lpstr>
      <vt:lpstr>Rebasing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Git</vt:lpstr>
      <vt:lpstr>Collaboration</vt:lpstr>
      <vt:lpstr>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Collaboration</vt:lpstr>
      <vt:lpstr>Collaboration</vt:lpstr>
      <vt:lpstr>Collaboration</vt:lpstr>
      <vt:lpstr>Collaboration</vt:lpstr>
      <vt:lpstr>Collaboration</vt:lpstr>
      <vt:lpstr>Collaboration</vt:lpstr>
      <vt:lpstr>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Collaboration</vt:lpstr>
      <vt:lpstr>Collaboration</vt:lpstr>
      <vt:lpstr>Collaboration</vt:lpstr>
      <vt:lpstr>remote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remotes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Git</vt:lpstr>
      <vt:lpstr>Advanced Stuff</vt:lpstr>
      <vt:lpstr>The Index</vt:lpstr>
      <vt:lpstr>The Index</vt:lpstr>
      <vt:lpstr>The Index</vt:lpstr>
      <vt:lpstr>index</vt:lpstr>
      <vt:lpstr>index</vt:lpstr>
      <vt:lpstr>index</vt:lpstr>
      <vt:lpstr>what?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Stuff</vt:lpstr>
      <vt:lpstr>Hook Scripts</vt:lpstr>
      <vt:lpstr>Hook Scripts</vt:lpstr>
      <vt:lpstr>Hook Scripts</vt:lpstr>
      <vt:lpstr>Advanced Stuff</vt:lpstr>
      <vt:lpstr>git add -i</vt:lpstr>
      <vt:lpstr>git add -i</vt:lpstr>
      <vt:lpstr>git add -i</vt:lpstr>
      <vt:lpstr>git add -i</vt:lpstr>
      <vt:lpstr>git add -i</vt:lpstr>
      <vt:lpstr>git add -i</vt:lpstr>
      <vt:lpstr>git add -i</vt:lpstr>
      <vt:lpstr>git stash</vt:lpstr>
      <vt:lpstr>git stash --keep-index</vt:lpstr>
      <vt:lpstr>git cherry-pick &lt;commit&gt;</vt:lpstr>
      <vt:lpstr>git fsck [--unreachable] </vt:lpstr>
      <vt:lpstr>git reflog</vt:lpstr>
      <vt:lpstr>git bisect</vt:lpstr>
      <vt:lpstr>git bisect</vt:lpstr>
      <vt:lpstr>git bisect</vt:lpstr>
      <vt:lpstr>git bisect</vt:lpstr>
      <vt:lpstr>git bisect</vt:lpstr>
      <vt:lpstr>git bisect</vt:lpstr>
      <vt:lpstr>Understanding Git</vt:lpstr>
      <vt:lpstr>Troubleshooting</vt:lpstr>
      <vt:lpstr>Troubleshooting</vt:lpstr>
      <vt:lpstr>PowerPoint Presentation</vt:lpstr>
      <vt:lpstr>Troubleshooting</vt:lpstr>
      <vt:lpstr>Troubleshooting</vt:lpstr>
      <vt:lpstr>Troubleshooting</vt:lpstr>
      <vt:lpstr>Troubleshooting</vt:lpstr>
      <vt:lpstr>Troubleshooting</vt:lpstr>
      <vt:lpstr>Troubleshooting</vt:lpstr>
      <vt:lpstr>Troubleshooting</vt:lpstr>
      <vt:lpstr>Troubleshooting</vt:lpstr>
      <vt:lpstr>Review</vt:lpstr>
      <vt:lpstr>PowerPoint Presentation</vt:lpstr>
      <vt:lpstr>.git, One Last Time</vt:lpstr>
      <vt:lpstr>Resources</vt:lpstr>
      <vt:lpstr>The End</vt:lpstr>
      <vt:lpstr>Questions?</vt:lpstr>
    </vt:vector>
  </TitlesOfParts>
  <Company>Six3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Git</dc:title>
  <dc:creator>Daniel Cox</dc:creator>
  <cp:lastModifiedBy>Daniel Cox</cp:lastModifiedBy>
  <cp:revision>295</cp:revision>
  <dcterms:created xsi:type="dcterms:W3CDTF">2013-01-03T02:03:55Z</dcterms:created>
  <dcterms:modified xsi:type="dcterms:W3CDTF">2013-01-15T16:07:47Z</dcterms:modified>
</cp:coreProperties>
</file>